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6" r:id="rId9"/>
    <p:sldId id="337" r:id="rId10"/>
    <p:sldId id="338" r:id="rId11"/>
    <p:sldId id="350" r:id="rId12"/>
    <p:sldId id="339" r:id="rId13"/>
    <p:sldId id="352" r:id="rId14"/>
    <p:sldId id="340" r:id="rId15"/>
    <p:sldId id="354" r:id="rId16"/>
    <p:sldId id="342" r:id="rId17"/>
    <p:sldId id="355" r:id="rId18"/>
    <p:sldId id="343" r:id="rId19"/>
    <p:sldId id="356" r:id="rId20"/>
    <p:sldId id="357" r:id="rId21"/>
    <p:sldId id="358" r:id="rId22"/>
    <p:sldId id="344" r:id="rId23"/>
    <p:sldId id="359" r:id="rId24"/>
    <p:sldId id="360" r:id="rId25"/>
    <p:sldId id="361" r:id="rId26"/>
    <p:sldId id="345" r:id="rId27"/>
    <p:sldId id="362" r:id="rId28"/>
    <p:sldId id="365" r:id="rId29"/>
    <p:sldId id="257" r:id="rId30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gs" Target="tags/tag8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第一章　勾股定理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3　勾股定理的应用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5" name="yt_shape_10295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294" name="yt_image_10294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7" name="yt_shape_10297"/>
          <p:cNvSpPr txBox="1"/>
          <p:nvPr/>
        </p:nvSpPr>
        <p:spPr>
          <a:xfrm>
            <a:off x="468103" y="1455093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两只小鼹鼠在地下从同一处开始打洞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一只朝北面挖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d6336"/>
              </a:rPr>
              <a:t>每分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钟挖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另一只朝东面挖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每分钟挖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挖完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10min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fd0cb"/>
              </a:rPr>
              <a:t>时两只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小鼹鼠相距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298" name="yt_table_10298" title="H_99.84"/>
          <p:cNvGraphicFramePr>
            <a:graphicFrameLocks noGrp="1"/>
          </p:cNvGraphicFramePr>
          <p:nvPr/>
        </p:nvGraphicFramePr>
        <p:xfrm>
          <a:off x="468074" y="3357542"/>
          <a:ext cx="6268085" cy="1267968"/>
        </p:xfrm>
        <a:graphic>
          <a:graphicData uri="http://schemas.openxmlformats.org/drawingml/2006/table">
            <a:tbl>
              <a:tblPr/>
              <a:tblGrid>
                <a:gridCol w="3246755"/>
                <a:gridCol w="3021330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100cm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50cm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140cm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80cm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222892" y="2676255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0" name="yt_shape_10300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一只电子蚂蚁从正方体的顶点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处沿着表面爬到顶点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0fb3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电子蚂蚁的部分爬行路线在平面展开图中用虚线表示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d53a"/>
              </a:rPr>
              <a:t>其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中能说明爬行路线最短的是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304" name="yt_shape_10304"/>
          <p:cNvSpPr txBox="1"/>
          <p:nvPr/>
        </p:nvSpPr>
        <p:spPr>
          <a:xfrm>
            <a:off x="467999" y="4435673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0301" name="yt_shape_10301" title="H_135.3111"/>
          <p:cNvGrpSpPr/>
          <p:nvPr/>
        </p:nvGrpSpPr>
        <p:grpSpPr>
          <a:xfrm>
            <a:off x="9559349" y="2717222"/>
            <a:ext cx="2116714" cy="1718451"/>
            <a:chOff x="0" y="0"/>
            <a:chExt cx="2116714" cy="1718451"/>
          </a:xfrm>
        </p:grpSpPr>
        <p:pic>
          <p:nvPicPr>
            <p:cNvPr id="2" name="yt_image_10301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116714" cy="1322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03" name="yt_shape_10303"/>
            <p:cNvSpPr txBox="1"/>
            <p:nvPr/>
          </p:nvSpPr>
          <p:spPr>
            <a:xfrm>
              <a:off x="-58995" y="1358451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第</a:t>
              </a:r>
              <a:r>
                <a:rPr lang="en-US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2</a:t>
              </a: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题图</a:t>
              </a: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067692" y="1833162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8" name="yt_image_103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999" y="2463661"/>
            <a:ext cx="2748075" cy="148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yt_image_103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6074" y="2463661"/>
            <a:ext cx="2712333" cy="148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yt_shape_10309"/>
          <p:cNvSpPr txBox="1"/>
          <p:nvPr/>
        </p:nvSpPr>
        <p:spPr>
          <a:xfrm>
            <a:off x="1605324" y="3952863"/>
            <a:ext cx="473424" cy="5942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endParaRPr lang="en-US" altLang="zh-CN" sz="3200" b="0" i="0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11" name="yt_shape_10310"/>
          <p:cNvSpPr txBox="1"/>
          <p:nvPr/>
        </p:nvSpPr>
        <p:spPr>
          <a:xfrm>
            <a:off x="4706738" y="3952863"/>
            <a:ext cx="451005" cy="5942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endParaRPr lang="en-US" altLang="zh-CN" sz="3200" b="0" i="0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" name="yt_image_103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999" y="4512040"/>
            <a:ext cx="2679856" cy="152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yt_image_103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7855" y="4574778"/>
            <a:ext cx="2748826" cy="145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yt_shape_10315"/>
          <p:cNvSpPr txBox="1"/>
          <p:nvPr/>
        </p:nvSpPr>
        <p:spPr>
          <a:xfrm>
            <a:off x="1582424" y="6032611"/>
            <a:ext cx="451005" cy="5942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endParaRPr lang="en-US" altLang="zh-CN" sz="3200" b="0" i="0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15" name="yt_shape_10316"/>
          <p:cNvSpPr txBox="1"/>
          <p:nvPr/>
        </p:nvSpPr>
        <p:spPr>
          <a:xfrm>
            <a:off x="4645556" y="6032611"/>
            <a:ext cx="473424" cy="5942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endParaRPr lang="en-US" altLang="zh-CN" sz="3200" b="0" i="0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317" name="yt_shape_10317"/>
              <p:cNvSpPr txBox="1"/>
              <p:nvPr/>
            </p:nvSpPr>
            <p:spPr>
              <a:xfrm>
                <a:off x="468103" y="612000"/>
                <a:ext cx="11636916" cy="148008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如图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圆柱的高为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8cm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底面半径为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π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一只蚂蚁从点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a1f59"/>
                  </a:rPr>
                  <a:t>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出发沿圆柱外壁爬到点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处吃食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爬行的最短路程是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317" name="yt_shape_103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1480085"/>
              </a:xfrm>
              <a:prstGeom prst="rect">
                <a:avLst/>
              </a:prstGeom>
              <a:blipFill rotWithShape="1">
                <a:blip r:embed="rId1"/>
                <a:stretch>
                  <a:fillRect l="-1" t="-33" b="-37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322" name="yt_table_10322_skip" title="H_49.92"/>
          <p:cNvGraphicFramePr>
            <a:graphicFrameLocks noGrp="1"/>
          </p:cNvGraphicFramePr>
          <p:nvPr/>
        </p:nvGraphicFramePr>
        <p:xfrm>
          <a:off x="468074" y="4486535"/>
          <a:ext cx="10791190" cy="633984"/>
        </p:xfrm>
        <a:graphic>
          <a:graphicData uri="http://schemas.openxmlformats.org/drawingml/2006/table">
            <a:tbl>
              <a:tblPr/>
              <a:tblGrid>
                <a:gridCol w="2840355"/>
                <a:gridCol w="2818130"/>
                <a:gridCol w="3021330"/>
                <a:gridCol w="2111375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6cm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8cm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10cm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12cm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0319" name="yt_shape_10319_skip" title="H_184.58102"/>
          <p:cNvGrpSpPr/>
          <p:nvPr/>
        </p:nvGrpSpPr>
        <p:grpSpPr>
          <a:xfrm>
            <a:off x="5318827" y="2142873"/>
            <a:ext cx="1552207" cy="2344179"/>
            <a:chOff x="0" y="0"/>
            <a:chExt cx="1552207" cy="2344179"/>
          </a:xfrm>
        </p:grpSpPr>
        <p:pic>
          <p:nvPicPr>
            <p:cNvPr id="2" name="yt_image_103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552207" cy="1948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21" name="yt_shape_10321"/>
            <p:cNvSpPr txBox="1"/>
            <p:nvPr/>
          </p:nvSpPr>
          <p:spPr>
            <a:xfrm>
              <a:off x="-341249" y="1984179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第</a:t>
              </a:r>
              <a:r>
                <a:rPr lang="en-US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3</a:t>
              </a: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题图</a:t>
              </a: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474592" y="1465180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324" name="yt_shape_10324"/>
              <p:cNvSpPr txBox="1"/>
              <p:nvPr/>
            </p:nvSpPr>
            <p:spPr>
              <a:xfrm>
                <a:off x="468103" y="612000"/>
                <a:ext cx="11636916" cy="340760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有一个池塘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如图所示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其地面是边长为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尺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尺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a479e,isEnd"/>
                  </a:rPr>
                  <a:t>m</a:t>
                </a:r>
                <a:b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limUppPr>
                      <m:e>
                        <m: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  <m:lim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·</m:t>
                        </m:r>
                      </m:lim>
                    </m:limUpp>
                  </m:oMath>
                </a14:m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的正方形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一棵芦苇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生长在它的中央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4_759e6,isEnd"/>
                  </a:rPr>
                  <a:t>高出水面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部分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为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尺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若把该芦苇沿与水池边垂直的方向拉向岸边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35f79,isEnd"/>
                  </a:rPr>
                  <a:t>芦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苇的顶部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恰好碰到岸边的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C'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处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则水深是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</a:t>
                </a:r>
                <a:r>
                  <a:rPr sz="1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尺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</a:p>
            </p:txBody>
          </p:sp>
        </mc:Choice>
        <mc:Fallback>
          <p:sp>
            <p:nvSpPr>
              <p:cNvPr id="10324" name="yt_shape_103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3407600"/>
              </a:xfrm>
              <a:prstGeom prst="rect">
                <a:avLst/>
              </a:prstGeom>
              <a:blipFill rotWithShape="1">
                <a:blip r:embed="rId1"/>
                <a:stretch>
                  <a:fillRect l="-1" t="-15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8418779" y="2986322"/>
            <a:ext cx="9928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5" name="yt_image_103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7947" y="3713918"/>
            <a:ext cx="1916106" cy="251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0" name="yt_shape_10330"/>
          <p:cNvSpPr txBox="1"/>
          <p:nvPr/>
        </p:nvSpPr>
        <p:spPr>
          <a:xfrm>
            <a:off x="468103" y="612000"/>
            <a:ext cx="11007617" cy="28833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just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学校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前面有一条笔直的公路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学生放学后走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e1fcb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两条路可到达公路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经测量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6km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8km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65617,isEnd"/>
              </a:rPr>
              <a:t>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10km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现计划再修建一条从学校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到公路的路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7b383,isEnd"/>
              </a:rPr>
              <a:t>则至少要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修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6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algn="just" eaLnBrk="1" latinLnBrk="0" hangingPunct="0">
              <a:lnSpc>
                <a:spcPct val="130000"/>
              </a:lnSpc>
            </a:pPr>
          </a:p>
        </p:txBody>
      </p:sp>
      <p:sp>
        <p:nvSpPr>
          <p:cNvPr id="2" name="文本框 1"/>
          <p:cNvSpPr txBox="1"/>
          <p:nvPr/>
        </p:nvSpPr>
        <p:spPr>
          <a:xfrm>
            <a:off x="1190892" y="2467146"/>
            <a:ext cx="11960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.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8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4" name="yt_shape_10331" title="H_246.98111"/>
          <p:cNvGrpSpPr/>
          <p:nvPr/>
        </p:nvGrpSpPr>
        <p:grpSpPr>
          <a:xfrm>
            <a:off x="4829343" y="3026016"/>
            <a:ext cx="2277280" cy="3136660"/>
            <a:chOff x="0" y="0"/>
            <a:chExt cx="2277280" cy="3136660"/>
          </a:xfrm>
        </p:grpSpPr>
        <p:pic>
          <p:nvPicPr>
            <p:cNvPr id="5" name="yt_image_10331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277280" cy="2740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yt_shape_10333"/>
            <p:cNvSpPr txBox="1"/>
            <p:nvPr/>
          </p:nvSpPr>
          <p:spPr>
            <a:xfrm>
              <a:off x="21287" y="2776660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（第5题图）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5" name="yt_shape_10335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长方体的底面边长均为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高为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5cm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8e352,isEnd"/>
              </a:rPr>
              <a:t>若用一根细线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开始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经过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个侧面缠绕一圈到达点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2cb2d,isEnd"/>
              </a:rPr>
              <a:t>则至少需要细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线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0336" name="yt_image_10336" title="H_205.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89047" y="2666813"/>
            <a:ext cx="2813904" cy="261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190892" y="1833162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8" name="yt_shape_10338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AOB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一个小球从点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e5257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出发沿着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方向匀速滚向点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同时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机器人从点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f0eff"/>
              </a:rPr>
              <a:t>出发沿直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线匀速前进拦截小球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恰好在点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处截住了小球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4d8a9"/>
              </a:rPr>
              <a:t>若小球滚动的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速度与机器人行走的速度相等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求机器人行走的路程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339" name="yt_image_10339" title="H_159.11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426763" y="3306988"/>
            <a:ext cx="5338473" cy="202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341" name="yt_shape_10341"/>
              <p:cNvSpPr txBox="1"/>
              <p:nvPr/>
            </p:nvSpPr>
            <p:spPr>
              <a:xfrm>
                <a:off x="468103" y="612000"/>
                <a:ext cx="11636916" cy="432547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因为小球滚动的速度与机器人行走的速度相等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502c7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32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Rt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BOC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由勾股定理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10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故机器人行走的路程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10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341" name="yt_shape_103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4325479"/>
              </a:xfrm>
              <a:prstGeom prst="rect">
                <a:avLst/>
              </a:prstGeom>
              <a:blipFill rotWithShape="1">
                <a:blip r:embed="rId1"/>
                <a:stretch>
                  <a:fillRect l="-1" t="-11" b="-3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yt_image_10339" title="H_159.119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0099" y="3515587"/>
            <a:ext cx="4215964" cy="159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1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" name="yt_shape_10343"/>
          <p:cNvSpPr txBox="1"/>
          <p:nvPr/>
        </p:nvSpPr>
        <p:spPr>
          <a:xfrm>
            <a:off x="468103" y="612000"/>
            <a:ext cx="11636916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这是一个供滑板爱好者使用的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U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型池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U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7038f"/>
              </a:rPr>
              <a:t>型池可以看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作是一个长方体去掉一个半圆柱而成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0_a7297"/>
              </a:rPr>
              <a:t>中间可供滑行部分的横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截面是半径为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的半圆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该部分的边缘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334e4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一名滑行爱好者从点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滑到点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4080e"/>
              </a:rPr>
              <a:t>则他滑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行的最短距离约是多少米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边缘部分的厚度忽略不计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a2c7d"/>
              </a:rPr>
              <a:t>取整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344" name="yt_image_10344" title="H_127.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68970" y="4434974"/>
            <a:ext cx="3054058" cy="162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6" name="yt_shape_10346"/>
          <p:cNvSpPr txBox="1"/>
          <p:nvPr/>
        </p:nvSpPr>
        <p:spPr>
          <a:xfrm>
            <a:off x="467999" y="612000"/>
            <a:ext cx="665727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U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型池上表面的展开图如图所示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347" name="yt_image_10347" title="H_249.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436119" y="2715046"/>
            <a:ext cx="1188720" cy="316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9" name="yt_shape_10349"/>
          <p:cNvSpPr txBox="1"/>
          <p:nvPr/>
        </p:nvSpPr>
        <p:spPr>
          <a:xfrm>
            <a:off x="457432" y="1183310"/>
            <a:ext cx="7814640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π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π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350" name="yt_shape_10350"/>
          <p:cNvSpPr txBox="1"/>
          <p:nvPr/>
        </p:nvSpPr>
        <p:spPr>
          <a:xfrm>
            <a:off x="457432" y="1805408"/>
            <a:ext cx="6352701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yt_image_10344" title="H_127.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0876" y="972875"/>
            <a:ext cx="2939207" cy="156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yt_shape_10351"/>
          <p:cNvSpPr txBox="1"/>
          <p:nvPr/>
        </p:nvSpPr>
        <p:spPr>
          <a:xfrm>
            <a:off x="467999" y="2408496"/>
            <a:ext cx="1120806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</a:t>
            </a:r>
            <a:r>
              <a:rPr lang="en-US" altLang="zh-CN" sz="3200" b="0" i="0" u="none" baseline="30000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endParaRPr lang="en-US" altLang="zh-CN" sz="3200" b="0" i="0" u="none" baseline="30000" smtClean="0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1681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yt_shape_10352"/>
          <p:cNvSpPr txBox="1"/>
          <p:nvPr/>
        </p:nvSpPr>
        <p:spPr>
          <a:xfrm>
            <a:off x="457432" y="3633682"/>
            <a:ext cx="522418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41m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yt_shape_10353"/>
          <p:cNvSpPr txBox="1"/>
          <p:nvPr/>
        </p:nvSpPr>
        <p:spPr>
          <a:xfrm>
            <a:off x="457432" y="4255780"/>
            <a:ext cx="544860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故他滑行的最短距离约是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41m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6" grpId="0" build="allAtOnce"/>
      <p:bldP spid="10349" grpId="0" build="allAtOnce"/>
      <p:bldP spid="10350" grpId="0" build="allAtOnce"/>
      <p:bldP spid="7" grpId="0" build="allAtOnce"/>
      <p:bldP spid="8" grpId="0" build="allAtOnce"/>
      <p:bldP spid="9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5" name="yt_shape_10355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354" name="yt_image_10354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7" name="yt_shape_10357"/>
          <p:cNvSpPr txBox="1"/>
          <p:nvPr/>
        </p:nvSpPr>
        <p:spPr>
          <a:xfrm>
            <a:off x="468103" y="144392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一架梯子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斜靠在左墙时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梯子顶端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距地面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96bb5,isEnd"/>
              </a:rPr>
              <a:t>.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保持梯子底端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不动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将梯子斜靠在右墙时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梯子顶端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f05cf,isEnd"/>
              </a:rPr>
              <a:t>距地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面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梯子底端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到右墙角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的距离比到左墙角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bbbd4,isEnd"/>
              </a:rPr>
              <a:t>的距离多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则梯子的长度为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0358" name="yt_image_10358" title="H_190.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6930" y="3958463"/>
            <a:ext cx="2018140" cy="241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961205" y="3299066"/>
            <a:ext cx="11960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.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5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0" name="yt_shape_10360"/>
          <p:cNvSpPr txBox="1"/>
          <p:nvPr/>
        </p:nvSpPr>
        <p:spPr>
          <a:xfrm>
            <a:off x="468103" y="612000"/>
            <a:ext cx="11636916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和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                   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e1643"/>
              </a:rPr>
              <a:t> </a:t>
            </a:r>
            <a:r>
              <a:rPr lang="en-US" altLang="zh-CN" sz="32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ACE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根据勾股定理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f9350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764ef"/>
              </a:rPr>
              <a:t>2</a:t>
            </a:r>
            <a:b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aa6fd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97d6f"/>
              </a:rPr>
              <a:t>m</a:t>
            </a:r>
            <a:b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即梯子的长度为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0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1" name="yt_shape_10361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有一个三级台阶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它的每一级的长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b3e08,isEnd"/>
              </a:rPr>
              <a:t>宽和高分别是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16dm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3dm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1dm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是这个台阶两个相对的端点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20d5,isEnd"/>
              </a:rPr>
              <a:t>若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处有一只蚂蚁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则它爬到点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的最短路程是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0362" name="yt_image_10362" title="H_96.5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419253" y="2666813"/>
            <a:ext cx="3353493" cy="122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9191892" y="1833162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20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4" name="yt_shape_10364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将台阶展开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d0230"/>
              </a:rPr>
              <a:t>12</a:t>
            </a:r>
            <a:b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16dm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aebbf"/>
              </a:rPr>
              <a:t>.</a:t>
            </a:r>
            <a:b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20dm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即蚂蚁爬行的最短路程是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20dm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f5225"/>
              </a:rPr>
              <a:t>.</a:t>
            </a:r>
            <a:b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365" name="yt_image_10365" title="H_174.7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866263" y="3233836"/>
            <a:ext cx="2684206" cy="22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4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7" name="yt_shape_10367"/>
          <p:cNvSpPr txBox="1"/>
          <p:nvPr/>
        </p:nvSpPr>
        <p:spPr>
          <a:xfrm>
            <a:off x="468103" y="612000"/>
            <a:ext cx="11636916" cy="3750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有一个长方体透明玻璃鱼缸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其长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高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77d3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水深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在水面线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1f847"/>
              </a:rPr>
              <a:t>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60cm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在水面上紧贴内壁点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处有一小块面包屑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5f6be"/>
              </a:rPr>
              <a:t>一只蚂蚁想从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鱼缸外的点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沿鱼缸壁爬到鱼缸内的点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处吃这块面包屑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该蚂蚁应该沿怎样的路线爬行才能使路程最短呢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c495f"/>
              </a:rPr>
              <a:t>请你画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出它爬行的路线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并用箭头标注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0370" title="H_164.05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96448" y="4449702"/>
            <a:ext cx="2579647" cy="208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9" name="yt_shape_10369"/>
          <p:cNvSpPr txBox="1"/>
          <p:nvPr/>
        </p:nvSpPr>
        <p:spPr>
          <a:xfrm>
            <a:off x="467999" y="612000"/>
            <a:ext cx="677108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该蚂蚁爬行的最短路程是多少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370" name="yt_image_10370" title="H_164.05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806176" y="1386462"/>
            <a:ext cx="2579647" cy="208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5" name="yt_shape_10375"/>
          <p:cNvSpPr txBox="1"/>
          <p:nvPr/>
        </p:nvSpPr>
        <p:spPr>
          <a:xfrm>
            <a:off x="467999" y="3520351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_image_10372" title="H_275.72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960357" y="2128756"/>
            <a:ext cx="2577746" cy="350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4" name="yt_shape_10374"/>
          <p:cNvSpPr txBox="1"/>
          <p:nvPr/>
        </p:nvSpPr>
        <p:spPr>
          <a:xfrm>
            <a:off x="468103" y="4149770"/>
            <a:ext cx="82073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答图</a:t>
            </a:r>
            <a:endParaRPr lang="zh-CN" altLang="zh-CN" sz="3200" b="0" i="0" u="none">
              <a:solidFill>
                <a:srgbClr val="FF0000">
                  <a:alpha val="0"/>
                </a:srgbClr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10376" name="yt_shape_10376"/>
          <p:cNvSpPr txBox="1"/>
          <p:nvPr/>
        </p:nvSpPr>
        <p:spPr>
          <a:xfrm>
            <a:off x="479425" y="70093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如答图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作点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关于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的对称点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连接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A'G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交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517fc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蚂蚁沿着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→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→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的路线爬行时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路程最短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52786" y="5401412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76" grpId="0" build="allAtOnce"/>
      <p:bldP spid="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7" name="yt_shape_10377"/>
          <p:cNvSpPr txBox="1"/>
          <p:nvPr/>
        </p:nvSpPr>
        <p:spPr>
          <a:xfrm>
            <a:off x="467999" y="612000"/>
            <a:ext cx="9940222" cy="50525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由轴对称的性质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A'Q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A'B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60cm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A'E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A'EG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A'G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10000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A'G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QG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A'Q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QG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A'G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100cm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故该蚂蚁爬行的最短路程是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100cm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0370" title="H_164.05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765528" y="2511174"/>
            <a:ext cx="2579647" cy="208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3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3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3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77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8" name="yt_shape_10378"/>
          <p:cNvSpPr txBox="1"/>
          <p:nvPr/>
        </p:nvSpPr>
        <p:spPr>
          <a:xfrm>
            <a:off x="468103" y="612000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在一条笔直的公路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的一旁有一个村庄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村庄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6c7a2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到公路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的距离为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600m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已知一辆宣传车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在公路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6170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开始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200m/min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的速度沿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方向行驶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565ed"/>
              </a:rPr>
              <a:t>且宣传车周围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1000m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以内能听到广播宣传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村庄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能否听到宣传声音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请说明理由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0" name="yt_shape_10380"/>
          <p:cNvSpPr txBox="1"/>
          <p:nvPr/>
        </p:nvSpPr>
        <p:spPr>
          <a:xfrm>
            <a:off x="468103" y="612000"/>
            <a:ext cx="11636916" cy="11895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如果能听到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那么村庄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2_99236"/>
              </a:rPr>
              <a:t>总共能听到多长时间的宣传</a:t>
            </a:r>
            <a:b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声音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 spc="15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381" name="yt_image_10381" title="H_159.11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24011" y="2004708"/>
            <a:ext cx="4343976" cy="202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3" name="yt_shape_10383"/>
          <p:cNvSpPr txBox="1"/>
          <p:nvPr/>
        </p:nvSpPr>
        <p:spPr>
          <a:xfrm>
            <a:off x="467999" y="612000"/>
            <a:ext cx="814325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村庄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能听到宣传声音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理由如下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384" name="yt_shape_10384"/>
          <p:cNvSpPr txBox="1"/>
          <p:nvPr/>
        </p:nvSpPr>
        <p:spPr>
          <a:xfrm>
            <a:off x="467999" y="1234098"/>
            <a:ext cx="600164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过点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10385" name="yt_shape_10385"/>
          <p:cNvSpPr txBox="1"/>
          <p:nvPr/>
        </p:nvSpPr>
        <p:spPr>
          <a:xfrm>
            <a:off x="467999" y="1856196"/>
            <a:ext cx="8467061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因为村庄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到公路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的距离为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600m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1000m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386" name="yt_shape_10386"/>
          <p:cNvSpPr txBox="1"/>
          <p:nvPr/>
        </p:nvSpPr>
        <p:spPr>
          <a:xfrm>
            <a:off x="467999" y="2478294"/>
            <a:ext cx="506548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所以村庄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能听到宣传声音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387" name="yt_image_10387" title="H_161.58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377177" y="1519753"/>
            <a:ext cx="4298886" cy="205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3" grpId="0" build="allAtOnce"/>
      <p:bldP spid="10384" grpId="0" build="allAtOnce"/>
      <p:bldP spid="10385" grpId="0" build="allAtOnce"/>
      <p:bldP spid="10386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9" name="yt_shape_10389"/>
          <p:cNvSpPr txBox="1"/>
          <p:nvPr/>
        </p:nvSpPr>
        <p:spPr>
          <a:xfrm>
            <a:off x="468103" y="612000"/>
            <a:ext cx="11636916" cy="63328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假设当宣传车行驶到点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村庄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6_06d0d"/>
              </a:rPr>
              <a:t>开始听到宣传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声音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行驶到点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时恰好听不到宣传声音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连接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000m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600m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BK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AK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1000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600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640000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800m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同理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800m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所以村庄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能听到宣传声音的时间为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1600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÷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min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故村庄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总共能听到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8min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的宣传声音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0387" title="H_161.58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96633" y="2402904"/>
            <a:ext cx="4298886" cy="205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9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1" name="yt_shape_10391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390" name="yt_image_10390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3" name="yt_shape_10393"/>
          <p:cNvSpPr txBox="1"/>
          <p:nvPr/>
        </p:nvSpPr>
        <p:spPr>
          <a:xfrm>
            <a:off x="468103" y="1443920"/>
            <a:ext cx="11636916" cy="246990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选做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长方体的长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30cm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宽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高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4bef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10cm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973ba"/>
              </a:rPr>
              <a:t>若一只蚂蚁要沿着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长方体的表面从点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爬到点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3_2f071"/>
              </a:rPr>
              <a:t>则需要爬行的最短路程是多少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厘米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394" name="yt_image_10394" title="H_221.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0127" y="3586627"/>
            <a:ext cx="1955007" cy="281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6" name="yt_shape_10396"/>
          <p:cNvSpPr txBox="1"/>
          <p:nvPr/>
        </p:nvSpPr>
        <p:spPr>
          <a:xfrm>
            <a:off x="468103" y="612000"/>
            <a:ext cx="11636916" cy="11895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将长方体含点</a:t>
            </a:r>
            <a:r>
              <a:rPr lang="en-US" altLang="zh-CN" sz="1500" b="0" i="1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的相邻两个表面展开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5_79efb"/>
              </a:rPr>
              <a:t>有以下三种</a:t>
            </a:r>
            <a:b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情况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yt_shape_10397"/>
          <p:cNvSpPr txBox="1"/>
          <p:nvPr/>
        </p:nvSpPr>
        <p:spPr>
          <a:xfrm>
            <a:off x="468103" y="1801556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将正面和右面展开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AM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92b5e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DM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yt_image_10398" title="H_143.38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77052" y="3394069"/>
            <a:ext cx="1789241" cy="182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926062" y="5168315"/>
            <a:ext cx="891223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 marR="0" lvl="0" defTabSz="914400" rtl="0" eaLnBrk="1" fontAlgn="auto" latinLnBrk="0" hangingPunct="0">
              <a:lnSpc>
                <a:spcPct val="13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图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200" b="0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4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" name="yt_image_10402" title="H_190.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0697" y="2752902"/>
            <a:ext cx="1160031" cy="241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0669505" y="5168315"/>
            <a:ext cx="891223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 marR="0" lvl="0" defTabSz="914400" rtl="0" eaLnBrk="1" fontAlgn="auto" latinLnBrk="0" hangingPunct="0">
              <a:lnSpc>
                <a:spcPct val="13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图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200" b="0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4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yt_shape_10410"/>
          <p:cNvSpPr txBox="1"/>
          <p:nvPr/>
        </p:nvSpPr>
        <p:spPr>
          <a:xfrm>
            <a:off x="468103" y="3034777"/>
            <a:ext cx="8253863" cy="185166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将正面和上面展开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根据勾股定理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AM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BM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2900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96" grpId="0" build="allAtOnce"/>
      <p:bldP spid="3" grpId="0" build="allAtOnce"/>
      <p:bldP spid="5" grpId="0" build="allAtOnce"/>
      <p:bldP spid="7" grpId="0" build="allAtOnce"/>
      <p:bldP spid="8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_image_10406" title="H_187.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114919" y="1051560"/>
            <a:ext cx="1454200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8" name="yt_shape_10408"/>
          <p:cNvSpPr txBox="1"/>
          <p:nvPr/>
        </p:nvSpPr>
        <p:spPr>
          <a:xfrm>
            <a:off x="10115023" y="3465000"/>
            <a:ext cx="61555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图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endParaRPr lang="en-US" altLang="zh-CN" sz="3200" b="0" i="0" u="none">
              <a:solidFill>
                <a:srgbClr val="FF0000">
                  <a:alpha val="0"/>
                </a:srgbClr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335733" y="3420956"/>
            <a:ext cx="789685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图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yt_shape_10411"/>
          <p:cNvSpPr txBox="1"/>
          <p:nvPr/>
        </p:nvSpPr>
        <p:spPr>
          <a:xfrm>
            <a:off x="468103" y="612000"/>
            <a:ext cx="11636916" cy="56927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将左面和上面展开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AMC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根据勾股定理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AM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3700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2900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3700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中的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的长最短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此时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AM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2500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50cm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故这只蚂蚁要沿长方体表面从点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爬到点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7_21dca"/>
              </a:rPr>
              <a:t>则需要爬行的最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短路程是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50cm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6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3446</Words>
  <Application>WPS 演示</Application>
  <PresentationFormat>宽屏</PresentationFormat>
  <Paragraphs>171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96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_⨹_2_d6336</vt:lpstr>
      <vt:lpstr>细等线拼音字体</vt:lpstr>
      <vt:lpstr>_⨹_3_fd0cb</vt:lpstr>
      <vt:lpstr>_⨹_1_20fb3</vt:lpstr>
      <vt:lpstr>_⨹_1_2d53a</vt:lpstr>
      <vt:lpstr>Cambria Math</vt:lpstr>
      <vt:lpstr>_⨹_1_a1f59</vt:lpstr>
      <vt:lpstr>_⨹_1_a479e,isEnd</vt:lpstr>
      <vt:lpstr>_⨹_4_759e6,isEnd</vt:lpstr>
      <vt:lpstr>_⨹_1_35f79,isEnd</vt:lpstr>
      <vt:lpstr>,isEnd</vt:lpstr>
      <vt:lpstr>_⨹_1_e1fcb,isEnd</vt:lpstr>
      <vt:lpstr>_⨹_1_65617,isEnd</vt:lpstr>
      <vt:lpstr>_⨹_4_7b383,isEnd</vt:lpstr>
      <vt:lpstr>_⨹_6_8e352,isEnd</vt:lpstr>
      <vt:lpstr>_⨹_6_2cb2d,isEnd</vt:lpstr>
      <vt:lpstr>_⨹_1_e5257</vt:lpstr>
      <vt:lpstr>_⨹_4_f0eff</vt:lpstr>
      <vt:lpstr>_⨹_6_4d8a9</vt:lpstr>
      <vt:lpstr>楷体</vt:lpstr>
      <vt:lpstr>_⨹_1_502c7</vt:lpstr>
      <vt:lpstr>_⨹_5_7038f</vt:lpstr>
      <vt:lpstr>_⨹_10_a7297</vt:lpstr>
      <vt:lpstr>_⨹_1_334e4</vt:lpstr>
      <vt:lpstr>_⨹_3_4080e</vt:lpstr>
      <vt:lpstr>_⨹_2_a2c7d</vt:lpstr>
      <vt:lpstr>微软雅黑</vt:lpstr>
      <vt:lpstr>Arial Unicode MS</vt:lpstr>
      <vt:lpstr>Calibri</vt:lpstr>
      <vt:lpstr>_⨹_1_96bb5,isEnd</vt:lpstr>
      <vt:lpstr>_⨹_2_f05cf,isEnd</vt:lpstr>
      <vt:lpstr>_⨹_4_bbbd4,isEnd</vt:lpstr>
      <vt:lpstr>_⨹_1_e1643</vt:lpstr>
      <vt:lpstr>_⨹_1_f9350</vt:lpstr>
      <vt:lpstr>_⨹_1_764ef</vt:lpstr>
      <vt:lpstr>_⨹_1_aa6fd</vt:lpstr>
      <vt:lpstr>_⨹_1_97d6f</vt:lpstr>
      <vt:lpstr>_⨹_6_b3e08,isEnd</vt:lpstr>
      <vt:lpstr>_⨹_1_220d5,isEnd</vt:lpstr>
      <vt:lpstr>_⨹_2_d0230</vt:lpstr>
      <vt:lpstr>_⨹_1_aebbf</vt:lpstr>
      <vt:lpstr>_⨹_1_f5225</vt:lpstr>
      <vt:lpstr>_⨹_1_077d3</vt:lpstr>
      <vt:lpstr>_⨹_1_1f847</vt:lpstr>
      <vt:lpstr>_⨹_6_5f6be</vt:lpstr>
      <vt:lpstr>_⨹_3_c495f</vt:lpstr>
      <vt:lpstr>_⨹_1_517fc</vt:lpstr>
      <vt:lpstr>_⨹_1_6c7a2</vt:lpstr>
      <vt:lpstr>_⨹_1_d6170</vt:lpstr>
      <vt:lpstr>_⨹_6_565ed</vt:lpstr>
      <vt:lpstr>_⨹_12_99236</vt:lpstr>
      <vt:lpstr>_⨹_6_06d0d</vt:lpstr>
      <vt:lpstr>_⨹_1_14bef</vt:lpstr>
      <vt:lpstr>_⨹_8_973ba</vt:lpstr>
      <vt:lpstr>_⨹_13_2f071</vt:lpstr>
      <vt:lpstr>_⨹_5_79efb</vt:lpstr>
      <vt:lpstr>_⨹_1_92b5e</vt:lpstr>
      <vt:lpstr>_⨹_7_21dca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11</cp:revision>
  <dcterms:created xsi:type="dcterms:W3CDTF">2024-05-28T15:59:00Z</dcterms:created>
  <dcterms:modified xsi:type="dcterms:W3CDTF">2024-07-12T05:17:03Z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