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4" r:id="rId6"/>
    <p:sldId id="335" r:id="rId7"/>
    <p:sldId id="336" r:id="rId8"/>
    <p:sldId id="337" r:id="rId9"/>
    <p:sldId id="338" r:id="rId10"/>
    <p:sldId id="347" r:id="rId11"/>
    <p:sldId id="339" r:id="rId12"/>
    <p:sldId id="350" r:id="rId13"/>
    <p:sldId id="351" r:id="rId14"/>
    <p:sldId id="340" r:id="rId15"/>
    <p:sldId id="353" r:id="rId16"/>
    <p:sldId id="342" r:id="rId17"/>
    <p:sldId id="365" r:id="rId18"/>
    <p:sldId id="343" r:id="rId19"/>
    <p:sldId id="354" r:id="rId20"/>
    <p:sldId id="344" r:id="rId21"/>
    <p:sldId id="367" r:id="rId22"/>
    <p:sldId id="368" r:id="rId23"/>
    <p:sldId id="345" r:id="rId24"/>
    <p:sldId id="355" r:id="rId25"/>
    <p:sldId id="357" r:id="rId26"/>
    <p:sldId id="358" r:id="rId27"/>
    <p:sldId id="359" r:id="rId28"/>
    <p:sldId id="362" r:id="rId29"/>
    <p:sldId id="364" r:id="rId30"/>
    <p:sldId id="257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4" autoAdjust="0"/>
    <p:restoredTop sz="94660"/>
  </p:normalViewPr>
  <p:slideViewPr>
    <p:cSldViewPr snapToGrid="0" showGuides="1">
      <p:cViewPr>
        <p:scale>
          <a:sx n="40" d="100"/>
          <a:sy n="40" d="100"/>
        </p:scale>
        <p:origin x="1752" y="1085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gs" Target="tags/tag8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第一章　勾股定理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回顾与思考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3" name="yt_shape_10413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412" name="yt_image_10412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5" name="yt_shape_10415"/>
          <p:cNvSpPr txBox="1"/>
          <p:nvPr/>
        </p:nvSpPr>
        <p:spPr>
          <a:xfrm>
            <a:off x="467999" y="1455093"/>
            <a:ext cx="1022555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在直角三角形中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若勾为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股为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则弦为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416" name="yt_table_10416" title="H_49.92"/>
          <p:cNvGraphicFramePr>
            <a:graphicFrameLocks noGrp="1"/>
          </p:cNvGraphicFramePr>
          <p:nvPr/>
        </p:nvGraphicFramePr>
        <p:xfrm>
          <a:off x="468074" y="2077191"/>
          <a:ext cx="8803642" cy="633984"/>
        </p:xfrm>
        <a:graphic>
          <a:graphicData uri="http://schemas.openxmlformats.org/drawingml/2006/table">
            <a:tbl>
              <a:tblPr/>
              <a:tblGrid>
                <a:gridCol w="2343468"/>
                <a:gridCol w="2524443"/>
                <a:gridCol w="2524443"/>
                <a:gridCol w="1411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7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418" name="yt_shape_10418"/>
          <p:cNvSpPr txBox="1"/>
          <p:nvPr/>
        </p:nvSpPr>
        <p:spPr>
          <a:xfrm>
            <a:off x="468103" y="2761823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17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37448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的周长等于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419" name="yt_table_10419" title="H_49.92"/>
          <p:cNvGraphicFramePr>
            <a:graphicFrameLocks noGrp="1"/>
          </p:cNvGraphicFramePr>
          <p:nvPr/>
        </p:nvGraphicFramePr>
        <p:xfrm>
          <a:off x="468074" y="4024096"/>
          <a:ext cx="8803642" cy="633984"/>
        </p:xfrm>
        <a:graphic>
          <a:graphicData uri="http://schemas.openxmlformats.org/drawingml/2006/table">
            <a:tbl>
              <a:tblPr/>
              <a:tblGrid>
                <a:gridCol w="2343468"/>
                <a:gridCol w="2524443"/>
                <a:gridCol w="2524443"/>
                <a:gridCol w="1411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9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9420388" y="1408287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37280" y="3349001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1" name="yt_shape_10421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小华和小刚两兄弟同时从家去同一所学校上学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9eb4f"/>
              </a:rPr>
              <a:t>步行速度都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50m/min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小华从家到学校走直线用了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7_30bd0"/>
              </a:rPr>
              <a:t>而小刚从家出发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先去找小明再到学校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均走直线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小刚到小明家用了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79820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从小明家到学校用了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小刚上学所走路线是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422" name="yt_table_10422" title="H_99.84"/>
          <p:cNvGraphicFramePr>
            <a:graphicFrameLocks noGrp="1"/>
          </p:cNvGraphicFramePr>
          <p:nvPr/>
        </p:nvGraphicFramePr>
        <p:xfrm>
          <a:off x="468074" y="3154624"/>
          <a:ext cx="6193156" cy="1267968"/>
        </p:xfrm>
        <a:graphic>
          <a:graphicData uri="http://schemas.openxmlformats.org/drawingml/2006/table">
            <a:tbl>
              <a:tblPr/>
              <a:tblGrid>
                <a:gridCol w="3359468"/>
                <a:gridCol w="2833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锐角弯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钝角弯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直角弯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不能确定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9747517" y="2467146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" name="yt_shape_10424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1c032,isEnd"/>
              </a:rPr>
              <a:t>长为直径的圆恰好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则阴影部分的面积是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</a:t>
            </a:r>
            <a:r>
              <a:rPr sz="1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br>
              <a:rPr lang="zh-CN" altLang="zh-CN" sz="100" b="0" i="0" spc="-1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结果保留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428" name="yt_shape_10428"/>
          <p:cNvSpPr txBox="1"/>
          <p:nvPr/>
        </p:nvSpPr>
        <p:spPr>
          <a:xfrm>
            <a:off x="467999" y="5528394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0425" name="yt_shape_10425" title="H_221.37111"/>
          <p:cNvGrpSpPr/>
          <p:nvPr/>
        </p:nvGrpSpPr>
        <p:grpSpPr>
          <a:xfrm>
            <a:off x="4721439" y="2666813"/>
            <a:ext cx="2749120" cy="2811413"/>
            <a:chOff x="0" y="0"/>
            <a:chExt cx="2749120" cy="2811413"/>
          </a:xfrm>
        </p:grpSpPr>
        <p:pic>
          <p:nvPicPr>
            <p:cNvPr id="2" name="yt_image_10425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749120" cy="2415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27" name="yt_shape_10427"/>
            <p:cNvSpPr txBox="1"/>
            <p:nvPr/>
          </p:nvSpPr>
          <p:spPr>
            <a:xfrm>
              <a:off x="257207" y="2451413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（第4题图）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9545904" y="1199178"/>
            <a:ext cx="20088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25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π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9" name="yt_shape_10429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折叠长方形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使点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落在边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上的点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9740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433" name="yt_shape_10433"/>
          <p:cNvSpPr txBox="1"/>
          <p:nvPr/>
        </p:nvSpPr>
        <p:spPr>
          <a:xfrm>
            <a:off x="467999" y="4389725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0430" name="yt_shape_10430" title="H_182.11102"/>
          <p:cNvGrpSpPr/>
          <p:nvPr/>
        </p:nvGrpSpPr>
        <p:grpSpPr>
          <a:xfrm>
            <a:off x="4822094" y="2026637"/>
            <a:ext cx="2547810" cy="2312810"/>
            <a:chOff x="0" y="0"/>
            <a:chExt cx="2547810" cy="2312810"/>
          </a:xfrm>
        </p:grpSpPr>
        <p:pic>
          <p:nvPicPr>
            <p:cNvPr id="2" name="yt_image_10430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547810" cy="1916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32" name="yt_shape_10432"/>
            <p:cNvSpPr txBox="1"/>
            <p:nvPr/>
          </p:nvSpPr>
          <p:spPr>
            <a:xfrm>
              <a:off x="156552" y="1952810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（第5题图）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416942" y="1199178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4" name="yt_shape_10434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小冰想用一条彩带缠绕圆柱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正好从点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23650,isEnd"/>
              </a:rPr>
              <a:t>处绕到正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上方的点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已知知圆柱底面周长是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高为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4d9d0,isEnd"/>
              </a:rPr>
              <a:t>则所需彩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带最短是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0435" name="yt_image_10435" title="H_187.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04460" y="2666813"/>
            <a:ext cx="1783079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410092" y="183316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20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7" name="yt_shape_10437"/>
          <p:cNvSpPr txBox="1"/>
          <p:nvPr/>
        </p:nvSpPr>
        <p:spPr>
          <a:xfrm>
            <a:off x="468103" y="612000"/>
            <a:ext cx="11636916" cy="31100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26a8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通过观察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找出图中所有的直角三角形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75cm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试求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4e8c"/>
              </a:rPr>
              <a:t>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面积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440" name="yt_image_10440" title="H_159.11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88337" y="3889079"/>
            <a:ext cx="3015324" cy="202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2" name="yt_shape_10442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得直角三角形有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f6914"/>
              </a:rPr>
              <a:t>和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443" name="yt_shape_10443"/>
              <p:cNvSpPr txBox="1"/>
              <p:nvPr/>
            </p:nvSpPr>
            <p:spPr>
              <a:xfrm>
                <a:off x="467999" y="1874273"/>
                <a:ext cx="9563515" cy="431663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Rt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由勾股定理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75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负值舍去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6cm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375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443" name="yt_shape_104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874273"/>
                <a:ext cx="9563515" cy="4316631"/>
              </a:xfrm>
              <a:prstGeom prst="rect">
                <a:avLst/>
              </a:prstGeom>
              <a:blipFill rotWithShape="1">
                <a:blip r:embed="rId1"/>
                <a:stretch>
                  <a:fillRect t="-9" r="-713" b="-22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yt_image_10440" title="H_159.11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8817" y="3102695"/>
            <a:ext cx="3015324" cy="202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2" grpId="0" build="allAtOnce"/>
      <p:bldP spid="1044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" name="yt_shape_10445"/>
          <p:cNvSpPr txBox="1"/>
          <p:nvPr/>
        </p:nvSpPr>
        <p:spPr>
          <a:xfrm>
            <a:off x="468103" y="612000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某地区加速推进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三改一通一落地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加速城市更新步伐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61305"/>
              </a:rPr>
              <a:t>.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绿地广场有一块三角形空地将进行绿化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fef4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上的一点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af54f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判断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的形状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并说明理由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yt_shape_10447"/>
          <p:cNvSpPr txBox="1"/>
          <p:nvPr/>
        </p:nvSpPr>
        <p:spPr>
          <a:xfrm>
            <a:off x="467999" y="3744011"/>
            <a:ext cx="387926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yt_image_10448" title="H_239.5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393766" y="3156017"/>
            <a:ext cx="1816947" cy="304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0" name="yt_shape_10450"/>
          <p:cNvSpPr txBox="1"/>
          <p:nvPr/>
        </p:nvSpPr>
        <p:spPr>
          <a:xfrm>
            <a:off x="467999" y="612000"/>
            <a:ext cx="10857139" cy="31320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是直角三角形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理由如下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144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是直角三角形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且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是直角三角形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448" title="H_239.5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393766" y="3156017"/>
            <a:ext cx="1816947" cy="304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0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1" name="yt_shape_10451"/>
          <p:cNvSpPr txBox="1"/>
          <p:nvPr/>
        </p:nvSpPr>
        <p:spPr>
          <a:xfrm>
            <a:off x="467999" y="612000"/>
            <a:ext cx="8138446" cy="31320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可知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是直角三角形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448" title="H_239.5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585790" y="897449"/>
            <a:ext cx="1816947" cy="304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1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3" name="yt_shape_10453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452" name="yt_image_10452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5" name="yt_shape_10455"/>
          <p:cNvSpPr txBox="1"/>
          <p:nvPr/>
        </p:nvSpPr>
        <p:spPr>
          <a:xfrm>
            <a:off x="468103" y="1494708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的网格上标出了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9b695,isEnd"/>
              </a:rPr>
              <a:t>的度数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</a:t>
            </a:r>
            <a:r>
              <a:rPr sz="3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0456" name="yt_image_10456" title="H_179.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8091" y="2909345"/>
            <a:ext cx="2015816" cy="228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1" name="yt_shape_10461"/>
          <p:cNvSpPr txBox="1"/>
          <p:nvPr/>
        </p:nvSpPr>
        <p:spPr>
          <a:xfrm>
            <a:off x="467999" y="5241312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sp>
        <p:nvSpPr>
          <p:cNvPr id="2" name="文本框 1"/>
          <p:cNvSpPr txBox="1"/>
          <p:nvPr/>
        </p:nvSpPr>
        <p:spPr>
          <a:xfrm>
            <a:off x="1190892" y="2081886"/>
            <a:ext cx="13992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45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2" name="yt_shape_10462"/>
          <p:cNvSpPr txBox="1"/>
          <p:nvPr/>
        </p:nvSpPr>
        <p:spPr>
          <a:xfrm>
            <a:off x="468103" y="612000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如答图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连接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2_a62e5"/>
              </a:rPr>
              <a:t>所以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BAP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CAN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设每个小正方形的边长为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1f63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b6cfe"/>
              </a:rPr>
              <a:t>所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6_a898a"/>
              </a:rPr>
              <a:t>是等腰直角三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角形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且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BAP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fb50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CAN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458" title="H_187.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109079" y="3784968"/>
            <a:ext cx="267462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983261" y="6000593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2" grpId="0" build="allAtOnce"/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3" name="yt_shape_10463"/>
          <p:cNvSpPr txBox="1"/>
          <p:nvPr/>
        </p:nvSpPr>
        <p:spPr>
          <a:xfrm>
            <a:off x="468103" y="612000"/>
            <a:ext cx="11636916" cy="56927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九章算术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提供了许多勾股数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30cdb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4_2f28d,isEnd"/>
              </a:rPr>
              <a:t>并把一组勾股数中最大的数称为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弦数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后人在此基础上进一步研究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得到如下规律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dc2d,isEnd"/>
              </a:rPr>
              <a:t>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大于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的奇数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把它平方后拆成相邻的两个整数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aa9fe,isEnd"/>
              </a:rPr>
              <a:t>与这两个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整数构成一组勾股数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是大于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的偶数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把它除以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7f5e8,isEnd"/>
              </a:rPr>
              <a:t>后再平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然后把这个平方数分别减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得到两个整数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b27af,isEnd"/>
              </a:rPr>
              <a:t>与这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两个整数构成一组勾股数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由上述方法得到的勾股数称为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由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88d6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生成的勾股数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根据以上规律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生成的勾股数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1685,isEnd"/>
              </a:rPr>
              <a:t>弦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3692" y="5637066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17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464" name="yt_shape_10464"/>
              <p:cNvSpPr txBox="1"/>
              <p:nvPr/>
            </p:nvSpPr>
            <p:spPr>
              <a:xfrm>
                <a:off x="468103" y="612000"/>
                <a:ext cx="11636916" cy="38418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由题意可知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生成的勾股数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6_ba352"/>
                  </a:rPr>
                  <a:t>分以下两种情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况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为奇数时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生成的两个数分别为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d215e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为偶数时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生成的两个数分别为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2_1c57c"/>
                  </a:rPr>
                  <a:t>生成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的勾股数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.“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弦数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表示其中最大的数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465e1"/>
                  </a:rPr>
                  <a:t>.</a:t>
                </a:r>
                <a:b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464" name="yt_shape_104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841821"/>
              </a:xfrm>
              <a:prstGeom prst="rect">
                <a:avLst/>
              </a:prstGeom>
              <a:blipFill rotWithShape="1">
                <a:blip r:embed="rId1"/>
                <a:stretch>
                  <a:fillRect l="-1" t="-13" b="-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6" name="yt_shape_10466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长方形地面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22m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宽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45540,isEnd"/>
              </a:rPr>
              <a:t>中间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竖有一堵砖墙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其高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若一只蚂蚁从点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爬到点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9d828,isEnd"/>
              </a:rPr>
              <a:t>它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必须翻过中间那堵墙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则它至少要爬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0467" name="yt_image_10467" title="H_164.05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145390" y="2666813"/>
            <a:ext cx="3901219" cy="208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7286892" y="183316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25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9" name="yt_shape_10469"/>
          <p:cNvSpPr txBox="1"/>
          <p:nvPr/>
        </p:nvSpPr>
        <p:spPr>
          <a:xfrm>
            <a:off x="468103" y="612000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将其表面展开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则原图长度增加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74975"/>
              </a:rPr>
              <a:t>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连接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因为四边形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是长方形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3890e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24m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24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625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6d8ec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所以蚂蚁从点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爬到点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5_d3a58"/>
              </a:rPr>
              <a:t>它至少要爬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的路程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470" name="yt_image_10470" title="H_164.05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005030" y="4011171"/>
            <a:ext cx="3671033" cy="208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9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2" name="yt_shape_10472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41c1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473" name="yt_image_10473" title="H_143.38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89657" y="2026637"/>
            <a:ext cx="3212684" cy="182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8" name="yt_shape_10478"/>
          <p:cNvSpPr txBox="1"/>
          <p:nvPr/>
        </p:nvSpPr>
        <p:spPr>
          <a:xfrm>
            <a:off x="467999" y="6317790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479" name="yt_shape_10479"/>
              <p:cNvSpPr txBox="1"/>
              <p:nvPr/>
            </p:nvSpPr>
            <p:spPr>
              <a:xfrm>
                <a:off x="468103" y="612000"/>
                <a:ext cx="11636916" cy="965706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如答图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的中点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连接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𝐴𝐵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𝐴𝐶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𝐴𝐸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𝐴𝐸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𝐵𝐸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𝐶𝐸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≌△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SSS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180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479" name="yt_shape_104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9657067"/>
              </a:xfrm>
              <a:prstGeom prst="rect">
                <a:avLst/>
              </a:prstGeom>
              <a:blipFill rotWithShape="1">
                <a:blip r:embed="rId1"/>
                <a:stretch>
                  <a:fillRect l="-1" t="-5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0475" title="H_143.38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8499" y="2040750"/>
            <a:ext cx="3212684" cy="182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388397" y="389780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9" grpId="0" build="allAtOnce"/>
      <p:bldP spid="4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479" name="yt_shape_10479"/>
              <p:cNvSpPr txBox="1"/>
              <p:nvPr/>
            </p:nvSpPr>
            <p:spPr>
              <a:xfrm>
                <a:off x="468103" y="612000"/>
                <a:ext cx="11636916" cy="965706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Rt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由勾股定理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CE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负值舍去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Rt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Rt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分别利用勾股定理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76536"/>
                  </a:rPr>
                  <a:t>2</a:t>
                </a:r>
                <a:b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DE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479" name="yt_shape_104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9657067"/>
              </a:xfrm>
              <a:prstGeom prst="rect">
                <a:avLst/>
              </a:prstGeom>
              <a:blipFill rotWithShape="1">
                <a:blip r:embed="rId1"/>
                <a:stretch>
                  <a:fillRect l="-1" t="-5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0475" title="H_143.38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7549" y="620713"/>
            <a:ext cx="3212684" cy="182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407447" y="2477765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9" grpId="0" build="allAtOnce"/>
      <p:bldP spid="4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4" name="yt_shape_10484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483" name="yt_image_10483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" name="yt_shape_10486"/>
          <p:cNvSpPr txBox="1"/>
          <p:nvPr/>
        </p:nvSpPr>
        <p:spPr>
          <a:xfrm>
            <a:off x="468103" y="1494708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2499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上的两个动点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764b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开始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→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运动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速度为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1cm/s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开始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ec2a1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→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→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运动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速度为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2cm/s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它们同时出发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83eef"/>
              </a:rPr>
              <a:t>各自到达终点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时停止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设运动的时间为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在运动过程中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为何值时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APC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是等腰三角形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" name="yt_shape_10488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上运动时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求能使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7_b858b"/>
              </a:rPr>
              <a:t>成为等腰三角形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的运动时间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489" name="yt_image_10489" title="H_184.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094585" y="2007587"/>
            <a:ext cx="3069128" cy="234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yt_image_10491" title="H_174.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7345" y="2007587"/>
            <a:ext cx="3081868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yt_shape_10493"/>
          <p:cNvSpPr txBox="1"/>
          <p:nvPr/>
        </p:nvSpPr>
        <p:spPr>
          <a:xfrm>
            <a:off x="7840983" y="4253277"/>
            <a:ext cx="123110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备用图</a:t>
            </a:r>
            <a:endParaRPr lang="zh-CN" altLang="zh-CN" sz="3200" b="0" i="0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494" name="yt_shape_10494"/>
              <p:cNvSpPr txBox="1"/>
              <p:nvPr/>
            </p:nvSpPr>
            <p:spPr>
              <a:xfrm>
                <a:off x="468103" y="612000"/>
                <a:ext cx="11636916" cy="43369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c4cc2"/>
                  </a:rPr>
                  <a:t>2</a:t>
                </a:r>
                <a:b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只有当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APC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是等腰三角形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此时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AP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APC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是等腰三角形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494" name="yt_shape_104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336956"/>
              </a:xfrm>
              <a:prstGeom prst="rect">
                <a:avLst/>
              </a:prstGeom>
              <a:blipFill rotWithShape="1">
                <a:blip r:embed="rId1"/>
                <a:stretch>
                  <a:fillRect l="-1" t="-2354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0489" title="H_184.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6935" y="1893287"/>
            <a:ext cx="3069128" cy="234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" name="yt_shape_10496"/>
          <p:cNvSpPr txBox="1"/>
          <p:nvPr/>
        </p:nvSpPr>
        <p:spPr>
          <a:xfrm>
            <a:off x="468103" y="612000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上时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52df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97" name="yt_shape_10497"/>
          <p:cNvSpPr txBox="1"/>
          <p:nvPr/>
        </p:nvSpPr>
        <p:spPr>
          <a:xfrm>
            <a:off x="467999" y="3794799"/>
            <a:ext cx="871392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要使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成为等腰三角形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有以下三种情况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yt_image_10489" title="H_184.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530735" y="561212"/>
            <a:ext cx="2799368" cy="213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6" grpId="0" build="allAtOnce"/>
      <p:bldP spid="10497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" name="yt_shape_10498"/>
          <p:cNvSpPr txBox="1"/>
          <p:nvPr/>
        </p:nvSpPr>
        <p:spPr>
          <a:xfrm>
            <a:off x="468103" y="612000"/>
            <a:ext cx="835966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99" name="yt_shape_10499"/>
          <p:cNvSpPr txBox="1"/>
          <p:nvPr/>
        </p:nvSpPr>
        <p:spPr>
          <a:xfrm>
            <a:off x="468103" y="1234098"/>
            <a:ext cx="205665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yt_image_10500" title="H_174.7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827764" y="695936"/>
            <a:ext cx="3050052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9907178" y="2774188"/>
            <a:ext cx="891223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R="0" lvl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200" b="0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yt_shape_10504"/>
          <p:cNvSpPr txBox="1"/>
          <p:nvPr/>
        </p:nvSpPr>
        <p:spPr>
          <a:xfrm>
            <a:off x="468103" y="1926173"/>
            <a:ext cx="803425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" name="yt_image_10505" title="H_174.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39598" y="3501784"/>
            <a:ext cx="3081868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yt_shape_10509"/>
          <p:cNvSpPr txBox="1"/>
          <p:nvPr/>
        </p:nvSpPr>
        <p:spPr>
          <a:xfrm>
            <a:off x="468103" y="2479892"/>
            <a:ext cx="827149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CBQ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QBA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yt_shape_10510"/>
          <p:cNvSpPr txBox="1"/>
          <p:nvPr/>
        </p:nvSpPr>
        <p:spPr>
          <a:xfrm>
            <a:off x="468103" y="3101990"/>
            <a:ext cx="642323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QBA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834920" y="5544322"/>
            <a:ext cx="891223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R="0" lvl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200" b="0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yt_shape_10511"/>
              <p:cNvSpPr txBox="1"/>
              <p:nvPr/>
            </p:nvSpPr>
            <p:spPr>
              <a:xfrm>
                <a:off x="479425" y="3724088"/>
                <a:ext cx="4267194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7" name="yt_shape_105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724088"/>
                <a:ext cx="4267194" cy="851900"/>
              </a:xfrm>
              <a:prstGeom prst="rect">
                <a:avLst/>
              </a:prstGeom>
              <a:blipFill rotWithShape="1">
                <a:blip r:embed="rId3"/>
                <a:stretch>
                  <a:fillRect t="-53" r="-3557" b="-55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yt_shape_10513"/>
              <p:cNvSpPr txBox="1"/>
              <p:nvPr/>
            </p:nvSpPr>
            <p:spPr>
              <a:xfrm>
                <a:off x="479425" y="4626776"/>
                <a:ext cx="4760919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8" name="yt_shape_105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4626776"/>
                <a:ext cx="4760919" cy="851900"/>
              </a:xfrm>
              <a:prstGeom prst="rect">
                <a:avLst/>
              </a:prstGeom>
              <a:blipFill rotWithShape="1">
                <a:blip r:embed="rId4"/>
                <a:stretch>
                  <a:fillRect t="-19" r="-2914" b="-56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8" grpId="0" build="allAtOnce"/>
      <p:bldP spid="10499" grpId="0" build="allAtOnce"/>
      <p:bldP spid="3" grpId="0" build="allAtOnce"/>
      <p:bldP spid="12" grpId="0" build="allAtOnce"/>
      <p:bldP spid="14" grpId="0" build="allAtOnce"/>
      <p:bldP spid="15" grpId="0" build="allAtOnce"/>
      <p:bldP spid="16" grpId="0" build="allAtOnce"/>
      <p:bldP spid="17" grpId="0" build="allAtOnce"/>
      <p:bldP spid="18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515" name="yt_shape_10515"/>
              <p:cNvSpPr txBox="1"/>
              <p:nvPr/>
            </p:nvSpPr>
            <p:spPr>
              <a:xfrm>
                <a:off x="468103" y="612000"/>
                <a:ext cx="11636916" cy="149207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如图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的中点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连接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2577b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515" name="yt_shape_105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1492075"/>
              </a:xfrm>
              <a:prstGeom prst="rect">
                <a:avLst/>
              </a:prstGeom>
              <a:blipFill rotWithShape="1">
                <a:blip r:embed="rId1"/>
                <a:stretch>
                  <a:fillRect l="-1" t="-33" b="-27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yt_image_10517" title="H_174.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94195" y="1659527"/>
            <a:ext cx="3081868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9" name="yt_shape_10519"/>
          <p:cNvSpPr txBox="1"/>
          <p:nvPr/>
        </p:nvSpPr>
        <p:spPr>
          <a:xfrm>
            <a:off x="468103" y="4972382"/>
            <a:ext cx="5990422" cy="96282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图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endParaRPr lang="en-US" altLang="zh-CN" sz="3200" b="0" i="0" u="none">
              <a:solidFill>
                <a:srgbClr val="FF0000">
                  <a:alpha val="0"/>
                </a:srgbClr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</a:p>
        </p:txBody>
      </p:sp>
      <p:sp>
        <p:nvSpPr>
          <p:cNvPr id="2" name="文本框 1"/>
          <p:cNvSpPr txBox="1"/>
          <p:nvPr/>
        </p:nvSpPr>
        <p:spPr>
          <a:xfrm>
            <a:off x="9689517" y="3764503"/>
            <a:ext cx="891223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R="0" lvl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endParaRPr kumimoji="0" lang="en-US" altLang="zh-CN" sz="3200" b="0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yt_shape_10521"/>
              <p:cNvSpPr txBox="1"/>
              <p:nvPr/>
            </p:nvSpPr>
            <p:spPr>
              <a:xfrm>
                <a:off x="468103" y="1969866"/>
                <a:ext cx="6489341" cy="1572162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BQD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𝐵𝐶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𝐵𝑄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𝐵𝐷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𝐵𝐷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𝐶𝐷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𝑄𝐷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6" name="yt_shape_105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969866"/>
                <a:ext cx="6489341" cy="1572162"/>
              </a:xfrm>
              <a:prstGeom prst="rect">
                <a:avLst/>
              </a:prstGeom>
              <a:blipFill rotWithShape="1">
                <a:blip r:embed="rId3"/>
                <a:stretch>
                  <a:fillRect l="-2" t="-6" r="-924" b="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yt_shape_10523"/>
          <p:cNvSpPr txBox="1"/>
          <p:nvPr/>
        </p:nvSpPr>
        <p:spPr>
          <a:xfrm>
            <a:off x="468103" y="3592816"/>
            <a:ext cx="582210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≌△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BQD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SSS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yt_shape_10524"/>
          <p:cNvSpPr txBox="1"/>
          <p:nvPr/>
        </p:nvSpPr>
        <p:spPr>
          <a:xfrm>
            <a:off x="468103" y="4214914"/>
            <a:ext cx="421589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9" name="yt_shape_10525"/>
          <p:cNvSpPr txBox="1"/>
          <p:nvPr/>
        </p:nvSpPr>
        <p:spPr>
          <a:xfrm>
            <a:off x="4684001" y="4214914"/>
            <a:ext cx="616514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BDQ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yt_shape_10526"/>
          <p:cNvSpPr txBox="1"/>
          <p:nvPr/>
        </p:nvSpPr>
        <p:spPr>
          <a:xfrm>
            <a:off x="468103" y="4887800"/>
            <a:ext cx="618117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yt_shape_10527"/>
              <p:cNvSpPr txBox="1"/>
              <p:nvPr/>
            </p:nvSpPr>
            <p:spPr>
              <a:xfrm>
                <a:off x="468103" y="5509260"/>
                <a:ext cx="6354304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" name="yt_shape_105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5509260"/>
                <a:ext cx="6354304" cy="851900"/>
              </a:xfrm>
              <a:prstGeom prst="rect">
                <a:avLst/>
              </a:prstGeom>
              <a:blipFill rotWithShape="1">
                <a:blip r:embed="rId4"/>
                <a:stretch>
                  <a:fillRect l="-2" r="-1639" b="-15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5" grpId="0" build="allAtOnce"/>
      <p:bldP spid="2" grpId="0" build="allAtOnce"/>
      <p:bldP spid="6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529" name="yt_shape_10529"/>
              <p:cNvSpPr txBox="1"/>
              <p:nvPr/>
            </p:nvSpPr>
            <p:spPr>
              <a:xfrm>
                <a:off x="467999" y="612000"/>
                <a:ext cx="6353021" cy="86081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𝐴𝐵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·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𝐵𝐶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×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529" name="yt_shape_105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6353021" cy="860813"/>
              </a:xfrm>
              <a:prstGeom prst="rect">
                <a:avLst/>
              </a:prstGeom>
              <a:blipFill rotWithShape="1">
                <a:blip r:embed="rId1"/>
                <a:stretch>
                  <a:fillRect t="-58" r="-812" b="-47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31" name="yt_shape_10531"/>
          <p:cNvSpPr txBox="1"/>
          <p:nvPr/>
        </p:nvSpPr>
        <p:spPr>
          <a:xfrm>
            <a:off x="467999" y="1523601"/>
            <a:ext cx="581890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532" name="yt_shape_10532"/>
              <p:cNvSpPr txBox="1"/>
              <p:nvPr/>
            </p:nvSpPr>
            <p:spPr>
              <a:xfrm>
                <a:off x="467999" y="2145699"/>
                <a:ext cx="6443559" cy="102194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24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324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532" name="yt_shape_105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145699"/>
                <a:ext cx="6443559" cy="1021946"/>
              </a:xfrm>
              <a:prstGeom prst="rect">
                <a:avLst/>
              </a:prstGeom>
              <a:blipFill rotWithShape="1">
                <a:blip r:embed="rId2"/>
                <a:stretch>
                  <a:fillRect t="-9945" r="-1209" b="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34" name="yt_shape_10534"/>
              <p:cNvSpPr txBox="1"/>
              <p:nvPr/>
            </p:nvSpPr>
            <p:spPr>
              <a:xfrm>
                <a:off x="467999" y="3218433"/>
                <a:ext cx="5509522" cy="85690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18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负值舍去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534" name="yt_shape_105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218433"/>
                <a:ext cx="5509522" cy="856901"/>
              </a:xfrm>
              <a:prstGeom prst="rect">
                <a:avLst/>
              </a:prstGeom>
              <a:blipFill rotWithShape="1">
                <a:blip r:embed="rId3"/>
                <a:stretch>
                  <a:fillRect t="-30" r="-2358" b="-5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36" name="yt_shape_10536"/>
              <p:cNvSpPr txBox="1"/>
              <p:nvPr/>
            </p:nvSpPr>
            <p:spPr>
              <a:xfrm>
                <a:off x="467999" y="4126122"/>
                <a:ext cx="4998163" cy="85690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18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536" name="yt_shape_105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126122"/>
                <a:ext cx="4998163" cy="856901"/>
              </a:xfrm>
              <a:prstGeom prst="rect">
                <a:avLst/>
              </a:prstGeom>
              <a:blipFill rotWithShape="1">
                <a:blip r:embed="rId4"/>
                <a:stretch>
                  <a:fillRect t="-62" r="-2349" b="-5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38" name="yt_shape_10538"/>
              <p:cNvSpPr txBox="1"/>
              <p:nvPr/>
            </p:nvSpPr>
            <p:spPr>
              <a:xfrm>
                <a:off x="467999" y="5033811"/>
                <a:ext cx="10629513" cy="85690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综上所述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的值为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为等腰三角形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538" name="yt_shape_105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5033811"/>
                <a:ext cx="10629513" cy="856901"/>
              </a:xfrm>
              <a:prstGeom prst="rect">
                <a:avLst/>
              </a:prstGeom>
              <a:blipFill rotWithShape="1">
                <a:blip r:embed="rId5"/>
                <a:stretch>
                  <a:fillRect t="-19" r="-589" b="-52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29" grpId="0" build="allAtOnce"/>
      <p:bldP spid="10531" grpId="0" build="allAtOnce"/>
      <p:bldP spid="10532" grpId="0" build="allAtOnce"/>
      <p:bldP spid="10534" grpId="0" build="allAtOnce"/>
      <p:bldP spid="10536" grpId="0" build="allAtOnce"/>
      <p:bldP spid="10538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4118</Words>
  <Application>WPS 演示</Application>
  <PresentationFormat>宽屏</PresentationFormat>
  <Paragraphs>203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94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_⨹_1_37448</vt:lpstr>
      <vt:lpstr>细等线拼音字体</vt:lpstr>
      <vt:lpstr>_⨹_5_9eb4f</vt:lpstr>
      <vt:lpstr>_⨹_7_30bd0</vt:lpstr>
      <vt:lpstr>_⨹_1_79820</vt:lpstr>
      <vt:lpstr>_⨹_8_1c032,isEnd</vt:lpstr>
      <vt:lpstr>,isEnd</vt:lpstr>
      <vt:lpstr>_⨹_1_89740,isEnd</vt:lpstr>
      <vt:lpstr>_⨹_4_23650,isEnd</vt:lpstr>
      <vt:lpstr>_⨹_4_4d9d0,isEnd</vt:lpstr>
      <vt:lpstr>_⨹_1_026a8</vt:lpstr>
      <vt:lpstr>_⨹_1_84e8c</vt:lpstr>
      <vt:lpstr>楷体</vt:lpstr>
      <vt:lpstr>_⨹_1_f6914</vt:lpstr>
      <vt:lpstr>Cambria Math</vt:lpstr>
      <vt:lpstr>_⨹_1_61305</vt:lpstr>
      <vt:lpstr>_⨹_1_4fef4</vt:lpstr>
      <vt:lpstr>_⨹_1_af54f</vt:lpstr>
      <vt:lpstr>微软雅黑</vt:lpstr>
      <vt:lpstr>Arial Unicode MS</vt:lpstr>
      <vt:lpstr>Calibri</vt:lpstr>
      <vt:lpstr>_⨹_3_9b695,isEnd</vt:lpstr>
      <vt:lpstr>_⨹_2_a62e5</vt:lpstr>
      <vt:lpstr>_⨹_1_b1f63</vt:lpstr>
      <vt:lpstr>_⨹_1_b6cfe</vt:lpstr>
      <vt:lpstr>_⨹_6_a898a</vt:lpstr>
      <vt:lpstr>_⨹_1_efb50</vt:lpstr>
      <vt:lpstr>_⨹_1_30cdb,isEnd</vt:lpstr>
      <vt:lpstr>_⨹_14_2f28d,isEnd</vt:lpstr>
      <vt:lpstr>_⨹_1_2dc2d,isEnd</vt:lpstr>
      <vt:lpstr>_⨹_4_aa9fe,isEnd</vt:lpstr>
      <vt:lpstr>_⨹_3_7f5e8,isEnd</vt:lpstr>
      <vt:lpstr>_⨹_2_b27af,isEnd</vt:lpstr>
      <vt:lpstr>_⨹_1_288d6,isEnd</vt:lpstr>
      <vt:lpstr>_⨹_1_d1685,isEnd</vt:lpstr>
      <vt:lpstr>_⨹_6_ba352</vt:lpstr>
      <vt:lpstr>_⨹_1_d215e</vt:lpstr>
      <vt:lpstr>_⨹_2_1c57c</vt:lpstr>
      <vt:lpstr>_⨹_1_465e1</vt:lpstr>
      <vt:lpstr>_⨹_2_45540,isEnd</vt:lpstr>
      <vt:lpstr>_⨹_1_9d828,isEnd</vt:lpstr>
      <vt:lpstr>_⨹_1_74975</vt:lpstr>
      <vt:lpstr>_⨹_1_3890e</vt:lpstr>
      <vt:lpstr>_⨹_1_6d8ec</vt:lpstr>
      <vt:lpstr>_⨹_5_d3a58</vt:lpstr>
      <vt:lpstr>_⨹_1_441c1</vt:lpstr>
      <vt:lpstr>_⨹_1_76536</vt:lpstr>
      <vt:lpstr>_⨹_1_e2499</vt:lpstr>
      <vt:lpstr>_⨹_1_0764b</vt:lpstr>
      <vt:lpstr>_⨹_1_ec2a1</vt:lpstr>
      <vt:lpstr>_⨹_6_83eef</vt:lpstr>
      <vt:lpstr>_⨹_7_b858b</vt:lpstr>
      <vt:lpstr>_⨹_1_c4cc2</vt:lpstr>
      <vt:lpstr>_⨹_1_252df</vt:lpstr>
      <vt:lpstr>_⨹_1_2577b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10</cp:revision>
  <dcterms:created xsi:type="dcterms:W3CDTF">2024-05-28T15:59:00Z</dcterms:created>
  <dcterms:modified xsi:type="dcterms:W3CDTF">2024-07-12T06:05:41Z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