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159" r:id="rId1"/>
    <p:sldMasterId id="2147492196" r:id="rId2"/>
  </p:sldMasterIdLst>
  <p:notesMasterIdLst>
    <p:notesMasterId r:id="rId3"/>
  </p:notesMasterIdLst>
  <p:sldIdLst>
    <p:sldId id="4246" r:id="rId4"/>
    <p:sldId id="4250" r:id="rId5"/>
    <p:sldId id="4253" r:id="rId6"/>
    <p:sldId id="4256" r:id="rId7"/>
    <p:sldId id="4262" r:id="rId9"/>
    <p:sldId id="4265" r:id="rId10"/>
    <p:sldId id="4268" r:id="rId11"/>
    <p:sldId id="4271" r:id="rId12"/>
    <p:sldId id="4274" r:id="rId13"/>
    <p:sldId id="4280" r:id="rId15"/>
    <p:sldId id="4283" r:id="rId16"/>
    <p:sldId id="4286" r:id="rId17"/>
    <p:sldId id="4289" r:id="rId18"/>
    <p:sldId id="4292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60" r:id="rId1"/>
    <p:sldLayoutId id="2147492161" r:id="rId2"/>
    <p:sldLayoutId id="2147492162" r:id="rId3"/>
    <p:sldLayoutId id="2147492163" r:id="rId4"/>
    <p:sldLayoutId id="2147492164" r:id="rId5"/>
    <p:sldLayoutId id="2147492165" r:id="rId6"/>
    <p:sldLayoutId id="2147492166" r:id="rId7"/>
    <p:sldLayoutId id="2147492167" r:id="rId8"/>
    <p:sldLayoutId id="2147492168" r:id="rId9"/>
    <p:sldLayoutId id="2147492169" r:id="rId10"/>
    <p:sldLayoutId id="21474921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97" r:id="rId1"/>
    <p:sldLayoutId id="2147492198" r:id="rId2"/>
    <p:sldLayoutId id="2147492199" r:id="rId3"/>
    <p:sldLayoutId id="2147492200" r:id="rId4"/>
    <p:sldLayoutId id="2147492201" r:id="rId5"/>
    <p:sldLayoutId id="2147492202" r:id="rId6"/>
    <p:sldLayoutId id="2147492203" r:id="rId7"/>
    <p:sldLayoutId id="2147492204" r:id="rId8"/>
    <p:sldLayoutId id="2147492205" r:id="rId9"/>
    <p:sldLayoutId id="2147492206" r:id="rId10"/>
    <p:sldLayoutId id="21474922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tags" Target="../tags/tag148.xml"/><Relationship Id="rId22" Type="http://schemas.openxmlformats.org/officeDocument/2006/relationships/tags" Target="../tags/tag149.xml"/><Relationship Id="rId23" Type="http://schemas.openxmlformats.org/officeDocument/2006/relationships/tags" Target="../tags/tag150.xml"/><Relationship Id="rId24" Type="http://schemas.openxmlformats.org/officeDocument/2006/relationships/tags" Target="../tags/tag151.xml"/><Relationship Id="rId25" Type="http://schemas.openxmlformats.org/officeDocument/2006/relationships/tags" Target="../tags/tag152.xml"/><Relationship Id="rId26" Type="http://schemas.openxmlformats.org/officeDocument/2006/relationships/tags" Target="../tags/tag153.xml"/><Relationship Id="rId27" Type="http://schemas.openxmlformats.org/officeDocument/2006/relationships/tags" Target="../tags/tag154.xml"/><Relationship Id="rId28" Type="http://schemas.openxmlformats.org/officeDocument/2006/relationships/tags" Target="../tags/tag155.xml"/><Relationship Id="rId29" Type="http://schemas.openxmlformats.org/officeDocument/2006/relationships/tags" Target="../tags/tag156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教育咨询行业的成就与展望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210439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210439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304863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323215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323215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教育咨询行业的成就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417639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435991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435991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教育咨询行业的展望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530415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教育咨询行业的成就</a:t>
            </a:r>
            <a:endParaRPr altLang="en-US" lang="zh-CN"/>
          </a:p>
        </p:txBody>
      </p:sp>
      <p:sp>
        <p:nvSpPr>
          <p:cNvPr id="10488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行业规模的增长</a:t>
            </a:r>
            <a:endParaRPr altLang="en-US" lang="zh-CN"/>
          </a:p>
        </p:txBody>
      </p:sp>
      <p:sp>
        <p:nvSpPr>
          <p:cNvPr id="10488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市场规模不断扩大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咨询机构数量不断增加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服务范围逐渐扩大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行业收入逐年增长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咨询服务的多样化</a:t>
            </a:r>
            <a:endParaRPr altLang="en-US" lang="zh-CN"/>
          </a:p>
        </p:txBody>
      </p:sp>
      <p:sp>
        <p:nvSpPr>
          <p:cNvPr id="10489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个性化教育咨询：针对不同学生需求，提供个性化教育方案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多元化服务内容：涵盖升学规划、职业规划、心理辅导等多个方面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专业化咨询团队：拥有丰富经验和专业知识的咨询师团队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国际化视野：借鉴国际先进教育理念，为学生提供更广阔的发展空间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成功案例的展示</a:t>
            </a:r>
            <a:endParaRPr altLang="en-US" lang="zh-CN"/>
          </a:p>
        </p:txBody>
      </p:sp>
      <p:sp>
        <p:nvSpPr>
          <p:cNvPr id="10490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成功案例1：帮助某学生提高成绩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成功案例2：为某学校提供教育咨询服务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成功案例3：为某家长提供教育咨询服务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成功案例4：为某机构提供教育咨询服务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行业发展的推动因素</a:t>
            </a:r>
            <a:endParaRPr altLang="en-US" lang="zh-CN"/>
          </a:p>
        </p:txBody>
      </p:sp>
      <p:sp>
        <p:nvSpPr>
          <p:cNvPr id="10490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政策支持：政府对教育咨询行业的重视和支持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国际化趋势：全球化和教育交流的加强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技术进步：互联网和人工智能等技术的推动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市场需求：家长和学生对于优质教育资源的需求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教育咨询行业的展望</a:t>
            </a:r>
            <a:endParaRPr altLang="en-US" lang="zh-CN"/>
          </a:p>
        </p:txBody>
      </p:sp>
      <p:sp>
        <p:nvSpPr>
          <p:cNvPr id="10491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行业未来的发展趋势</a:t>
            </a:r>
            <a:endParaRPr altLang="en-US" lang="zh-CN"/>
          </a:p>
        </p:txBody>
      </p:sp>
      <p:sp>
        <p:nvSpPr>
          <p:cNvPr id="1049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数字化转型：利用大数据、人工智能等技术提升咨询效率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个性化服务：根据学生需求提供定制化教育咨询服务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国际化拓展：加强与国际教育机构的合作，提供跨境教育咨询服务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规范化发展：建立行业标准和规范，提升服务质量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咨询服务的创新方向</a:t>
            </a:r>
            <a:endParaRPr altLang="en-US" lang="zh-CN"/>
          </a:p>
        </p:txBody>
      </p:sp>
      <p:sp>
        <p:nvSpPr>
          <p:cNvPr id="1049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数字化转型：利用大数据、人工智能等技术提升咨询服务的精准度和效率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个性化服务：根据客户需求提供定制化的咨询服务，满足个性化需求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跨界合作：与其他行业、领域进行合作，拓展咨询服务的范围和领域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国际化发展：积极拓展海外市场，推动教育咨询行业的国际化发展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2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应对策略：加强品牌建设、提高服务质量、拓展业务领域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挑战：市场竞争激烈、客户需求多样化、咨询质量参差不齐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机遇：政策支持、教育消费升级、新兴技术应用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未来趋势：个性化教育咨询、跨界合作、数字化转型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未来发展的策略建议</a:t>
            </a:r>
            <a:endParaRPr altLang="en-US" lang="zh-CN"/>
          </a:p>
        </p:txBody>
      </p:sp>
      <p:sp>
        <p:nvSpPr>
          <p:cNvPr id="10493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提升服务质量：提供个性化、专业化的教育咨询服务，满足客户多样化需求。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加强人才培养：培养具备专业知识和实践经验的教育咨询人才，提高行业整体水平。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拓展业务领域：将教育咨询服务拓展到更多领域，如职业规划、心理健康等。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创新服务模式：利用互联网、大数据等新技术手段，创新服务模式，提高服务效率和质量。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42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42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3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3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3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3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3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3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SLIDE_ID" val="custom2023121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1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2023-12-17T12:42:43Z</dcterms:created>
  <dcterms:modified xsi:type="dcterms:W3CDTF">2023-12-17T12:42:43Z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2b11a8dd31624b8ca61c41bca29c682e_21</vt:lpwstr>
  </property>
</Properties>
</file>