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904" r:id="rId1"/>
    <p:sldMasterId id="2147491941" r:id="rId2"/>
  </p:sldMasterIdLst>
  <p:notesMasterIdLst>
    <p:notesMasterId r:id="rId3"/>
  </p:notesMasterIdLst>
  <p:sldIdLst>
    <p:sldId id="3777" r:id="rId4"/>
    <p:sldId id="3780" r:id="rId5"/>
    <p:sldId id="3783" r:id="rId6"/>
    <p:sldId id="3786" r:id="rId7"/>
    <p:sldId id="3789" r:id="rId8"/>
    <p:sldId id="3792" r:id="rId9"/>
    <p:sldId id="3795" r:id="rId10"/>
    <p:sldId id="3798" r:id="rId11"/>
    <p:sldId id="3801" r:id="rId12"/>
    <p:sldId id="3804" r:id="rId13"/>
    <p:sldId id="3807" r:id="rId14"/>
    <p:sldId id="3810" r:id="rId15"/>
    <p:sldId id="3813" r:id="rId16"/>
    <p:sldId id="3816" r:id="rId17"/>
    <p:sldId id="3819" r:id="rId18"/>
    <p:sldId id="3822" r:id="rId19"/>
    <p:sldId id="3825" r:id="rId20"/>
    <p:sldId id="3828" r:id="rId21"/>
    <p:sldId id="3831" r:id="rId22"/>
    <p:sldId id="3834" r:id="rId23"/>
    <p:sldId id="3837" r:id="rId24"/>
    <p:sldId id="3840" r:id="rId25"/>
    <p:sldId id="3843" r:id="rId26"/>
    <p:sldId id="3846" r:id="rId27"/>
    <p:sldId id="3849" r:id="rId28"/>
    <p:sldId id="3852" r:id="rId29"/>
    <p:sldId id="3855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905" r:id="rId1"/>
    <p:sldLayoutId id="2147491906" r:id="rId2"/>
    <p:sldLayoutId id="2147491907" r:id="rId3"/>
    <p:sldLayoutId id="2147491908" r:id="rId4"/>
    <p:sldLayoutId id="2147491909" r:id="rId5"/>
    <p:sldLayoutId id="2147491910" r:id="rId6"/>
    <p:sldLayoutId id="2147491911" r:id="rId7"/>
    <p:sldLayoutId id="2147491912" r:id="rId8"/>
    <p:sldLayoutId id="2147491913" r:id="rId9"/>
    <p:sldLayoutId id="2147491914" r:id="rId10"/>
    <p:sldLayoutId id="214749191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942" r:id="rId1"/>
    <p:sldLayoutId id="2147491943" r:id="rId2"/>
    <p:sldLayoutId id="2147491944" r:id="rId3"/>
    <p:sldLayoutId id="2147491945" r:id="rId4"/>
    <p:sldLayoutId id="2147491946" r:id="rId5"/>
    <p:sldLayoutId id="2147491947" r:id="rId6"/>
    <p:sldLayoutId id="2147491948" r:id="rId7"/>
    <p:sldLayoutId id="2147491949" r:id="rId8"/>
    <p:sldLayoutId id="2147491950" r:id="rId9"/>
    <p:sldLayoutId id="2147491951" r:id="rId10"/>
    <p:sldLayoutId id="214749195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tags" Target="../tags/tag97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tags" Target="../tags/tag300.xml"/><Relationship Id="rId20" Type="http://schemas.openxmlformats.org/officeDocument/2006/relationships/tags" Target="../tags/tag301.xml"/><Relationship Id="rId21" Type="http://schemas.openxmlformats.org/officeDocument/2006/relationships/tags" Target="../tags/tag302.xml"/><Relationship Id="rId22" Type="http://schemas.openxmlformats.org/officeDocument/2006/relationships/tags" Target="../tags/tag303.xml"/><Relationship Id="rId23" Type="http://schemas.openxmlformats.org/officeDocument/2006/relationships/tags" Target="../tags/tag304.xml"/><Relationship Id="rId24" Type="http://schemas.openxmlformats.org/officeDocument/2006/relationships/tags" Target="../tags/tag305.xml"/><Relationship Id="rId25" Type="http://schemas.openxmlformats.org/officeDocument/2006/relationships/tags" Target="../tags/tag306.xml"/><Relationship Id="rId26" Type="http://schemas.openxmlformats.org/officeDocument/2006/relationships/tags" Target="../tags/tag307.xml"/><Relationship Id="rId27" Type="http://schemas.openxmlformats.org/officeDocument/2006/relationships/tags" Target="../tags/tag308.xml"/><Relationship Id="rId28" Type="http://schemas.openxmlformats.org/officeDocument/2006/relationships/tags" Target="../tags/tag309.xml"/><Relationship Id="rId29" Type="http://schemas.openxmlformats.org/officeDocument/2006/relationships/tags" Target="../tags/tag310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小学生自主学习的培养与实践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小学生自主学习的意义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小学生自主学习的培养方法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小学生自主学习的实践案例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小学生自主学习能力的培养效果与评价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小学生自主学习的挑战与对策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小学生自主学习的意义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自主学习能力对小学生发展的重要性</a:t>
            </a:r>
            <a:endParaRPr altLang="en-US" lang="zh-CN"/>
          </a:p>
        </p:txBody>
      </p:sp>
      <p:sp>
        <p:nvSpPr>
          <p:cNvPr id="104884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4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增强自信心：通过自主学习的过程，小学生可以获得更多的成就感，从而增强自信心。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提高学习效果：自主学习能够激发小学生的求知欲，培养他们主动学习的习惯，从而提高学习效果。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培养综合素质：自主学习能力是小学生未来发展必备的素质之一，能够促进小学生的全面发展。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培养创新精神：自主学习能够激发小学生的创新思维，培养他们的创新精神和实践能力。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培养自主学习能力的教育目标</a:t>
            </a:r>
            <a:endParaRPr altLang="en-US" lang="zh-CN"/>
          </a:p>
        </p:txBody>
      </p:sp>
      <p:sp>
        <p:nvSpPr>
          <p:cNvPr id="104891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培养学生的创新能力：自主学习能够激发学生的创新精神，培养其独立思考和解决问题的能力。</a:t>
            </a:r>
            <a:endParaRPr altLang="en-US" sz="13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培养学生的学习能力：自主学习能够帮助学生提高学习效率，掌握有效的学习方法，养成自主学习的习惯。</a:t>
            </a:r>
            <a:endParaRPr altLang="en-US" dirty="0" sz="13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培养学生的终身学习能力：自主学习能力是学生未来发展的必备能力，能够帮助学生适应不断变化的社会环境。</a:t>
            </a:r>
            <a:endParaRPr altLang="en-US" sz="13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 fontScale="9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培养学生的责任感和主动性：自主学习能够培养学生的责任感和主动性，使其更加积极地参与学习活动，对自己的学习负责。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自主学习能力对未来学习的影响</a:t>
            </a:r>
            <a:endParaRPr altLang="en-US" lang="zh-CN"/>
          </a:p>
        </p:txBody>
      </p:sp>
      <p:sp>
        <p:nvSpPr>
          <p:cNvPr id="10489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4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提高学习效率：自主学习能力有助于学生在未来学习中更快地掌握新知识，提高学习效率。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0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增强自我管理能力：自主学习能力有助于学生更好地管理自己的学习时间和任务，为未来的学习和工作打下基础。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6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培养创新思维：自主学习能力有助于学生在未来学习中发现新问题、提出新观点，培养创新思维。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8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2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适应未来发展：自主学习能力有助于学生更好地适应未来社会的发展变化，为未来的职业发展奠定基础。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小学生自主学习的培养方法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激发学习兴趣，培养自主学习意识</a:t>
            </a:r>
            <a:endParaRPr altLang="en-US" lang="zh-CN"/>
          </a:p>
        </p:txBody>
      </p:sp>
      <p:sp>
        <p:nvSpPr>
          <p:cNvPr id="1049048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创造良好的学习环境，吸引学生的注意力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4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结合生活实际，让学生感受到学习的乐趣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0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鼓励探索，培养学生的好奇心和求知欲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6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多样化的教学方式，激发学生的学习兴趣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建立良好的学习习惯，提高自主学习能力</a:t>
            </a:r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制定学习计划：帮助小学生规划每天的学习任务和时间，培养他们的时间管理能力。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培养阅读习惯：鼓励小学生多读书，提高阅读能力和阅读兴趣，拓宽知识面。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独立思考：引导小学生主动思考问题，培养他们的独立思考能力和解决问题的能力。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动手实践：鼓励小学生通过实验、制作等方式，将理论知识与实践相结合，提高他们的实践能力。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创设良好的学习环境，提供自主学习机会</a:t>
            </a:r>
            <a:endParaRPr altLang="en-US" lang="zh-CN"/>
          </a:p>
        </p:txBody>
      </p:sp>
      <p:sp>
        <p:nvSpPr>
          <p:cNvPr id="1049148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52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创造安静、整洁、舒适的学习环境，减少干扰和诱惑，有助于学生集中注意力。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6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8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布置适合学生自主学习的学习空间，提供必要的学习资源和工具，方便学生进行自我探索和学习。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2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4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鼓励学生参与课堂活动，积极发言和讨论，激发学生的主动性和创造性。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8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0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引导学生制定学习计划，安排好学习时间和进度，培养学生的自我规划和组织能力。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鼓励探究式学习，提升自主学习水平</a:t>
            </a:r>
            <a:endParaRPr altLang="en-US" lang="zh-CN"/>
          </a:p>
        </p:txBody>
      </p:sp>
      <p:sp>
        <p:nvSpPr>
          <p:cNvPr id="10492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8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鼓励小学生主动提出问题，培养探究意识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4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引导小学生通过多种途径获取知识，提高自主学习能力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0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鼓励小学生开展合作学习，促进相互交流与共同成长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2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6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培养小学生良好的学习习惯，提高学习效率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小学生自主学习的实践案例</a:t>
            </a:r>
            <a:endParaRPr altLang="en-US" dirty="0" lang="zh-CN"/>
          </a:p>
        </p:txBody>
      </p:sp>
      <p:sp>
        <p:nvSpPr>
          <p:cNvPr id="10492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案例一：利用信息技术手段提高自主学习能力</a:t>
            </a:r>
            <a:endParaRPr altLang="en-US" lang="zh-CN"/>
          </a:p>
        </p:txBody>
      </p:sp>
      <p:sp>
        <p:nvSpPr>
          <p:cNvPr id="10492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案例简介：介绍如何利用信息技术手段，如在线课程、学习软件等，提高小学生的自主学习能力。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实践效果：介绍实际操作后，小学生的自主学习能力是否有所提高，以及具体提高了哪些方面。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总结反思：总结利用信息技术手段提高自主学习能力的优点和不足，以及未来改进的方向。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实施步骤：详细说明如何选择合适的信息技术手段，如何制定学习计划，以及如何监督和评估学习效果。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案例二：开展课外拓展活动培养自主学习精神</a:t>
            </a:r>
            <a:endParaRPr altLang="en-US" lang="zh-CN"/>
          </a:p>
        </p:txBody>
      </p:sp>
      <p:sp>
        <p:nvSpPr>
          <p:cNvPr id="104936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案例过程：详细描述活动的组织、实施和效果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案例背景：介绍课外拓展活动的目的和意义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案例分析：分析活动对小学生自主学习能力的影响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案例总结：总结活动的成功经验和不足之处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案例三：通过合作学习促进自主学习的发展</a:t>
            </a:r>
            <a:endParaRPr altLang="en-US" lang="zh-CN"/>
          </a:p>
        </p:txBody>
      </p:sp>
      <p:sp>
        <p:nvSpPr>
          <p:cNvPr id="104941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案例介绍：合作学习是一种有效的学习方式，通过小组合作完成任务，提高学生的自主学习能力。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案例实施：在小学数学课堂上，教师将学生分成若干小组，每组学生通过讨论、协作完成数学题目的解答。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案例效果：通过合作学习，学生的自主学习能力得到了提高，同时增强了团队协作精神和沟通能力。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案例总结：合作学习是一种有效的自主学习方式，能够提高学生的自主学习能力，增强团队协作精神和沟通能力。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案例四：个性化学习计划的实践与效果</a:t>
            </a:r>
            <a:endParaRPr altLang="en-US" lang="zh-CN"/>
          </a:p>
        </p:txBody>
      </p:sp>
      <p:sp>
        <p:nvSpPr>
          <p:cNvPr id="1049474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实践背景：当前教育环境下，个性化学习的重要性日益凸显。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0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实践过程：小学生制定个性化学习计划，包括学习目标、时间安排、学习策略等。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6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实践效果：通过个性化学习计划的实践，小学生的自主学习能力得到显著提高。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2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结论：个性化学习计划的实践对于培养小学生自主学习能力具有积极意义。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小学生自主学习能力的培养效果与评价</a:t>
            </a:r>
            <a:endParaRPr altLang="en-US" dirty="0" lang="zh-CN"/>
          </a:p>
        </p:txBody>
      </p:sp>
      <p:sp>
        <p:nvSpPr>
          <p:cNvPr id="10495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自主学习能力的评价标准与方法</a:t>
            </a:r>
            <a:endParaRPr altLang="en-US" lang="zh-CN"/>
          </a:p>
        </p:txBody>
      </p:sp>
      <p:sp>
        <p:nvSpPr>
          <p:cNvPr id="104956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自我评价：学生能够对自己的学习进行反思和评价，发现自己的不足并积极改进。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学习成果：评价自主学习能力的重要标准，包括知识的掌握程度和应用能力。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学习过程：关注学生在学习过程中的表现，如学习态度、学习方法、学习策略等。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教师评价：教师根据学生的表现和成果进行评价，提供有针对性的指导和建议。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自主学习能力培养的效果分析</a:t>
            </a:r>
            <a:endParaRPr altLang="en-US" lang="zh-CN"/>
          </a:p>
        </p:txBody>
      </p:sp>
      <p:sp>
        <p:nvSpPr>
          <p:cNvPr id="104962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促进小学生创新与实践能力的发展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提升小学生综合素质与未来竞争力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提高小学生学习兴趣与动力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增强小学生自我管理与约束能力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自主学习能力培养的反思与改进建议</a:t>
            </a:r>
            <a:endParaRPr altLang="en-US" lang="zh-CN"/>
          </a:p>
        </p:txBody>
      </p:sp>
      <p:sp>
        <p:nvSpPr>
          <p:cNvPr id="1049684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反思：在培养小学生自主学习能力的过程中，需要关注学生的个体差异，针对不同学生的特点进行个性化指导。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改进建议：在评价自主学习能力时，应该采用多种评价方式，包括学生自评、互评和教师评价等，以全面客观地反映学生的学习情况。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反思：在培养小学生自主学习能力的过程中，需要注重培养学生的思维能力和创新能力，鼓励学生自主探究、发现和解决问题。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改进建议：在培养小学生自主学习能力时，应该注重培养学生的自我管理能力，帮助学生制定合理的学习计划和时间安排，提高学习效率。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构建有效的自主学习能力培养体系</a:t>
            </a:r>
            <a:endParaRPr altLang="en-US" lang="zh-CN"/>
          </a:p>
        </p:txBody>
      </p:sp>
      <p:sp>
        <p:nvSpPr>
          <p:cNvPr id="104974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自主学习能力的培养是小学生教育的重要目标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有效的培养体系应注重学生的个体差异和个性化需求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评价体系是培养体系的重要组成部分，应定期进行评估和调整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培养体系应充分利用现代化教育手段和技术，提高教学效果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小学生自主学习的挑战与对策</a:t>
            </a:r>
            <a:endParaRPr altLang="en-US" dirty="0" lang="zh-CN"/>
          </a:p>
        </p:txBody>
      </p:sp>
      <p:sp>
        <p:nvSpPr>
          <p:cNvPr id="10497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应对学习动力不足的挑战与对策</a:t>
            </a:r>
            <a:endParaRPr altLang="en-US" lang="zh-CN"/>
          </a:p>
        </p:txBody>
      </p:sp>
      <p:sp>
        <p:nvSpPr>
          <p:cNvPr id="104981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制定合适的学习计划：根据学生的学习特点和能力，制定个性化的学习计划，帮助学生更好地安排学习时间和任务。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了解学习动力不足的原因：可能是学习难度大、缺乏兴趣、注意力不集中等原因，需要深入了解学生的具体情况。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激发学习兴趣：通过多样化的教学方式和有趣的学习内容，激发学生的学习兴趣，提高学习动力。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建立良好的师生关系：与学生建立良好的关系，关注学生的情感需求，增强学生的学习动力和信心。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解决学习资源匮乏的挑战与对策</a:t>
            </a:r>
            <a:endParaRPr altLang="en-US" lang="zh-CN"/>
          </a:p>
        </p:txBody>
      </p:sp>
      <p:sp>
        <p:nvSpPr>
          <p:cNvPr id="1049878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0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2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4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6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8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2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6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0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2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4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6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8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0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2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4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建立学习资源共享平台，提供丰富的学习资料和工具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培养学生的信息素养和自主学习能力，提高其利用有限资源解决问题的能力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加强学校与社区、企业的合作，拓展学习资源的来源和渠道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鼓励家长参与，共同提供学习资源和学习支持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克服学习环境不良的挑战与对策</a:t>
            </a:r>
            <a:endParaRPr altLang="en-US" lang="zh-CN"/>
          </a:p>
        </p:txBody>
      </p:sp>
      <p:sp>
        <p:nvSpPr>
          <p:cNvPr id="104995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提供良好的学习环境，如安静的教室、充足的光线和适宜的温度。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建立积极的学习氛围，鼓励学生之间的合作与交流。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培养学生的自主学习能力，如时间管理、自我激励和自我监控等。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针对不同学生的需求，提供个性化的学习资源和辅导。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应对家庭支持不足的挑战与对策</a:t>
            </a:r>
            <a:endParaRPr altLang="en-US" lang="zh-CN"/>
          </a:p>
        </p:txBody>
      </p:sp>
      <p:sp>
        <p:nvSpPr>
          <p:cNvPr id="10500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6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建立家校合作机制，加强家长与学校的沟通与协作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22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引导家长正确认识自主学习的重要性，提高家庭教育的质量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8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针对家庭支持不足的学生，提供个性化的辅导和帮助，如开展课外辅导班、学习小组等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0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4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加强学校与社区的合作，利用社区资源为小学生提供更多的学习机会和资源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7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0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37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2024-01-05T11:35:32Z</dcterms:created>
  <dcterms:modified xsi:type="dcterms:W3CDTF">2024-01-05T11:35:32Z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0d821b3f775b41fc973ce4d49b13aac1_21</vt:lpwstr>
  </property>
</Properties>
</file>