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939" r:id="rId1"/>
    <p:sldMasterId id="2147501976" r:id="rId2"/>
  </p:sldMasterIdLst>
  <p:notesMasterIdLst>
    <p:notesMasterId r:id="rId3"/>
  </p:notesMasterIdLst>
  <p:sldIdLst>
    <p:sldId id="8227" r:id="rId4"/>
    <p:sldId id="8232" r:id="rId5"/>
    <p:sldId id="8237" r:id="rId6"/>
    <p:sldId id="8241" r:id="rId7"/>
    <p:sldId id="8244" r:id="rId8"/>
    <p:sldId id="8247" r:id="rId9"/>
    <p:sldId id="8250" r:id="rId10"/>
    <p:sldId id="8254" r:id="rId11"/>
    <p:sldId id="8258" r:id="rId12"/>
    <p:sldId id="8261" r:id="rId13"/>
    <p:sldId id="8264" r:id="rId14"/>
    <p:sldId id="8267" r:id="rId15"/>
    <p:sldId id="8271" r:id="rId16"/>
    <p:sldId id="8275" r:id="rId17"/>
    <p:sldId id="8278" r:id="rId18"/>
    <p:sldId id="8281" r:id="rId19"/>
    <p:sldId id="8284" r:id="rId20"/>
    <p:sldId id="8288" r:id="rId21"/>
    <p:sldId id="8292" r:id="rId22"/>
    <p:sldId id="8295" r:id="rId23"/>
    <p:sldId id="8298" r:id="rId24"/>
    <p:sldId id="8301" r:id="rId25"/>
    <p:sldId id="8305" r:id="rId26"/>
    <p:sldId id="8309" r:id="rId27"/>
    <p:sldId id="8312" r:id="rId28"/>
    <p:sldId id="8315" r:id="rId29"/>
    <p:sldId id="8318" r:id="rId30"/>
    <p:sldId id="832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940" r:id="rId1"/>
    <p:sldLayoutId id="2147501941" r:id="rId2"/>
    <p:sldLayoutId id="2147501942" r:id="rId3"/>
    <p:sldLayoutId id="2147501943" r:id="rId4"/>
    <p:sldLayoutId id="2147501944" r:id="rId5"/>
    <p:sldLayoutId id="2147501945" r:id="rId6"/>
    <p:sldLayoutId id="2147501946" r:id="rId7"/>
    <p:sldLayoutId id="2147501947" r:id="rId8"/>
    <p:sldLayoutId id="2147501948" r:id="rId9"/>
    <p:sldLayoutId id="2147501949" r:id="rId10"/>
    <p:sldLayoutId id="214750195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977" r:id="rId1"/>
    <p:sldLayoutId id="2147501978" r:id="rId2"/>
    <p:sldLayoutId id="2147501979" r:id="rId3"/>
    <p:sldLayoutId id="2147501980" r:id="rId4"/>
    <p:sldLayoutId id="2147501981" r:id="rId5"/>
    <p:sldLayoutId id="2147501982" r:id="rId6"/>
    <p:sldLayoutId id="2147501983" r:id="rId7"/>
    <p:sldLayoutId id="2147501984" r:id="rId8"/>
    <p:sldLayoutId id="2147501985" r:id="rId9"/>
    <p:sldLayoutId id="2147501986" r:id="rId10"/>
    <p:sldLayoutId id="2147501987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tags" Target="../tags/tag197.xml"/><Relationship Id="rId22" Type="http://schemas.openxmlformats.org/officeDocument/2006/relationships/tags" Target="../tags/tag198.xml"/><Relationship Id="rId23" Type="http://schemas.openxmlformats.org/officeDocument/2006/relationships/tags" Target="../tags/tag199.xml"/><Relationship Id="rId24" Type="http://schemas.openxmlformats.org/officeDocument/2006/relationships/tags" Target="../tags/tag200.xml"/><Relationship Id="rId25" Type="http://schemas.openxmlformats.org/officeDocument/2006/relationships/tags" Target="../tags/tag201.xml"/><Relationship Id="rId26" Type="http://schemas.openxmlformats.org/officeDocument/2006/relationships/tags" Target="../tags/tag202.xml"/><Relationship Id="rId27" Type="http://schemas.openxmlformats.org/officeDocument/2006/relationships/tags" Target="../tags/tag203.xml"/><Relationship Id="rId28" Type="http://schemas.openxmlformats.org/officeDocument/2006/relationships/tags" Target="../tags/tag204.xml"/><Relationship Id="rId29" Type="http://schemas.openxmlformats.org/officeDocument/2006/relationships/tags" Target="../tags/tag205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tags" Target="../tags/tag296.xml"/><Relationship Id="rId22" Type="http://schemas.openxmlformats.org/officeDocument/2006/relationships/tags" Target="../tags/tag297.xml"/><Relationship Id="rId23" Type="http://schemas.openxmlformats.org/officeDocument/2006/relationships/tags" Target="../tags/tag298.xml"/><Relationship Id="rId24" Type="http://schemas.openxmlformats.org/officeDocument/2006/relationships/tags" Target="../tags/tag299.xml"/><Relationship Id="rId25" Type="http://schemas.openxmlformats.org/officeDocument/2006/relationships/tags" Target="../tags/tag300.xml"/><Relationship Id="rId26" Type="http://schemas.openxmlformats.org/officeDocument/2006/relationships/tags" Target="../tags/tag301.xml"/><Relationship Id="rId27" Type="http://schemas.openxmlformats.org/officeDocument/2006/relationships/tags" Target="../tags/tag302.xml"/><Relationship Id="rId28" Type="http://schemas.openxmlformats.org/officeDocument/2006/relationships/tags" Target="../tags/tag303.xml"/><Relationship Id="rId29" Type="http://schemas.openxmlformats.org/officeDocument/2006/relationships/tags" Target="../tags/tag304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tags" Target="../tags/tag321.xml"/><Relationship Id="rId18" Type="http://schemas.openxmlformats.org/officeDocument/2006/relationships/tags" Target="../tags/tag322.xml"/><Relationship Id="rId19" Type="http://schemas.openxmlformats.org/officeDocument/2006/relationships/tags" Target="../tags/tag323.xml"/><Relationship Id="rId20" Type="http://schemas.openxmlformats.org/officeDocument/2006/relationships/tags" Target="../tags/tag324.xml"/><Relationship Id="rId21" Type="http://schemas.openxmlformats.org/officeDocument/2006/relationships/tags" Target="../tags/tag325.xml"/><Relationship Id="rId22" Type="http://schemas.openxmlformats.org/officeDocument/2006/relationships/tags" Target="../tags/tag326.xml"/><Relationship Id="rId23" Type="http://schemas.openxmlformats.org/officeDocument/2006/relationships/tags" Target="../tags/tag327.xml"/><Relationship Id="rId24" Type="http://schemas.openxmlformats.org/officeDocument/2006/relationships/tags" Target="../tags/tag328.xml"/><Relationship Id="rId25" Type="http://schemas.openxmlformats.org/officeDocument/2006/relationships/tags" Target="../tags/tag329.xml"/><Relationship Id="rId26" Type="http://schemas.openxmlformats.org/officeDocument/2006/relationships/tags" Target="../tags/tag330.xml"/><Relationship Id="rId27" Type="http://schemas.openxmlformats.org/officeDocument/2006/relationships/tags" Target="../tags/tag331.xml"/><Relationship Id="rId28" Type="http://schemas.openxmlformats.org/officeDocument/2006/relationships/tags" Target="../tags/tag332.xml"/><Relationship Id="rId29" Type="http://schemas.openxmlformats.org/officeDocument/2006/relationships/tags" Target="../tags/tag333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04"/>
          </a:bodyPr>
          <a:p>
            <a:r>
              <a:rPr altLang="en-US" dirty="0" lang="zh-CN"/>
              <a:t>小学生环境教育的实施与效果评估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小学生环境教育的实施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小学生环境教育效果评估指标体系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小学生环境教育效果评估的实施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小学生环境教育实施与效果评估的案例分析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小学生环境教育实施与效果评估的展望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小学生环境教育的实施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实施背景与目标</a:t>
            </a:r>
            <a:endParaRPr altLang="en-US" lang="zh-CN"/>
          </a:p>
        </p:txBody>
      </p:sp>
      <p:sp>
        <p:nvSpPr>
          <p:cNvPr id="10489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背景：全球环境问题日益严重，提高小学生环境意识成为迫切需求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目标：培养小学生爱护环境、节约资源的良好习惯，提高环保意识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实施内容：开展环保课程、组织环保活动、加强校园绿化等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实施方式：结合学校实际情况，采取多种形式进行环境教育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实施内容与方法</a:t>
            </a:r>
            <a:endParaRPr altLang="en-US" lang="zh-CN"/>
          </a:p>
        </p:txBody>
      </p:sp>
      <p:sp>
        <p:nvSpPr>
          <p:cNvPr id="104897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课程设置：将环境教育纳入小学课程，确保学生接受系统的环境教育。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实践活动：组织学生参与环保活动，如植树、垃圾分类等，提高学生的环保意识。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家庭教育：加强家长对环境教育的认识，引导家长在日常生活中培养孩子的环保习惯。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校园环境：优化校园环境，营造良好的生态氛围，潜移默化地影响学生的环保意识。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实施过程与步骤</a:t>
            </a:r>
            <a:endParaRPr altLang="en-US" lang="zh-CN"/>
          </a:p>
        </p:txBody>
      </p:sp>
      <p:sp>
        <p:nvSpPr>
          <p:cNvPr id="1049018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制定环境教育计划：根据小学生的年龄和认知水平，制定适合他们的环境教育计划，包括教育目标、内容、方法等。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开展课堂教育：通过课堂讲解、图片展示、视频播放等方式，向小学生传授环境知识，培养他们的环保意识。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组织实践活动：组织小学生参加环保实践活动，如植树、捡垃圾、制作环保手工等，让他们在实践中体验环保的意义。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建立评价机制：对小学生的环境教育效果进行评估，可以采用问卷调查、观察记录等方式，了解学生的学习情况和环保意识的提高程度。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实施中的问题与对策</a:t>
            </a:r>
            <a:endParaRPr altLang="en-US" lang="zh-CN"/>
          </a:p>
        </p:txBody>
      </p:sp>
      <p:sp>
        <p:nvSpPr>
          <p:cNvPr id="104907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问题：缺乏专业的环境教育师资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问题：教材和课程设置不够完善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对策：加强师资培训，提高教师素质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对策：完善教材和课程设置，注重实践与体验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小学生环境教育效果评估指标体系</a:t>
            </a:r>
            <a:endParaRPr altLang="en-US" dirty="0" lang="zh-CN"/>
          </a:p>
        </p:txBody>
      </p:sp>
      <p:sp>
        <p:nvSpPr>
          <p:cNvPr id="104913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评估指标的确定</a:t>
            </a:r>
            <a:endParaRPr altLang="en-US" lang="zh-CN"/>
          </a:p>
        </p:txBody>
      </p:sp>
      <p:sp>
        <p:nvSpPr>
          <p:cNvPr id="10491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4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评估目的：了解小学生环境教育的实施效果，为改进教育提供依据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0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评估对象：小学生环境教育课程、教材、教师、学生等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6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评估指标：课程设置、教材质量、教师素质、学生参与度等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8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2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评估方法：问卷调查、实地考察、课堂观察等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评估指标的权重分配</a:t>
            </a:r>
            <a:endParaRPr altLang="en-US" lang="zh-CN"/>
          </a:p>
        </p:txBody>
      </p:sp>
      <p:sp>
        <p:nvSpPr>
          <p:cNvPr id="1049240" name="正文"/>
          <p:cNvSpPr txBox="1"/>
          <p:nvPr>
            <p:custDataLst>
              <p:tags r:id="rId1"/>
            </p:custDataLst>
          </p:nvPr>
        </p:nvSpPr>
        <p:spPr>
          <a:xfrm>
            <a:off x="2744748" y="1289050"/>
            <a:ext cx="6696154" cy="8852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知识水平：了解学生对环境知识的掌握程度，权重为0.3。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2"/>
            </p:custDataLst>
          </p:nvPr>
        </p:nvSpPr>
        <p:spPr>
          <a:xfrm>
            <a:off x="2744748" y="2307898"/>
            <a:ext cx="6696154" cy="8852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态度和价值观：评估学生对环境问题的态度和价值观，权重为0.2。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3"/>
            </p:custDataLst>
          </p:nvPr>
        </p:nvSpPr>
        <p:spPr>
          <a:xfrm>
            <a:off x="2744748" y="3326746"/>
            <a:ext cx="6696154" cy="8852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行为习惯：观察学生在日常生活中是否养成环保行为习惯，权重为0.2。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4"/>
            </p:custDataLst>
          </p:nvPr>
        </p:nvSpPr>
        <p:spPr>
          <a:xfrm>
            <a:off x="2744748" y="4345594"/>
            <a:ext cx="6696154" cy="8852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参与度：评估学生参与环保活动的积极性和效果，权重为0.1。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5"/>
            </p:custDataLst>
          </p:nvPr>
        </p:nvSpPr>
        <p:spPr>
          <a:xfrm>
            <a:off x="2744748" y="5364442"/>
            <a:ext cx="6696154" cy="8852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环保意识：了解学生对环保的认识和意识，权重为0.1。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评估指标的量化处理</a:t>
            </a:r>
            <a:endParaRPr altLang="en-US" lang="zh-CN"/>
          </a:p>
        </p:txBody>
      </p:sp>
      <p:sp>
        <p:nvSpPr>
          <p:cNvPr id="1049284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6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8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0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2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4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6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评估指标的分类：客观指标和主观指标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量化处理的过程：确定指标权重、收集数据、计算得分等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量化处理的意义：使评估结果更具体、客观、可比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量化处理方法：权重法、指数法、层次分析法等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评估指标体系的完善与更新</a:t>
            </a:r>
            <a:endParaRPr altLang="en-US" lang="zh-CN"/>
          </a:p>
        </p:txBody>
      </p:sp>
      <p:sp>
        <p:nvSpPr>
          <p:cNvPr id="104936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定期评估指标体系的适用性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根据环境变化调整评估指标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收集各方意见，不断完善指标体系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及时更新评估方法和工具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小学生环境教育效果评估的实施</a:t>
            </a:r>
            <a:endParaRPr altLang="en-US" dirty="0" lang="zh-CN"/>
          </a:p>
        </p:txBody>
      </p:sp>
      <p:sp>
        <p:nvSpPr>
          <p:cNvPr id="104940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评估方法的选择</a:t>
            </a:r>
            <a:endParaRPr altLang="en-US" lang="zh-CN"/>
          </a:p>
        </p:txBody>
      </p:sp>
      <p:sp>
        <p:nvSpPr>
          <p:cNvPr id="104945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实地考察：观察学校环境教育的实施情况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问卷调查：了解学生对环境知识的掌握情况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访谈教师：了解教师对环境教育的态度和教学方法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综合评估：结合以上方法，对环境教育效果进行全面评估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评估数据的收集与分析</a:t>
            </a:r>
            <a:endParaRPr altLang="en-US" lang="zh-CN"/>
          </a:p>
        </p:txBody>
      </p:sp>
      <p:sp>
        <p:nvSpPr>
          <p:cNvPr id="104950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数据质量：信度分析、效度分析等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收集方法：问卷调查、观察法、实验法等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数据分析：描述性统计、因子分析、回归分析等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结果呈现：图表、报告等形式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评估结果的呈现与解读</a:t>
            </a:r>
            <a:endParaRPr altLang="en-US" lang="zh-CN"/>
          </a:p>
        </p:txBody>
      </p:sp>
      <p:sp>
        <p:nvSpPr>
          <p:cNvPr id="104956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评估结果解读：分析数据，总结规律，提出改进建议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评估结果的呈现方式：表格、图表、数据等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评估结果的应用：指导教学，改进教学方法和内容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评估结果的反馈：与学生、家长沟通，促进家校合作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评估报告的撰写与发布</a:t>
            </a:r>
            <a:endParaRPr altLang="en-US" lang="zh-CN"/>
          </a:p>
        </p:txBody>
      </p:sp>
      <p:sp>
        <p:nvSpPr>
          <p:cNvPr id="104961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发布方式：通过学校官网、家长群等渠道发布评估报告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撰写评估报告：汇总数据，分析结果，撰写评估报告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报告内容：包括评估目的、评估方法、评估结果及建议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反馈与改进：收集各方反馈，持续改进环境教育实施方案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小学生环境教育实施与效果评估的案例分析</a:t>
            </a:r>
            <a:endParaRPr altLang="en-US" dirty="0" lang="zh-CN"/>
          </a:p>
        </p:txBody>
      </p:sp>
      <p:sp>
        <p:nvSpPr>
          <p:cNvPr id="104968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案例的选择与介绍</a:t>
            </a:r>
            <a:endParaRPr altLang="en-US" lang="zh-CN"/>
          </a:p>
        </p:txBody>
      </p:sp>
      <p:sp>
        <p:nvSpPr>
          <p:cNvPr id="1049732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选择具有代表性的案例，如某小学的环境教育实践项目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8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案例介绍应包括实施背景、目标、内容、方法及实施过程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4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案例分析应关注小学生环境意识、行为习惯和环境知识的变化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0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案例的评估结果应包括实施效果、存在问题及改进建议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案例的实施过程分析</a:t>
            </a:r>
            <a:endParaRPr altLang="en-US" lang="zh-CN"/>
          </a:p>
        </p:txBody>
      </p:sp>
      <p:sp>
        <p:nvSpPr>
          <p:cNvPr id="1049790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2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6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8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0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2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6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案例背景：介绍案例的来源、目的和意义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实施总结：总结案例实施过程中的经验和教训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实施效果：对案例实施后的效果进行评估和分析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实施过程：详细描述案例的实施步骤和方法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案例的效果评估分析</a:t>
            </a:r>
            <a:endParaRPr altLang="en-US" lang="zh-CN"/>
          </a:p>
        </p:txBody>
      </p:sp>
      <p:sp>
        <p:nvSpPr>
          <p:cNvPr id="1049868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6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8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0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4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评估方法：采用问卷调查、实地观察和访谈等多种方法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结论与建议：根据评估结果，总结案例的优点和不足，提出改进措施和推广建议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评估结果：通过数据分析和对比，评估案例的实施效果和影响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评估指标：包括学生的环保意识、行为习惯、知识水平等方面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案例的启示与借鉴意义</a:t>
            </a:r>
            <a:endParaRPr altLang="en-US" lang="zh-CN"/>
          </a:p>
        </p:txBody>
      </p:sp>
      <p:sp>
        <p:nvSpPr>
          <p:cNvPr id="104994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借鉴意义：将案例中的成功经验应用到其他地区或学校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案例分析：介绍具体的小学生环境教育实施与效果评估案例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启示：从案例中获得的对小学生环境教育的认识和思考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实际应用：如何根据案例启示制定具体的小学生环境教育计划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小学生环境教育实施与效果评估的展望</a:t>
            </a:r>
            <a:endParaRPr altLang="en-US" dirty="0" lang="zh-CN"/>
          </a:p>
        </p:txBody>
      </p:sp>
      <p:sp>
        <p:nvSpPr>
          <p:cNvPr id="105001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环境教育发展的趋势与方向</a:t>
            </a:r>
            <a:endParaRPr altLang="en-US" lang="zh-CN"/>
          </a:p>
        </p:txBody>
      </p:sp>
      <p:sp>
        <p:nvSpPr>
          <p:cNvPr id="105006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创新教学方法：利用科技手段，如VR、AR等技术，增强学生学习兴趣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评价体系的完善：建立科学的环境教育评价体系，确保教育效果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强调实践与体验：引导学生参与环保活动，亲身体验环境问题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跨学科整合：将环境教育与其他学科相结合，提高教学效果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未来环境教育评估的重点与难点</a:t>
            </a:r>
            <a:endParaRPr altLang="en-US" lang="zh-CN"/>
          </a:p>
        </p:txBody>
      </p:sp>
      <p:sp>
        <p:nvSpPr>
          <p:cNvPr id="105011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评估指标的制定：如何制定科学、合理的评估指标，以确保评估的有效性和准确性。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数据采集与分析：如何采集和分析大量数据，以得出可靠的评估结果。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评估结果的应用：如何将评估结果应用于实际的环境教育工作中，以提高教育效果。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评估过程的监督与管理：如何对评估过程进行有效的监督和管理，以确保评估的公正性和客观性。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提高环境教育实施效果的策略与建议</a:t>
            </a:r>
            <a:endParaRPr altLang="en-US" lang="zh-CN"/>
          </a:p>
        </p:txBody>
      </p:sp>
      <p:sp>
        <p:nvSpPr>
          <p:cNvPr id="105017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加强师资培训，提高教师的环境教育意识和能力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制定科学的环境教育课程，注重实践与体验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创新教学方法，利用多媒体和网络资源丰富教学手段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建立有效的评估机制，及时反馈教学效果并进行调整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推动环境教育发展的政策与措施</a:t>
            </a:r>
            <a:endParaRPr altLang="en-US" lang="zh-CN"/>
          </a:p>
        </p:txBody>
      </p:sp>
      <p:sp>
        <p:nvSpPr>
          <p:cNvPr id="10502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8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制定相关政策：鼓励学校开设环境教育课程，将环境教育纳入义务教育体系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4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增加投入：政府提供资金支持，加强环境教育基础设施建设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40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开展宣传活动：通过媒体、公益广告等形式，提高公众对环境教育的认识和重视程度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2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46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加强师资培训：提高教师的环境教育意识和教学水平，培养专业化的环境教育师资队伍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28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12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6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52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99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2024-01-03T13:10:45Z</dcterms:created>
  <dcterms:modified xsi:type="dcterms:W3CDTF">2024-01-03T13:10:45Z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bb05608039494574acc45a6dead17c5e_21</vt:lpwstr>
  </property>
</Properties>
</file>