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  <p:sldMasterId r:id="rId7" id="2147483660"/>
  </p:sldMasterIdLst>
  <p:notesMasterIdLst>
    <p:notesMasterId r:id="rId8"/>
  </p:notesMasterIdLst>
  <p:sldIdLst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  <p:sldId r:id="rId28" id="276"/>
  </p:sldIdLst>
  <p:sldSz cx="9144000" cy="51435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Relationship Id="rId28" Type="http://schemas.openxmlformats.org/officeDocument/2006/relationships/slide" Target="slides/slide20.xml" /><Relationship Id="rId29" Type="http://schemas.openxmlformats.org/officeDocument/2006/relationships/tags" Target="tags/tag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3.xml" /><Relationship Id="rId6" Type="http://schemas.openxmlformats.org/officeDocument/2006/relationships/tableStyles" Target="tableStyles.xml" /><Relationship Id="rId7" Type="http://schemas.openxmlformats.org/officeDocument/2006/relationships/slideMaster" Target="slideMasters/slideMaster2.xml" /><Relationship Id="rId8" Type="http://schemas.openxmlformats.org/officeDocument/2006/relationships/notesMaster" Target="notesMasters/notesMaster1.xml" /><Relationship Id="rId9" Type="http://schemas.openxmlformats.org/officeDocument/2006/relationships/slide" Target="slides/slid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2"/>
            <a:ext cx="2133600" cy="273844"/>
          </a:xfrm>
        </p:spPr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2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2"/>
            <a:ext cx="2133600" cy="273844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fast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3.png" /><Relationship Id="rId4" Type="http://schemas.openxmlformats.org/officeDocument/2006/relationships/image" Target="../media/image2.png" /><Relationship Id="rId6" Type="http://schemas.openxmlformats.org/officeDocument/2006/relationships/slideLayout" Target="../slideLayouts/slideLayout12.xml" /><Relationship Id="rId7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11" Type="http://schemas.openxmlformats.org/officeDocument/2006/relationships/image" Target="../media/image10.png" /><Relationship Id="rId13" Type="http://schemas.openxmlformats.org/officeDocument/2006/relationships/image" Target="../media/image8.png" /><Relationship Id="rId15" Type="http://schemas.openxmlformats.org/officeDocument/2006/relationships/image" Target="../media/image16.png" /><Relationship Id="rId17" Type="http://schemas.openxmlformats.org/officeDocument/2006/relationships/image" Target="../media/image6.png" /><Relationship Id="rId19" Type="http://schemas.openxmlformats.org/officeDocument/2006/relationships/image" Target="../media/image7.png" /><Relationship Id="rId21" Type="http://schemas.openxmlformats.org/officeDocument/2006/relationships/image" Target="../media/image11.png" /><Relationship Id="rId23" Type="http://schemas.openxmlformats.org/officeDocument/2006/relationships/image" Target="../media/image5.png" /><Relationship Id="rId25" Type="http://schemas.openxmlformats.org/officeDocument/2006/relationships/image" Target="../media/image15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2.xml" /><Relationship Id="rId3" Type="http://schemas.openxmlformats.org/officeDocument/2006/relationships/image" Target="../media/image12.png" /><Relationship Id="rId5" Type="http://schemas.openxmlformats.org/officeDocument/2006/relationships/image" Target="../media/image4.png" /><Relationship Id="rId7" Type="http://schemas.openxmlformats.org/officeDocument/2006/relationships/image" Target="../media/image9.png" /><Relationship Id="rId9" Type="http://schemas.openxmlformats.org/officeDocument/2006/relationships/image" Target="../media/image1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17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png" /><Relationship Id="rId11" Type="http://schemas.openxmlformats.org/officeDocument/2006/relationships/image" Target="../media/image24.png" /><Relationship Id="rId13" Type="http://schemas.openxmlformats.org/officeDocument/2006/relationships/image" Target="../media/image18.png" /><Relationship Id="rId15" Type="http://schemas.openxmlformats.org/officeDocument/2006/relationships/image" Target="../media/image22.png" /><Relationship Id="rId17" Type="http://schemas.openxmlformats.org/officeDocument/2006/relationships/image" Target="../media/image19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4.xml" /><Relationship Id="rId3" Type="http://schemas.openxmlformats.org/officeDocument/2006/relationships/image" Target="../media/image26.png" /><Relationship Id="rId5" Type="http://schemas.openxmlformats.org/officeDocument/2006/relationships/image" Target="../media/image20.png" /><Relationship Id="rId7" Type="http://schemas.openxmlformats.org/officeDocument/2006/relationships/image" Target="../media/image23.png" /><Relationship Id="rId9" Type="http://schemas.openxmlformats.org/officeDocument/2006/relationships/image" Target="../media/image2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png" /><Relationship Id="rId11" Type="http://schemas.openxmlformats.org/officeDocument/2006/relationships/image" Target="../media/image31.png" /><Relationship Id="rId13" Type="http://schemas.openxmlformats.org/officeDocument/2006/relationships/image" Target="../media/image27.png" /><Relationship Id="rId15" Type="http://schemas.openxmlformats.org/officeDocument/2006/relationships/image" Target="../media/image35.png" /><Relationship Id="rId17" Type="http://schemas.openxmlformats.org/officeDocument/2006/relationships/image" Target="../media/image34.png" /><Relationship Id="rId19" Type="http://schemas.openxmlformats.org/officeDocument/2006/relationships/slideLayout" Target="../slideLayouts/slideLayout12.xml" /><Relationship Id="rId20" Type="http://schemas.openxmlformats.org/officeDocument/2006/relationships/notesSlide" Target="../notesSlides/notesSlide5.xml" /><Relationship Id="rId3" Type="http://schemas.openxmlformats.org/officeDocument/2006/relationships/image" Target="../media/image33.png" /><Relationship Id="rId5" Type="http://schemas.openxmlformats.org/officeDocument/2006/relationships/image" Target="../media/image32.png" /><Relationship Id="rId7" Type="http://schemas.openxmlformats.org/officeDocument/2006/relationships/image" Target="../media/image28.png" /><Relationship Id="rId9" Type="http://schemas.openxmlformats.org/officeDocument/2006/relationships/image" Target="../media/image2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8.png" /><Relationship Id="rId11" Type="http://schemas.openxmlformats.org/officeDocument/2006/relationships/image" Target="../media/image41.png" /><Relationship Id="rId13" Type="http://schemas.openxmlformats.org/officeDocument/2006/relationships/image" Target="../media/image44.png" /><Relationship Id="rId15" Type="http://schemas.openxmlformats.org/officeDocument/2006/relationships/image" Target="../media/image37.png" /><Relationship Id="rId17" Type="http://schemas.openxmlformats.org/officeDocument/2006/relationships/image" Target="../media/image43.png" /><Relationship Id="rId19" Type="http://schemas.openxmlformats.org/officeDocument/2006/relationships/image" Target="../media/image42.png" /><Relationship Id="rId21" Type="http://schemas.openxmlformats.org/officeDocument/2006/relationships/image" Target="../media/image36.png" /><Relationship Id="rId23" Type="http://schemas.openxmlformats.org/officeDocument/2006/relationships/image" Target="../media/image39.png" /><Relationship Id="rId25" Type="http://schemas.openxmlformats.org/officeDocument/2006/relationships/image" Target="../media/image45.png" /><Relationship Id="rId27" Type="http://schemas.openxmlformats.org/officeDocument/2006/relationships/image" Target="../media/image50.png" /><Relationship Id="rId29" Type="http://schemas.openxmlformats.org/officeDocument/2006/relationships/image" Target="../media/image40.png" /><Relationship Id="rId3" Type="http://schemas.openxmlformats.org/officeDocument/2006/relationships/image" Target="../media/image47.png" /><Relationship Id="rId31" Type="http://schemas.openxmlformats.org/officeDocument/2006/relationships/image" Target="../media/image46.png" /><Relationship Id="rId33" Type="http://schemas.openxmlformats.org/officeDocument/2006/relationships/slideLayout" Target="../slideLayouts/slideLayout12.xml" /><Relationship Id="rId34" Type="http://schemas.openxmlformats.org/officeDocument/2006/relationships/notesSlide" Target="../notesSlides/notesSlide6.xml" /><Relationship Id="rId5" Type="http://schemas.openxmlformats.org/officeDocument/2006/relationships/image" Target="../media/image49.png" /><Relationship Id="rId7" Type="http://schemas.openxmlformats.org/officeDocument/2006/relationships/image" Target="../media/image48.png" /><Relationship Id="rId9" Type="http://schemas.openxmlformats.org/officeDocument/2006/relationships/image" Target="../media/image5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2.png" /><Relationship Id="rId11" Type="http://schemas.openxmlformats.org/officeDocument/2006/relationships/image" Target="../media/image53.png" /><Relationship Id="rId13" Type="http://schemas.openxmlformats.org/officeDocument/2006/relationships/slideLayout" Target="../slideLayouts/slideLayout12.xml" /><Relationship Id="rId14" Type="http://schemas.openxmlformats.org/officeDocument/2006/relationships/notesSlide" Target="../notesSlides/notesSlide7.xml" /><Relationship Id="rId3" Type="http://schemas.openxmlformats.org/officeDocument/2006/relationships/image" Target="../media/image57.png" /><Relationship Id="rId5" Type="http://schemas.openxmlformats.org/officeDocument/2006/relationships/image" Target="../media/image55.png" /><Relationship Id="rId7" Type="http://schemas.openxmlformats.org/officeDocument/2006/relationships/image" Target="../media/image56.png" /><Relationship Id="rId9" Type="http://schemas.openxmlformats.org/officeDocument/2006/relationships/image" Target="../media/image5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9.png" /><Relationship Id="rId10" Type="http://schemas.openxmlformats.org/officeDocument/2006/relationships/notesSlide" Target="../notesSlides/notesSlide8.xml" /><Relationship Id="rId3" Type="http://schemas.openxmlformats.org/officeDocument/2006/relationships/image" Target="../media/image58.png" /><Relationship Id="rId5" Type="http://schemas.openxmlformats.org/officeDocument/2006/relationships/image" Target="../media/image60.png" /><Relationship Id="rId7" Type="http://schemas.openxmlformats.org/officeDocument/2006/relationships/image" Target="../media/image61.png" /><Relationship Id="rId9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62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3.png" /><Relationship Id="rId11" Type="http://schemas.openxmlformats.org/officeDocument/2006/relationships/image" Target="../media/image64.png" /><Relationship Id="rId13" Type="http://schemas.openxmlformats.org/officeDocument/2006/relationships/image" Target="../media/image63.png" /><Relationship Id="rId15" Type="http://schemas.openxmlformats.org/officeDocument/2006/relationships/image" Target="../media/image65.png" /><Relationship Id="rId17" Type="http://schemas.openxmlformats.org/officeDocument/2006/relationships/image" Target="../media/image68.png" /><Relationship Id="rId19" Type="http://schemas.openxmlformats.org/officeDocument/2006/relationships/image" Target="../media/image67.png" /><Relationship Id="rId21" Type="http://schemas.openxmlformats.org/officeDocument/2006/relationships/image" Target="../media/image66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0.xml" /><Relationship Id="rId3" Type="http://schemas.openxmlformats.org/officeDocument/2006/relationships/image" Target="../media/image72.png" /><Relationship Id="rId5" Type="http://schemas.openxmlformats.org/officeDocument/2006/relationships/image" Target="../media/image70.png" /><Relationship Id="rId7" Type="http://schemas.openxmlformats.org/officeDocument/2006/relationships/image" Target="../media/image71.png" /><Relationship Id="rId9" Type="http://schemas.openxmlformats.org/officeDocument/2006/relationships/image" Target="../media/image6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9.png" /><Relationship Id="rId11" Type="http://schemas.openxmlformats.org/officeDocument/2006/relationships/image" Target="../media/image76.png" /><Relationship Id="rId13" Type="http://schemas.openxmlformats.org/officeDocument/2006/relationships/slideLayout" Target="../slideLayouts/slideLayout12.xml" /><Relationship Id="rId14" Type="http://schemas.openxmlformats.org/officeDocument/2006/relationships/notesSlide" Target="../notesSlides/notesSlide11.xml" /><Relationship Id="rId3" Type="http://schemas.openxmlformats.org/officeDocument/2006/relationships/image" Target="../media/image74.png" /><Relationship Id="rId5" Type="http://schemas.openxmlformats.org/officeDocument/2006/relationships/image" Target="../media/image77.png" /><Relationship Id="rId7" Type="http://schemas.openxmlformats.org/officeDocument/2006/relationships/image" Target="../media/image78.png" /><Relationship Id="rId9" Type="http://schemas.openxmlformats.org/officeDocument/2006/relationships/image" Target="../media/image7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4.png" /><Relationship Id="rId11" Type="http://schemas.openxmlformats.org/officeDocument/2006/relationships/image" Target="../media/image85.png" /><Relationship Id="rId13" Type="http://schemas.openxmlformats.org/officeDocument/2006/relationships/slideLayout" Target="../slideLayouts/slideLayout12.xml" /><Relationship Id="rId14" Type="http://schemas.openxmlformats.org/officeDocument/2006/relationships/notesSlide" Target="../notesSlides/notesSlide12.xml" /><Relationship Id="rId3" Type="http://schemas.openxmlformats.org/officeDocument/2006/relationships/image" Target="../media/image80.png" /><Relationship Id="rId5" Type="http://schemas.openxmlformats.org/officeDocument/2006/relationships/image" Target="../media/image83.png" /><Relationship Id="rId7" Type="http://schemas.openxmlformats.org/officeDocument/2006/relationships/image" Target="../media/image82.png" /><Relationship Id="rId9" Type="http://schemas.openxmlformats.org/officeDocument/2006/relationships/image" Target="../media/image8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0.png" /><Relationship Id="rId11" Type="http://schemas.openxmlformats.org/officeDocument/2006/relationships/image" Target="../media/image89.png" /><Relationship Id="rId13" Type="http://schemas.openxmlformats.org/officeDocument/2006/relationships/image" Target="../media/image86.png" /><Relationship Id="rId15" Type="http://schemas.openxmlformats.org/officeDocument/2006/relationships/image" Target="../media/image88.png" /><Relationship Id="rId17" Type="http://schemas.openxmlformats.org/officeDocument/2006/relationships/image" Target="../media/image91.png" /><Relationship Id="rId19" Type="http://schemas.openxmlformats.org/officeDocument/2006/relationships/image" Target="../media/image87.png" /><Relationship Id="rId21" Type="http://schemas.openxmlformats.org/officeDocument/2006/relationships/image" Target="../media/image93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3.xml" /><Relationship Id="rId3" Type="http://schemas.openxmlformats.org/officeDocument/2006/relationships/image" Target="../media/image94.png" /><Relationship Id="rId5" Type="http://schemas.openxmlformats.org/officeDocument/2006/relationships/image" Target="../media/image95.png" /><Relationship Id="rId7" Type="http://schemas.openxmlformats.org/officeDocument/2006/relationships/image" Target="../media/image96.png" /><Relationship Id="rId9" Type="http://schemas.openxmlformats.org/officeDocument/2006/relationships/image" Target="../media/image9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97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0.png" /><Relationship Id="rId11" Type="http://schemas.openxmlformats.org/officeDocument/2006/relationships/image" Target="../media/image104.png" /><Relationship Id="rId13" Type="http://schemas.openxmlformats.org/officeDocument/2006/relationships/image" Target="../media/image98.png" /><Relationship Id="rId15" Type="http://schemas.openxmlformats.org/officeDocument/2006/relationships/image" Target="../media/image65.png" /><Relationship Id="rId17" Type="http://schemas.openxmlformats.org/officeDocument/2006/relationships/image" Target="../media/image105.png" /><Relationship Id="rId19" Type="http://schemas.openxmlformats.org/officeDocument/2006/relationships/image" Target="../media/image67.png" /><Relationship Id="rId21" Type="http://schemas.openxmlformats.org/officeDocument/2006/relationships/image" Target="../media/image99.png" /><Relationship Id="rId23" Type="http://schemas.openxmlformats.org/officeDocument/2006/relationships/slideLayout" Target="../slideLayouts/slideLayout12.xml" /><Relationship Id="rId24" Type="http://schemas.openxmlformats.org/officeDocument/2006/relationships/notesSlide" Target="../notesSlides/notesSlide15.xml" /><Relationship Id="rId3" Type="http://schemas.openxmlformats.org/officeDocument/2006/relationships/image" Target="../media/image72.png" /><Relationship Id="rId5" Type="http://schemas.openxmlformats.org/officeDocument/2006/relationships/image" Target="../media/image102.png" /><Relationship Id="rId7" Type="http://schemas.openxmlformats.org/officeDocument/2006/relationships/image" Target="../media/image103.png" /><Relationship Id="rId9" Type="http://schemas.openxmlformats.org/officeDocument/2006/relationships/image" Target="../media/image10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106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1.png" /><Relationship Id="rId11" Type="http://schemas.openxmlformats.org/officeDocument/2006/relationships/image" Target="../media/image110.png" /><Relationship Id="rId13" Type="http://schemas.openxmlformats.org/officeDocument/2006/relationships/slideLayout" Target="../slideLayouts/slideLayout12.xml" /><Relationship Id="rId14" Type="http://schemas.openxmlformats.org/officeDocument/2006/relationships/notesSlide" Target="../notesSlides/notesSlide17.xml" /><Relationship Id="rId3" Type="http://schemas.openxmlformats.org/officeDocument/2006/relationships/image" Target="../media/image109.png" /><Relationship Id="rId5" Type="http://schemas.openxmlformats.org/officeDocument/2006/relationships/image" Target="../media/image112.png" /><Relationship Id="rId7" Type="http://schemas.openxmlformats.org/officeDocument/2006/relationships/image" Target="../media/image108.png" /><Relationship Id="rId9" Type="http://schemas.openxmlformats.org/officeDocument/2006/relationships/image" Target="../media/image10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113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5.png" /><Relationship Id="rId11" Type="http://schemas.openxmlformats.org/officeDocument/2006/relationships/image" Target="../media/image116.png" /><Relationship Id="rId13" Type="http://schemas.openxmlformats.org/officeDocument/2006/relationships/image" Target="../media/image126.png" /><Relationship Id="rId15" Type="http://schemas.openxmlformats.org/officeDocument/2006/relationships/image" Target="../media/image115.png" /><Relationship Id="rId17" Type="http://schemas.openxmlformats.org/officeDocument/2006/relationships/image" Target="../media/image124.png" /><Relationship Id="rId19" Type="http://schemas.openxmlformats.org/officeDocument/2006/relationships/image" Target="../media/image123.png" /><Relationship Id="rId21" Type="http://schemas.openxmlformats.org/officeDocument/2006/relationships/image" Target="../media/image119.png" /><Relationship Id="rId23" Type="http://schemas.openxmlformats.org/officeDocument/2006/relationships/image" Target="../media/image117.png" /><Relationship Id="rId25" Type="http://schemas.openxmlformats.org/officeDocument/2006/relationships/image" Target="../media/image121.png" /><Relationship Id="rId27" Type="http://schemas.openxmlformats.org/officeDocument/2006/relationships/slideLayout" Target="../slideLayouts/slideLayout12.xml" /><Relationship Id="rId28" Type="http://schemas.openxmlformats.org/officeDocument/2006/relationships/notesSlide" Target="../notesSlides/notesSlide19.xml" /><Relationship Id="rId3" Type="http://schemas.openxmlformats.org/officeDocument/2006/relationships/image" Target="../media/image118.png" /><Relationship Id="rId5" Type="http://schemas.openxmlformats.org/officeDocument/2006/relationships/image" Target="../media/image120.png" /><Relationship Id="rId7" Type="http://schemas.openxmlformats.org/officeDocument/2006/relationships/image" Target="../media/image114.png" /><Relationship Id="rId9" Type="http://schemas.openxmlformats.org/officeDocument/2006/relationships/image" Target="../media/image12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127.png" /><Relationship Id="rId4" Type="http://schemas.openxmlformats.org/officeDocument/2006/relationships/slideLayout" Target="../slideLayouts/slideLayout12.xml" /><Relationship Id="rId5" Type="http://schemas.openxmlformats.org/officeDocument/2006/relationships/notesSlide" Target="../notesSlides/notesSlide2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300" y="3466518"/>
            <a:ext cx="1871817" cy="418170"/>
          </a:xfrm>
          <a:prstGeom prst="rect"/>
        </p:spPr>
      </p:pic>
      <p:sp>
        <p:nvSpPr>
          <p:cNvPr id="3" name="Text 0"/>
          <p:cNvSpPr/>
          <p:nvPr/>
        </p:nvSpPr>
        <p:spPr>
          <a:xfrm>
            <a:off x="563880" y="783084"/>
            <a:ext cx="4313655" cy="16573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工作总结/年终汇报/述职报告/工作计划</a:t>
            </a:r>
            <a:endParaRPr lang="en-US" sz="1080"/>
          </a:p>
        </p:txBody>
      </p:sp>
      <p:sp>
        <p:nvSpPr>
          <p:cNvPr id="4" name="Text 1"/>
          <p:cNvSpPr/>
          <p:nvPr/>
        </p:nvSpPr>
        <p:spPr>
          <a:xfrm>
            <a:off x="567899" y="2251576"/>
            <a:ext cx="5359948" cy="302895"/>
          </a:xfrm>
          <a:prstGeom prst="rect"/>
          <a:noFill/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90" dirty="1">
                <a:solidFill>
                  <a:srgbClr val="5F636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Looking forward to the future, I will be more full of enthusiasm and more determined to meet the new challenges, to achieve personal career development and the company's goals.</a:t>
            </a:r>
            <a:endParaRPr lang="en-US" sz="990"/>
          </a:p>
        </p:txBody>
      </p:sp>
      <p:sp>
        <p:nvSpPr>
          <p:cNvPr id="5" name="Text 2"/>
          <p:cNvSpPr/>
          <p:nvPr/>
        </p:nvSpPr>
        <p:spPr>
          <a:xfrm>
            <a:off x="563880" y="3500808"/>
            <a:ext cx="1743800" cy="349591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17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秒出助手</a:t>
            </a:r>
            <a:endParaRPr lang="en-US" sz="1170"/>
          </a:p>
        </p:txBody>
      </p:sp>
      <p:sp>
        <p:nvSpPr>
          <p:cNvPr id="6" name="Text 3"/>
          <p:cNvSpPr/>
          <p:nvPr/>
        </p:nvSpPr>
        <p:spPr>
          <a:xfrm>
            <a:off x="562799" y="3013023"/>
            <a:ext cx="3632947" cy="41839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共创绿色未来，共享绿色成果</a:t>
            </a:r>
            <a:endParaRPr lang="en-US" sz="1080"/>
          </a:p>
        </p:txBody>
      </p:sp>
      <p:sp>
        <p:nvSpPr>
          <p:cNvPr id="7" name="Text 4"/>
          <p:cNvSpPr/>
          <p:nvPr/>
        </p:nvSpPr>
        <p:spPr>
          <a:xfrm>
            <a:off x="563880" y="1149267"/>
            <a:ext cx="5700049" cy="1028700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54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绿色工作总结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5400"/>
          </a:p>
        </p:txBody>
      </p:sp>
      <p:sp>
        <p:nvSpPr>
          <p:cNvPr id="8" name="Text 5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p:transition spd="fast"/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7" grpId="1" uiExpand="0" advAuto="indefinite" build="whole" animBg="1"/>
      <p1:bldP xmlns:p1="http://schemas.openxmlformats.org/presentationml/2006/main" spid="5" grpId="2" uiExpand="0" advAuto="indefinite" build="whole" animBg="1"/>
      <p1:bldP xmlns:p1="http://schemas.openxmlformats.org/presentationml/2006/main" spid="2" grpId="3" uiExpand="0" advAuto="indefinite" build="whol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5E6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58754" y="1079126"/>
            <a:ext cx="2985246" cy="2985247"/>
          </a:xfrm>
          <a:prstGeom prst="rect"/>
        </p:spPr>
      </p:pic>
      <p:sp>
        <p:nvSpPr>
          <p:cNvPr id="4" name="Text 0"/>
          <p:cNvSpPr/>
          <p:nvPr/>
        </p:nvSpPr>
        <p:spPr>
          <a:xfrm>
            <a:off x="6644003" y="2844875"/>
            <a:ext cx="2358010" cy="249969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62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CONTENTS</a:t>
            </a:r>
            <a:endParaRPr lang="en-US" sz="162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99268" y="751704"/>
            <a:ext cx="3487705" cy="571692"/>
          </a:xfrm>
          <a:prstGeom prst="rect"/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16106" y="767643"/>
            <a:ext cx="551329" cy="538016"/>
          </a:xfrm>
          <a:prstGeom prst="rect"/>
        </p:spPr>
      </p:pic>
      <p:sp>
        <p:nvSpPr>
          <p:cNvPr id="7" name="Text 1"/>
          <p:cNvSpPr/>
          <p:nvPr/>
        </p:nvSpPr>
        <p:spPr>
          <a:xfrm>
            <a:off x="1151261" y="882027"/>
            <a:ext cx="490160" cy="32221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7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01</a:t>
            </a:r>
            <a:endParaRPr lang="en-US" sz="207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99268" y="1513870"/>
            <a:ext cx="3487705" cy="571693"/>
          </a:xfrm>
          <a:prstGeom prst="rect"/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16106" y="1534018"/>
            <a:ext cx="551329" cy="538017"/>
          </a:xfrm>
          <a:prstGeom prst="rect"/>
        </p:spPr>
      </p:pic>
      <p:sp>
        <p:nvSpPr>
          <p:cNvPr id="10" name="Text 2"/>
          <p:cNvSpPr/>
          <p:nvPr/>
        </p:nvSpPr>
        <p:spPr>
          <a:xfrm>
            <a:off x="1151261" y="1643583"/>
            <a:ext cx="490160" cy="32221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7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02</a:t>
            </a:r>
            <a:endParaRPr lang="en-US" sz="2070"/>
          </a:p>
        </p:txBody>
      </p:sp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099268" y="2279348"/>
            <a:ext cx="3487705" cy="571692"/>
          </a:xfrm>
          <a:prstGeom prst="rect"/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116106" y="2298706"/>
            <a:ext cx="551329" cy="538016"/>
          </a:xfrm>
          <a:prstGeom prst="rect"/>
        </p:spPr>
      </p:pic>
      <p:sp>
        <p:nvSpPr>
          <p:cNvPr id="13" name="Text 3"/>
          <p:cNvSpPr/>
          <p:nvPr/>
        </p:nvSpPr>
        <p:spPr>
          <a:xfrm>
            <a:off x="1151261" y="2407850"/>
            <a:ext cx="490160" cy="32221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7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03</a:t>
            </a:r>
            <a:endParaRPr lang="en-US" sz="207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099268" y="3044036"/>
            <a:ext cx="3487705" cy="571692"/>
          </a:xfrm>
          <a:prstGeom prst="rect"/>
        </p:spPr>
      </p:pic>
      <p:pic>
        <p:nvPicPr>
          <p:cNvPr id="15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116106" y="3068273"/>
            <a:ext cx="551329" cy="538017"/>
          </a:xfrm>
          <a:prstGeom prst="rect"/>
        </p:spPr>
      </p:pic>
      <p:sp>
        <p:nvSpPr>
          <p:cNvPr id="16" name="Text 4"/>
          <p:cNvSpPr/>
          <p:nvPr/>
        </p:nvSpPr>
        <p:spPr>
          <a:xfrm>
            <a:off x="1151261" y="3169228"/>
            <a:ext cx="490160" cy="32221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7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04</a:t>
            </a:r>
            <a:endParaRPr lang="en-US" sz="2070"/>
          </a:p>
        </p:txBody>
      </p:sp>
      <p:pic>
        <p:nvPicPr>
          <p:cNvPr id="17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099268" y="3813604"/>
            <a:ext cx="3487705" cy="571692"/>
          </a:xfrm>
          <a:prstGeom prst="rect"/>
        </p:spPr>
      </p:pic>
      <p:pic>
        <p:nvPicPr>
          <p:cNvPr id="18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116106" y="3837841"/>
            <a:ext cx="551329" cy="538017"/>
          </a:xfrm>
          <a:prstGeom prst="rect"/>
        </p:spPr>
      </p:pic>
      <p:sp>
        <p:nvSpPr>
          <p:cNvPr id="19" name="Text 5"/>
          <p:cNvSpPr/>
          <p:nvPr/>
        </p:nvSpPr>
        <p:spPr>
          <a:xfrm>
            <a:off x="1151261" y="3938795"/>
            <a:ext cx="490160" cy="322215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7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05</a:t>
            </a:r>
            <a:endParaRPr lang="en-US" sz="2070"/>
          </a:p>
        </p:txBody>
      </p:sp>
      <p:sp>
        <p:nvSpPr>
          <p:cNvPr id="20" name="Text 6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1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  <p:sp>
        <p:nvSpPr>
          <p:cNvPr id="22" name="Text 7"/>
          <p:cNvSpPr/>
          <p:nvPr/>
        </p:nvSpPr>
        <p:spPr>
          <a:xfrm>
            <a:off x="1893261" y="3944492"/>
            <a:ext cx="2574144" cy="299132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782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未来绿色发展规划及挑战</a:t>
            </a:r>
            <a:endParaRPr lang="en-US" sz="1782"/>
          </a:p>
        </p:txBody>
      </p:sp>
      <p:sp>
        <p:nvSpPr>
          <p:cNvPr id="23" name="Text 8"/>
          <p:cNvSpPr/>
          <p:nvPr/>
        </p:nvSpPr>
        <p:spPr>
          <a:xfrm>
            <a:off x="1893261" y="1651745"/>
            <a:ext cx="2574144" cy="299132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8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绿色办公实践细节</a:t>
            </a:r>
            <a:endParaRPr lang="en-US" sz="1980"/>
          </a:p>
        </p:txBody>
      </p:sp>
      <p:sp>
        <p:nvSpPr>
          <p:cNvPr id="24" name="Text 9"/>
          <p:cNvSpPr/>
          <p:nvPr/>
        </p:nvSpPr>
        <p:spPr>
          <a:xfrm>
            <a:off x="1893261" y="893742"/>
            <a:ext cx="2574144" cy="299132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8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绿色工作总体概述</a:t>
            </a:r>
            <a:endParaRPr lang="en-US" sz="1980"/>
          </a:p>
        </p:txBody>
      </p:sp>
      <p:sp>
        <p:nvSpPr>
          <p:cNvPr id="25" name="Text 10"/>
          <p:cNvSpPr/>
          <p:nvPr/>
        </p:nvSpPr>
        <p:spPr>
          <a:xfrm>
            <a:off x="1893261" y="2413729"/>
            <a:ext cx="2574144" cy="299132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8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绿色项目进展与成果</a:t>
            </a:r>
            <a:endParaRPr lang="en-US" sz="1980"/>
          </a:p>
        </p:txBody>
      </p:sp>
      <p:sp>
        <p:nvSpPr>
          <p:cNvPr id="26" name="Text 11"/>
          <p:cNvSpPr/>
          <p:nvPr/>
        </p:nvSpPr>
        <p:spPr>
          <a:xfrm>
            <a:off x="6642875" y="2049464"/>
            <a:ext cx="1322796" cy="547637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240" dirty="1">
                <a:solidFill>
                  <a:srgbClr val="FFFFFF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目 录</a:t>
            </a:r>
            <a:endParaRPr lang="en-US" sz="3240"/>
          </a:p>
        </p:txBody>
      </p:sp>
      <p:sp>
        <p:nvSpPr>
          <p:cNvPr id="27" name="Text 12"/>
          <p:cNvSpPr/>
          <p:nvPr/>
        </p:nvSpPr>
        <p:spPr>
          <a:xfrm>
            <a:off x="1893261" y="3174924"/>
            <a:ext cx="2574144" cy="299132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98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团队建设与培训成果</a:t>
            </a:r>
            <a:endParaRPr lang="en-US" sz="1980"/>
          </a:p>
        </p:txBody>
      </p:sp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10" presetClass="entr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6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3" grpId="2" uiExpand="0" advAuto="indefinite" build="whole" animBg="1"/>
      <p1:bldP xmlns:p1="http://schemas.openxmlformats.org/presentationml/2006/main" spid="7" grpId="3" uiExpand="0" advAuto="indefinite" build="whole" animBg="1"/>
      <p1:bldP xmlns:p1="http://schemas.openxmlformats.org/presentationml/2006/main" spid="24" grpId="4" uiExpand="0" advAuto="indefinite" build="whole" animBg="1"/>
      <p1:bldP xmlns:p1="http://schemas.openxmlformats.org/presentationml/2006/main" spid="6" grpId="5" uiExpand="0" advAuto="indefinite" build="whole" animBg="1"/>
      <p1:bldP xmlns:p1="http://schemas.openxmlformats.org/presentationml/2006/main" spid="5" grpId="6" uiExpand="0" advAuto="indefinite" build="whole" animBg="1"/>
      <p1:bldP xmlns:p1="http://schemas.openxmlformats.org/presentationml/2006/main" spid="23" grpId="7" uiExpand="0" advAuto="indefinite" build="whole" animBg="1"/>
      <p1:bldP xmlns:p1="http://schemas.openxmlformats.org/presentationml/2006/main" spid="10" grpId="8" uiExpand="0" advAuto="indefinite" build="whole" animBg="1"/>
      <p1:bldP xmlns:p1="http://schemas.openxmlformats.org/presentationml/2006/main" spid="8" grpId="9" uiExpand="0" advAuto="indefinite" build="whole" animBg="1"/>
      <p1:bldP xmlns:p1="http://schemas.openxmlformats.org/presentationml/2006/main" spid="9" grpId="10" uiExpand="0" advAuto="indefinite" build="whole" animBg="1"/>
      <p1:bldP xmlns:p1="http://schemas.openxmlformats.org/presentationml/2006/main" spid="13" grpId="11" uiExpand="0" advAuto="indefinite" build="whole" animBg="1"/>
      <p1:bldP xmlns:p1="http://schemas.openxmlformats.org/presentationml/2006/main" spid="25" grpId="12" uiExpand="0" advAuto="indefinite" build="whole" animBg="1"/>
      <p1:bldP xmlns:p1="http://schemas.openxmlformats.org/presentationml/2006/main" spid="12" grpId="13" uiExpand="0" advAuto="indefinite" build="whole" animBg="1"/>
      <p1:bldP xmlns:p1="http://schemas.openxmlformats.org/presentationml/2006/main" spid="11" grpId="14" uiExpand="0" advAuto="indefinite" build="whole" animBg="1"/>
      <p1:bldP xmlns:p1="http://schemas.openxmlformats.org/presentationml/2006/main" spid="16" grpId="15" uiExpand="0" advAuto="indefinite" build="whole" animBg="1"/>
      <p1:bldP xmlns:p1="http://schemas.openxmlformats.org/presentationml/2006/main" spid="27" grpId="16" uiExpand="0" advAuto="indefinite" build="whole" animBg="1"/>
      <p1:bldP xmlns:p1="http://schemas.openxmlformats.org/presentationml/2006/main" spid="15" grpId="17" uiExpand="0" advAuto="indefinite" build="whole" animBg="1"/>
      <p1:bldP xmlns:p1="http://schemas.openxmlformats.org/presentationml/2006/main" spid="14" grpId="18" uiExpand="0" advAuto="indefinite" build="whole" animBg="1"/>
      <p1:bldP xmlns:p1="http://schemas.openxmlformats.org/presentationml/2006/main" spid="22" grpId="19" uiExpand="0" advAuto="indefinite" build="whole" animBg="1"/>
      <p1:bldP xmlns:p1="http://schemas.openxmlformats.org/presentationml/2006/main" spid="19" grpId="20" uiExpand="0" advAuto="indefinite" build="whole" animBg="1"/>
      <p1:bldP xmlns:p1="http://schemas.openxmlformats.org/presentationml/2006/main" spid="17" grpId="21" uiExpand="0" advAuto="indefinite" build="whole" animBg="1"/>
      <p1:bldP xmlns:p1="http://schemas.openxmlformats.org/presentationml/2006/main" spid="18" grpId="22" uiExpand="0" advAuto="indefinite" build="whol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83" y="1807819"/>
            <a:ext cx="2143319" cy="368381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243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Part.01</a:t>
            </a:r>
            <a:endParaRPr lang="en-US" sz="2430"/>
          </a:p>
        </p:txBody>
      </p:sp>
      <p:sp>
        <p:nvSpPr>
          <p:cNvPr id="3" name="Text 1"/>
          <p:cNvSpPr/>
          <p:nvPr/>
        </p:nvSpPr>
        <p:spPr>
          <a:xfrm>
            <a:off x="640584" y="2320373"/>
            <a:ext cx="7995479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绿色工作总体概述</a:t>
            </a:r>
            <a:endParaRPr lang="en-US" sz="3600"/>
          </a:p>
        </p:txBody>
      </p:sp>
      <p:sp>
        <p:nvSpPr>
          <p:cNvPr id="4" name="Text 2"/>
          <p:cNvSpPr/>
          <p:nvPr/>
        </p:nvSpPr>
        <p:spPr>
          <a:xfrm>
            <a:off x="640584" y="309156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开启绿色办公新篇章</a:t>
            </a:r>
            <a:endParaRPr lang="en-US" sz="1080"/>
          </a:p>
        </p:txBody>
      </p:sp>
      <p:sp>
        <p:nvSpPr>
          <p:cNvPr id="5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2983" y="1597792"/>
            <a:ext cx="1319213" cy="1589485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476375" y="2038379"/>
            <a:ext cx="371475" cy="452232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77553" y="2641587"/>
            <a:ext cx="761047" cy="917206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993958" y="1597792"/>
            <a:ext cx="1319213" cy="158948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458778" y="2141956"/>
            <a:ext cx="390525" cy="29224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7268528" y="2641587"/>
            <a:ext cx="761047" cy="917206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6825198" y="3658332"/>
            <a:ext cx="1687010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19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绿色工作对社会可持续发展的意义</a:t>
            </a:r>
            <a:endParaRPr lang="en-US" sz="919"/>
          </a:p>
        </p:txBody>
      </p:sp>
      <p:sp>
        <p:nvSpPr>
          <p:cNvPr id="11" name="Text 1"/>
          <p:cNvSpPr/>
          <p:nvPr/>
        </p:nvSpPr>
        <p:spPr>
          <a:xfrm>
            <a:off x="821984" y="3295117"/>
            <a:ext cx="1696253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绿色工作的起源</a:t>
            </a:r>
            <a:endParaRPr lang="en-US" sz="1260"/>
          </a:p>
        </p:txBody>
      </p:sp>
      <p:sp>
        <p:nvSpPr>
          <p:cNvPr id="12" name="Text 2"/>
          <p:cNvSpPr/>
          <p:nvPr/>
        </p:nvSpPr>
        <p:spPr>
          <a:xfrm>
            <a:off x="4829397" y="3295117"/>
            <a:ext cx="1687010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19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绿色工作对经济发展的促进作用</a:t>
            </a:r>
            <a:endParaRPr lang="en-US" sz="919"/>
          </a:p>
        </p:txBody>
      </p:sp>
      <p:sp>
        <p:nvSpPr>
          <p:cNvPr id="13" name="Text 3"/>
          <p:cNvSpPr/>
          <p:nvPr/>
        </p:nvSpPr>
        <p:spPr>
          <a:xfrm>
            <a:off x="2817620" y="3658331"/>
            <a:ext cx="1696253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919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绿色工作对环境保护的推动作用</a:t>
            </a:r>
            <a:endParaRPr lang="en-US" sz="919"/>
          </a:p>
        </p:txBody>
      </p:sp>
      <p:sp>
        <p:nvSpPr>
          <p:cNvPr id="14" name="Text 4"/>
          <p:cNvSpPr/>
          <p:nvPr/>
        </p:nvSpPr>
        <p:spPr>
          <a:xfrm>
            <a:off x="6825198" y="3938831"/>
            <a:ext cx="1689609" cy="649064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绿色工作有助于实现经济、社会和环境的协调发展。</a:t>
            </a:r>
            <a:endParaRPr lang="en-US" sz="1080"/>
          </a:p>
        </p:txBody>
      </p:sp>
      <p:sp>
        <p:nvSpPr>
          <p:cNvPr id="15" name="Text 5"/>
          <p:cNvSpPr/>
          <p:nvPr/>
        </p:nvSpPr>
        <p:spPr>
          <a:xfrm>
            <a:off x="4829397" y="3575614"/>
            <a:ext cx="1689609" cy="64906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绿色工作推动绿色产业发展，拉动经济增长。</a:t>
            </a:r>
            <a:endParaRPr lang="en-US" sz="1080"/>
          </a:p>
        </p:txBody>
      </p:sp>
      <p:sp>
        <p:nvSpPr>
          <p:cNvPr id="16" name="Text 6"/>
          <p:cNvSpPr/>
          <p:nvPr/>
        </p:nvSpPr>
        <p:spPr>
          <a:xfrm>
            <a:off x="821984" y="3575616"/>
            <a:ext cx="1689609" cy="64906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随着环保意识的增强，绿色工作逐渐受到重视。</a:t>
            </a:r>
            <a:endParaRPr lang="en-US" sz="1080"/>
          </a:p>
        </p:txBody>
      </p:sp>
      <p:sp>
        <p:nvSpPr>
          <p:cNvPr id="17" name="Text 7"/>
          <p:cNvSpPr/>
          <p:nvPr/>
        </p:nvSpPr>
        <p:spPr>
          <a:xfrm>
            <a:off x="2817620" y="3938828"/>
            <a:ext cx="1689609" cy="649064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绿色工作有助于减少污染，提高资源利用效率。</a:t>
            </a:r>
            <a:endParaRPr lang="en-US" sz="1080"/>
          </a:p>
        </p:txBody>
      </p:sp>
      <p:sp>
        <p:nvSpPr>
          <p:cNvPr id="18" name="Text 8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绿色工作的背景与意义</a:t>
            </a:r>
            <a:endParaRPr lang="en-US" sz="2070"/>
          </a:p>
        </p:txBody>
      </p:sp>
      <p:sp>
        <p:nvSpPr>
          <p:cNvPr id="19" name="Text 9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6" grpId="3" uiExpand="0" advAuto="indefinite" build="whole" animBg="1"/>
      <p1:bldP xmlns:p1="http://schemas.openxmlformats.org/presentationml/2006/main" spid="8" grpId="4" uiExpand="0" advAuto="indefinite" build="whole" animBg="1"/>
      <p1:bldP xmlns:p1="http://schemas.openxmlformats.org/presentationml/2006/main" spid="9" grpId="5" uiExpand="0" advAuto="indefinite" build="whole" animBg="1"/>
      <p1:bldP xmlns:p1="http://schemas.openxmlformats.org/presentationml/2006/main" spid="11" grpId="6" uiExpand="0" advAuto="indefinite" build="whole" animBg="1"/>
      <p1:bldP xmlns:p1="http://schemas.openxmlformats.org/presentationml/2006/main" spid="16" grpId="7" uiExpand="0" advAuto="indefinite" build="whole" animBg="1"/>
      <p1:bldP xmlns:p1="http://schemas.openxmlformats.org/presentationml/2006/main" spid="13" grpId="8" uiExpand="0" advAuto="indefinite" build="whole" animBg="1"/>
      <p1:bldP xmlns:p1="http://schemas.openxmlformats.org/presentationml/2006/main" spid="17" grpId="9" uiExpand="0" advAuto="indefinite" build="whole" animBg="1"/>
      <p1:bldP xmlns:p1="http://schemas.openxmlformats.org/presentationml/2006/main" spid="12" grpId="10" uiExpand="0" advAuto="indefinite" build="whole" animBg="1"/>
      <p1:bldP xmlns:p1="http://schemas.openxmlformats.org/presentationml/2006/main" spid="15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4" grpId="13" uiExpand="0" advAuto="indefinite" build="whol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5895" y="1273630"/>
            <a:ext cx="4250018" cy="3039152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63357" y="1423035"/>
            <a:ext cx="4014854" cy="2722245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063490" y="3657600"/>
            <a:ext cx="490537" cy="48768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722620" y="3657600"/>
            <a:ext cx="490537" cy="48768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073491" y="3666411"/>
            <a:ext cx="470535" cy="470535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755957" y="3689271"/>
            <a:ext cx="423862" cy="423862"/>
          </a:xfrm>
          <a:prstGeom prst="rect"/>
        </p:spPr>
      </p:pic>
      <p:sp>
        <p:nvSpPr>
          <p:cNvPr id="10" name="Text 0"/>
          <p:cNvSpPr/>
          <p:nvPr/>
        </p:nvSpPr>
        <p:spPr>
          <a:xfrm>
            <a:off x="5071458" y="1646730"/>
            <a:ext cx="3234088" cy="1850040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b="1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绿色办公理念</a:t>
            </a: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，旨在倡导一种环保、低碳的工作方式。</a:t>
            </a:r>
            <a:r>
              <a:rPr lang="en-US" sz="1080" b="1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通过推广节能意识</a:t>
            </a: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，如纸张双面打印、节约用水用电等举措，实现工作环境的绿色化。</a:t>
            </a:r>
            <a:r>
              <a:rPr lang="en-US" sz="1080" b="1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数据显示</a:t>
            </a: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，绿色办公不仅能提高工作效率，还能为企业节约大量成本。</a:t>
            </a:r>
            <a:r>
              <a:rPr lang="en-US" sz="1080" b="1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让我们共同践行绿色工作理念，为地球环保贡献一份力量。</a:t>
            </a:r>
            <a:endParaRPr lang="en-US" sz="1080"/>
          </a:p>
        </p:txBody>
      </p:sp>
      <p:sp>
        <p:nvSpPr>
          <p:cNvPr id="11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绿色工作理念宣传</a:t>
            </a:r>
            <a:endParaRPr lang="en-US" sz="2070"/>
          </a:p>
        </p:txBody>
      </p:sp>
      <p:sp>
        <p:nvSpPr>
          <p:cNvPr id="12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13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8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9" grpId="3" uiExpand="0" advAuto="indefinite" build="whole" animBg="1"/>
      <p1:bldP xmlns:p1="http://schemas.openxmlformats.org/presentationml/2006/main" spid="5" grpId="4" uiExpand="0" advAuto="indefinite" build="whol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8200" y="1601424"/>
            <a:ext cx="3733800" cy="144780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38200" y="3049224"/>
            <a:ext cx="3733800" cy="1447800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72000" y="1601424"/>
            <a:ext cx="3733800" cy="144780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572000" y="3049224"/>
            <a:ext cx="3733800" cy="144780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241943" y="2734242"/>
            <a:ext cx="626657" cy="629963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7543800" y="2002567"/>
            <a:ext cx="533400" cy="519811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7625321" y="2084106"/>
            <a:ext cx="370433" cy="563976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7509046" y="3453824"/>
            <a:ext cx="589973" cy="638601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7784604" y="3602940"/>
            <a:ext cx="184770" cy="168564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1059572" y="2033777"/>
            <a:ext cx="590921" cy="583095"/>
          </a:xfrm>
          <a:prstGeom prst="rect"/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66921" y="3714225"/>
            <a:ext cx="649814" cy="239405"/>
          </a:xfrm>
          <a:prstGeom prst="rect"/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1066921" y="3873827"/>
            <a:ext cx="649814" cy="235605"/>
          </a:xfrm>
          <a:prstGeom prst="rect"/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1066921" y="3436819"/>
            <a:ext cx="649814" cy="368609"/>
          </a:xfrm>
          <a:prstGeom prst="rect"/>
        </p:spPr>
      </p:pic>
      <p:sp>
        <p:nvSpPr>
          <p:cNvPr id="17" name="Text 0"/>
          <p:cNvSpPr/>
          <p:nvPr/>
        </p:nvSpPr>
        <p:spPr>
          <a:xfrm>
            <a:off x="4986991" y="1877164"/>
            <a:ext cx="2173632" cy="25458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目标实现的时间规划</a:t>
            </a:r>
            <a:endParaRPr lang="en-US" sz="1260"/>
          </a:p>
        </p:txBody>
      </p:sp>
      <p:sp>
        <p:nvSpPr>
          <p:cNvPr id="18" name="Text 1"/>
          <p:cNvSpPr/>
          <p:nvPr/>
        </p:nvSpPr>
        <p:spPr>
          <a:xfrm>
            <a:off x="4987406" y="3705557"/>
            <a:ext cx="2173217" cy="49580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分析实现绿色工作目标所需的人力资源、物资资源和技术支持等方面的保障措施。</a:t>
            </a:r>
            <a:endParaRPr lang="en-US" sz="1080"/>
          </a:p>
        </p:txBody>
      </p:sp>
      <p:sp>
        <p:nvSpPr>
          <p:cNvPr id="19" name="Text 2"/>
          <p:cNvSpPr/>
          <p:nvPr/>
        </p:nvSpPr>
        <p:spPr>
          <a:xfrm>
            <a:off x="2029210" y="2266437"/>
            <a:ext cx="2173217" cy="49580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通过对当前绿色工作的现状和趋势进行分析，明确目标设定的背景和必要性。</a:t>
            </a:r>
            <a:endParaRPr lang="en-US" sz="1080"/>
          </a:p>
        </p:txBody>
      </p:sp>
      <p:sp>
        <p:nvSpPr>
          <p:cNvPr id="20" name="Text 3"/>
          <p:cNvSpPr/>
          <p:nvPr/>
        </p:nvSpPr>
        <p:spPr>
          <a:xfrm>
            <a:off x="2029210" y="3316284"/>
            <a:ext cx="2176087" cy="25458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FFFFF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具体目标的确定</a:t>
            </a:r>
            <a:endParaRPr lang="en-US" sz="1260"/>
          </a:p>
        </p:txBody>
      </p:sp>
      <p:sp>
        <p:nvSpPr>
          <p:cNvPr id="21" name="Text 4"/>
          <p:cNvSpPr/>
          <p:nvPr/>
        </p:nvSpPr>
        <p:spPr>
          <a:xfrm>
            <a:off x="4986991" y="3309571"/>
            <a:ext cx="2173632" cy="25458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目标实现所需的资源保障</a:t>
            </a:r>
            <a:endParaRPr lang="en-US" sz="1260"/>
          </a:p>
        </p:txBody>
      </p:sp>
      <p:sp>
        <p:nvSpPr>
          <p:cNvPr id="22" name="Text 5"/>
          <p:cNvSpPr/>
          <p:nvPr/>
        </p:nvSpPr>
        <p:spPr>
          <a:xfrm>
            <a:off x="2029210" y="1877164"/>
            <a:ext cx="2184613" cy="25458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目标设定的背景分析</a:t>
            </a:r>
            <a:endParaRPr lang="en-US" sz="1260"/>
          </a:p>
        </p:txBody>
      </p:sp>
      <p:sp>
        <p:nvSpPr>
          <p:cNvPr id="23" name="Text 6"/>
          <p:cNvSpPr/>
          <p:nvPr/>
        </p:nvSpPr>
        <p:spPr>
          <a:xfrm>
            <a:off x="4987406" y="2266437"/>
            <a:ext cx="2173217" cy="49580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制定实现绿色工作目标的时间规划，包括短期、中期和长期目标的时间节点和具体行动计划。</a:t>
            </a:r>
            <a:endParaRPr lang="en-US" sz="1080"/>
          </a:p>
        </p:txBody>
      </p:sp>
      <p:sp>
        <p:nvSpPr>
          <p:cNvPr id="24" name="Text 7"/>
          <p:cNvSpPr/>
          <p:nvPr/>
        </p:nvSpPr>
        <p:spPr>
          <a:xfrm>
            <a:off x="2029210" y="3705557"/>
            <a:ext cx="2173217" cy="49580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FFFFFF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确定绿色工作的具体目标，包括节能减排、资源循环利用、环境改善等方面的目标。</a:t>
            </a:r>
            <a:endParaRPr lang="en-US" sz="1080"/>
          </a:p>
        </p:txBody>
      </p:sp>
      <p:sp>
        <p:nvSpPr>
          <p:cNvPr id="25" name="Text 8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绿色工作目标设定</a:t>
            </a:r>
            <a:endParaRPr lang="en-US" sz="2070"/>
          </a:p>
        </p:txBody>
      </p:sp>
      <p:sp>
        <p:nvSpPr>
          <p:cNvPr id="26" name="Text 9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7" name="Image 15" descr="preencoded.png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13" grpId="1" uiExpand="0" advAuto="indefinite" build="whole" animBg="1"/>
      <p1:bldP xmlns:p1="http://schemas.openxmlformats.org/presentationml/2006/main" spid="22" grpId="2" uiExpand="0" advAuto="indefinite" build="whole" animBg="1"/>
      <p1:bldP xmlns:p1="http://schemas.openxmlformats.org/presentationml/2006/main" spid="19" grpId="3" uiExpand="0" advAuto="indefinite" build="whole" animBg="1"/>
      <p1:bldP xmlns:p1="http://schemas.openxmlformats.org/presentationml/2006/main" spid="5" grpId="4" uiExpand="0" advAuto="indefinite" build="whole" animBg="1"/>
      <p1:bldP xmlns:p1="http://schemas.openxmlformats.org/presentationml/2006/main" spid="16" grpId="5" uiExpand="0" advAuto="indefinite" build="whole" animBg="1"/>
      <p1:bldP xmlns:p1="http://schemas.openxmlformats.org/presentationml/2006/main" spid="14" grpId="6" uiExpand="0" advAuto="indefinite" build="whole" animBg="1"/>
      <p1:bldP xmlns:p1="http://schemas.openxmlformats.org/presentationml/2006/main" spid="20" grpId="7" uiExpand="0" advAuto="indefinite" build="whole" animBg="1"/>
      <p1:bldP xmlns:p1="http://schemas.openxmlformats.org/presentationml/2006/main" spid="15" grpId="8" uiExpand="0" advAuto="indefinite" build="whole" animBg="1"/>
      <p1:bldP xmlns:p1="http://schemas.openxmlformats.org/presentationml/2006/main" spid="24" grpId="9" uiExpand="0" advAuto="indefinite" build="whole" animBg="1"/>
      <p1:bldP xmlns:p1="http://schemas.openxmlformats.org/presentationml/2006/main" spid="9" grpId="10" uiExpand="0" advAuto="indefinite" build="whole" animBg="1"/>
      <p1:bldP xmlns:p1="http://schemas.openxmlformats.org/presentationml/2006/main" spid="10" grpId="11" uiExpand="0" advAuto="indefinite" build="whole" animBg="1"/>
      <p1:bldP xmlns:p1="http://schemas.openxmlformats.org/presentationml/2006/main" spid="6" grpId="12" uiExpand="0" advAuto="indefinite" build="whole" animBg="1"/>
      <p1:bldP xmlns:p1="http://schemas.openxmlformats.org/presentationml/2006/main" spid="17" grpId="13" uiExpand="0" advAuto="indefinite" build="whole" animBg="1"/>
      <p1:bldP xmlns:p1="http://schemas.openxmlformats.org/presentationml/2006/main" spid="23" grpId="14" uiExpand="0" advAuto="indefinite" build="whole" animBg="1"/>
      <p1:bldP xmlns:p1="http://schemas.openxmlformats.org/presentationml/2006/main" spid="11" grpId="15" uiExpand="0" advAuto="indefinite" build="whole" animBg="1"/>
      <p1:bldP xmlns:p1="http://schemas.openxmlformats.org/presentationml/2006/main" spid="12" grpId="16" uiExpand="0" advAuto="indefinite" build="whole" animBg="1"/>
      <p1:bldP xmlns:p1="http://schemas.openxmlformats.org/presentationml/2006/main" spid="7" grpId="17" uiExpand="0" advAuto="indefinite" build="whole" animBg="1"/>
      <p1:bldP xmlns:p1="http://schemas.openxmlformats.org/presentationml/2006/main" spid="21" grpId="18" uiExpand="0" advAuto="indefinite" build="whole" animBg="1"/>
      <p1:bldP xmlns:p1="http://schemas.openxmlformats.org/presentationml/2006/main" spid="18" grpId="19" uiExpand="0" advAuto="indefinite" build="whol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6034" y="1594368"/>
            <a:ext cx="7511931" cy="2718989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16034" y="1250022"/>
            <a:ext cx="1311345" cy="68868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10098" y="1323716"/>
            <a:ext cx="541303" cy="541303"/>
          </a:xfrm>
          <a:prstGeom prst="rect"/>
        </p:spPr>
      </p:pic>
      <p:sp>
        <p:nvSpPr>
          <p:cNvPr id="7" name="Text 0"/>
          <p:cNvSpPr/>
          <p:nvPr/>
        </p:nvSpPr>
        <p:spPr>
          <a:xfrm>
            <a:off x="1500596" y="2346452"/>
            <a:ext cx="6151952" cy="1428817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本页展示了我们的绿色工作计划进度及重要里程碑。通过统计图的形式，直观地呈现了从计划启动到现阶段的进展情况，以及未来的关键时间节点。</a:t>
            </a:r>
            <a:endParaRPr lang="en-US" sz="1080"/>
          </a:p>
        </p:txBody>
      </p:sp>
      <p:sp>
        <p:nvSpPr>
          <p:cNvPr id="8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绿色工作计划进度及里程碑</a:t>
            </a:r>
            <a:endParaRPr lang="en-US" sz="2070"/>
          </a:p>
        </p:txBody>
      </p:sp>
      <p:sp>
        <p:nvSpPr>
          <p:cNvPr id="9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5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3" grpId="2" uiExpand="0" advAuto="indefinite" build="whole" animBg="1"/>
      <p1:bldP xmlns:p1="http://schemas.openxmlformats.org/presentationml/2006/main" spid="7" grpId="3" uiExpand="0" advAuto="indefinite" build="whol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2543" y="1051755"/>
            <a:ext cx="3773926" cy="3627054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sp>
        <p:nvSpPr>
          <p:cNvPr id="5" name="Text 0"/>
          <p:cNvSpPr/>
          <p:nvPr/>
        </p:nvSpPr>
        <p:spPr>
          <a:xfrm>
            <a:off x="4854741" y="1086855"/>
            <a:ext cx="3648070" cy="3567095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在会议室中，主讲人正在向聚集的员工们讲解绿色工作计划的实施前的准备工作。画面展示相关的会议设备和资料，以及员工们认真听讲的神情。</a:t>
            </a:r>
            <a:endParaRPr lang="en-US" sz="1080"/>
          </a:p>
        </p:txBody>
      </p:sp>
      <p:sp>
        <p:nvSpPr>
          <p:cNvPr id="6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计划实施前的准备与动员</a:t>
            </a:r>
            <a:endParaRPr lang="en-US" sz="2070"/>
          </a:p>
        </p:txBody>
      </p:sp>
      <p:sp>
        <p:nvSpPr>
          <p:cNvPr id="7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5" grpId="0" uiExpand="0" advAuto="indefinite" build="whole" animBg="1"/>
      <p1:bldP xmlns:p1="http://schemas.openxmlformats.org/presentationml/2006/main" spid="3" grpId="1" uiExpand="0" advAuto="indefinite" build="whol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83" y="1807819"/>
            <a:ext cx="2143319" cy="368381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243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Pbrt.02</a:t>
            </a:r>
            <a:endParaRPr lang="en-US" sz="2430"/>
          </a:p>
        </p:txBody>
      </p:sp>
      <p:sp>
        <p:nvSpPr>
          <p:cNvPr id="3" name="Text 1"/>
          <p:cNvSpPr/>
          <p:nvPr/>
        </p:nvSpPr>
        <p:spPr>
          <a:xfrm>
            <a:off x="640584" y="2320373"/>
            <a:ext cx="7995479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绿色办公实践细节</a:t>
            </a:r>
            <a:endParaRPr lang="en-US" sz="3600"/>
          </a:p>
        </p:txBody>
      </p:sp>
      <p:sp>
        <p:nvSpPr>
          <p:cNvPr id="4" name="Text 2"/>
          <p:cNvSpPr/>
          <p:nvPr/>
        </p:nvSpPr>
        <p:spPr>
          <a:xfrm>
            <a:off x="640584" y="309156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细节决定成败，实践绿色办公</a:t>
            </a:r>
            <a:endParaRPr lang="en-US" sz="1080"/>
          </a:p>
        </p:txBody>
      </p:sp>
      <p:sp>
        <p:nvSpPr>
          <p:cNvPr id="5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2945" y="1812387"/>
            <a:ext cx="1668780" cy="223310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6526" y="2012898"/>
            <a:ext cx="65226" cy="329565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729865" y="1812387"/>
            <a:ext cx="1668780" cy="223310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733491" y="2012853"/>
            <a:ext cx="65226" cy="32956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756785" y="1812387"/>
            <a:ext cx="1668780" cy="2233100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760381" y="2012883"/>
            <a:ext cx="65226" cy="32956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784657" y="1812387"/>
            <a:ext cx="1668780" cy="2233100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787346" y="2012913"/>
            <a:ext cx="65226" cy="329565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944210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推行电子化文档，减少纸张使用</a:t>
            </a:r>
            <a:endParaRPr lang="en-US" sz="1080"/>
          </a:p>
        </p:txBody>
      </p:sp>
      <p:sp>
        <p:nvSpPr>
          <p:cNvPr id="13" name="Text 1"/>
          <p:cNvSpPr/>
          <p:nvPr/>
        </p:nvSpPr>
        <p:spPr>
          <a:xfrm>
            <a:off x="7025551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设立垃圾分类回收箱，提高资源利用效率</a:t>
            </a:r>
            <a:endParaRPr lang="en-US" sz="1080"/>
          </a:p>
        </p:txBody>
      </p:sp>
      <p:sp>
        <p:nvSpPr>
          <p:cNvPr id="14" name="Text 2"/>
          <p:cNvSpPr/>
          <p:nvPr/>
        </p:nvSpPr>
        <p:spPr>
          <a:xfrm>
            <a:off x="2971249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采用节能照明和办公电器，降低能耗</a:t>
            </a:r>
            <a:endParaRPr lang="en-US" sz="1080"/>
          </a:p>
        </p:txBody>
      </p:sp>
      <p:sp>
        <p:nvSpPr>
          <p:cNvPr id="15" name="Text 3"/>
          <p:cNvSpPr/>
          <p:nvPr/>
        </p:nvSpPr>
        <p:spPr>
          <a:xfrm>
            <a:off x="4998140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绿色采购计划</a:t>
            </a:r>
            <a:endParaRPr lang="en-US" sz="1260"/>
          </a:p>
        </p:txBody>
      </p:sp>
      <p:sp>
        <p:nvSpPr>
          <p:cNvPr id="16" name="Text 4"/>
          <p:cNvSpPr/>
          <p:nvPr/>
        </p:nvSpPr>
        <p:spPr>
          <a:xfrm>
            <a:off x="7025253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垃圾分类与回收</a:t>
            </a:r>
            <a:endParaRPr lang="en-US" sz="1260"/>
          </a:p>
        </p:txBody>
      </p:sp>
      <p:sp>
        <p:nvSpPr>
          <p:cNvPr id="17" name="Text 5"/>
          <p:cNvSpPr/>
          <p:nvPr/>
        </p:nvSpPr>
        <p:spPr>
          <a:xfrm>
            <a:off x="2970952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节能设备使用</a:t>
            </a:r>
            <a:endParaRPr lang="en-US" sz="1260"/>
          </a:p>
        </p:txBody>
      </p:sp>
      <p:sp>
        <p:nvSpPr>
          <p:cNvPr id="18" name="Text 6"/>
          <p:cNvSpPr/>
          <p:nvPr/>
        </p:nvSpPr>
        <p:spPr>
          <a:xfrm>
            <a:off x="4998437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优先采购环保认证的产品，如节能打印机等</a:t>
            </a:r>
            <a:endParaRPr lang="en-US" sz="1080"/>
          </a:p>
        </p:txBody>
      </p:sp>
      <p:sp>
        <p:nvSpPr>
          <p:cNvPr id="19" name="Text 7"/>
          <p:cNvSpPr/>
          <p:nvPr/>
        </p:nvSpPr>
        <p:spPr>
          <a:xfrm>
            <a:off x="943838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推行无纸化办公</a:t>
            </a:r>
            <a:endParaRPr lang="en-US" sz="1260"/>
          </a:p>
        </p:txBody>
      </p:sp>
      <p:sp>
        <p:nvSpPr>
          <p:cNvPr id="20" name="Text 8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绿色办公措施的具体实施</a:t>
            </a:r>
            <a:endParaRPr lang="en-US" sz="2070"/>
          </a:p>
        </p:txBody>
      </p:sp>
      <p:sp>
        <p:nvSpPr>
          <p:cNvPr id="21" name="Text 9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19" grpId="2" uiExpand="0" advAuto="indefinite" build="whole" animBg="1"/>
      <p1:bldP xmlns:p1="http://schemas.openxmlformats.org/presentationml/2006/main" spid="12" grpId="3" uiExpand="0" advAuto="indefinite" build="whole" animBg="1"/>
      <p1:bldP xmlns:p1="http://schemas.openxmlformats.org/presentationml/2006/main" spid="6" grpId="4" uiExpand="0" advAuto="indefinite" build="whole" animBg="1"/>
      <p1:bldP xmlns:p1="http://schemas.openxmlformats.org/presentationml/2006/main" spid="7" grpId="5" uiExpand="0" advAuto="indefinite" build="whole" animBg="1"/>
      <p1:bldP xmlns:p1="http://schemas.openxmlformats.org/presentationml/2006/main" spid="17" grpId="6" uiExpand="0" advAuto="indefinite" build="whole" animBg="1"/>
      <p1:bldP xmlns:p1="http://schemas.openxmlformats.org/presentationml/2006/main" spid="14" grpId="7" uiExpand="0" advAuto="indefinite" build="whole" animBg="1"/>
      <p1:bldP xmlns:p1="http://schemas.openxmlformats.org/presentationml/2006/main" spid="8" grpId="8" uiExpand="0" advAuto="indefinite" build="whole" animBg="1"/>
      <p1:bldP xmlns:p1="http://schemas.openxmlformats.org/presentationml/2006/main" spid="9" grpId="9" uiExpand="0" advAuto="indefinite" build="whole" animBg="1"/>
      <p1:bldP xmlns:p1="http://schemas.openxmlformats.org/presentationml/2006/main" spid="15" grpId="10" uiExpand="0" advAuto="indefinite" build="whole" animBg="1"/>
      <p1:bldP xmlns:p1="http://schemas.openxmlformats.org/presentationml/2006/main" spid="18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1" grpId="13" uiExpand="0" advAuto="indefinite" build="whole" animBg="1"/>
      <p1:bldP xmlns:p1="http://schemas.openxmlformats.org/presentationml/2006/main" spid="16" grpId="14" uiExpand="0" advAuto="indefinite" build="whole" animBg="1"/>
      <p1:bldP xmlns:p1="http://schemas.openxmlformats.org/presentationml/2006/main" spid="13" grpId="15" uiExpand="0" advAuto="indefinite" build="whol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37350" y="1016035"/>
            <a:ext cx="7018792" cy="3805003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9233" y="1517613"/>
            <a:ext cx="4202767" cy="2801844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478835" y="425078"/>
            <a:ext cx="421481" cy="174285"/>
          </a:xfrm>
          <a:prstGeom prst="rect"/>
        </p:spPr>
      </p:pic>
      <p:sp>
        <p:nvSpPr>
          <p:cNvPr id="7" name="Text 0"/>
          <p:cNvSpPr/>
          <p:nvPr/>
        </p:nvSpPr>
        <p:spPr>
          <a:xfrm>
            <a:off x="5216548" y="1765715"/>
            <a:ext cx="3010909" cy="2305642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改善前的办公环境</a:t>
            </a:r>
            <a:r>
              <a:rPr lang="en-US" sz="1080" b="1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昏暗、杂乱</a:t>
            </a: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，工作效率低下；改善后的办公环境</a:t>
            </a:r>
            <a:r>
              <a:rPr lang="en-US" sz="1080" b="1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明亮、整洁</a:t>
            </a: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，工作效率显著提升。通过实施绿色办公措施，我们对比了改善前后的办公环境，</a:t>
            </a:r>
            <a:r>
              <a:rPr lang="en-US" sz="1080" b="1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员工满意度和工作效率均有显著提高</a:t>
            </a: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。</a:t>
            </a:r>
            <a:endParaRPr lang="en-US" sz="1080"/>
          </a:p>
        </p:txBody>
      </p:sp>
      <p:sp>
        <p:nvSpPr>
          <p:cNvPr id="8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绿色办公环境改善前后对比</a:t>
            </a:r>
            <a:endParaRPr lang="en-US" sz="2070"/>
          </a:p>
        </p:txBody>
      </p:sp>
      <p:sp>
        <p:nvSpPr>
          <p:cNvPr id="9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6" grpId="0" uiExpand="0" advAuto="indefinite" build="whole" animBg="1"/>
      <p1:bldP xmlns:p1="http://schemas.openxmlformats.org/presentationml/2006/main" spid="5" grpId="1" uiExpand="0" advAuto="indefinite" build="whol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4026" y="1625363"/>
            <a:ext cx="548284" cy="491318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351732" y="3545167"/>
            <a:ext cx="422338" cy="378458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141770" y="1680722"/>
            <a:ext cx="3358203" cy="2242903"/>
          </a:xfrm>
          <a:prstGeom prst="rect"/>
        </p:spPr>
      </p:pic>
      <p:sp>
        <p:nvSpPr>
          <p:cNvPr id="7" name="Text 0"/>
          <p:cNvSpPr/>
          <p:nvPr/>
        </p:nvSpPr>
        <p:spPr>
          <a:xfrm>
            <a:off x="929899" y="1852862"/>
            <a:ext cx="3701279" cy="1939740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通过实施绿色办公，我们取得了显著的成果。在节能减排方面，我们的能耗降低了XX%，碳排放减少了XX%。在提高工作效率方面，我们的员工满意度提高了XX%，办公效率也显著提高。此外，我们还开展了一系列绿色活动，如垃圾分类、植树造林等，这些活动不仅提高了员工的环保意识，还为公司创造了额外的价值。</a:t>
            </a:r>
            <a:r>
              <a:rPr lang="en-US" sz="1080" b="1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这些成果和效益的展示，不仅体现了我们公司的环保意识，也反映了我们对可持续发展的承诺。</a:t>
            </a:r>
            <a:endParaRPr lang="en-US" sz="1080"/>
          </a:p>
        </p:txBody>
      </p:sp>
      <p:sp>
        <p:nvSpPr>
          <p:cNvPr id="8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绿色办公成果展示及效益分析</a:t>
            </a:r>
            <a:endParaRPr lang="en-US" sz="2070"/>
          </a:p>
        </p:txBody>
      </p:sp>
      <p:sp>
        <p:nvSpPr>
          <p:cNvPr id="9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r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5" grpId="0" uiExpand="0" advAuto="indefinite" build="whole" animBg="1"/>
      <p1:bldP xmlns:p1="http://schemas.openxmlformats.org/presentationml/2006/main" spid="6" grpId="1" uiExpand="0" advAuto="indefinite" build="whol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06742" y="1308621"/>
            <a:ext cx="1147487" cy="1147353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502343" y="1500676"/>
            <a:ext cx="405765" cy="405000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20107" y="1308621"/>
            <a:ext cx="1147487" cy="1147352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067300" y="1500676"/>
            <a:ext cx="405765" cy="405000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520107" y="2525569"/>
            <a:ext cx="1147487" cy="1147352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067300" y="3075866"/>
            <a:ext cx="404813" cy="405000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306742" y="2525569"/>
            <a:ext cx="1147487" cy="1147352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502342" y="3075866"/>
            <a:ext cx="404813" cy="405000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3957191" y="1982099"/>
            <a:ext cx="352166" cy="370914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30"/>
          </a:p>
        </p:txBody>
      </p:sp>
      <p:sp>
        <p:nvSpPr>
          <p:cNvPr id="13" name="Text 1"/>
          <p:cNvSpPr/>
          <p:nvPr/>
        </p:nvSpPr>
        <p:spPr>
          <a:xfrm>
            <a:off x="4689277" y="1982099"/>
            <a:ext cx="352165" cy="370914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30"/>
          </a:p>
        </p:txBody>
      </p:sp>
      <p:sp>
        <p:nvSpPr>
          <p:cNvPr id="14" name="Text 2"/>
          <p:cNvSpPr/>
          <p:nvPr/>
        </p:nvSpPr>
        <p:spPr>
          <a:xfrm>
            <a:off x="3957191" y="2611724"/>
            <a:ext cx="352165" cy="370914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30"/>
          </a:p>
        </p:txBody>
      </p:sp>
      <p:sp>
        <p:nvSpPr>
          <p:cNvPr id="15" name="Text 3"/>
          <p:cNvSpPr/>
          <p:nvPr/>
        </p:nvSpPr>
        <p:spPr>
          <a:xfrm>
            <a:off x="4689277" y="2611724"/>
            <a:ext cx="352165" cy="370914"/>
          </a:xfrm>
          <a:prstGeom prst="rect"/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30" b="1" dirty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30"/>
          </a:p>
        </p:txBody>
      </p:sp>
      <p:sp>
        <p:nvSpPr>
          <p:cNvPr id="16" name="Text 4"/>
          <p:cNvSpPr/>
          <p:nvPr/>
        </p:nvSpPr>
        <p:spPr>
          <a:xfrm>
            <a:off x="1171613" y="3052869"/>
            <a:ext cx="2007145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未来发展规划</a:t>
            </a:r>
            <a:endParaRPr lang="en-US" sz="1260"/>
          </a:p>
        </p:txBody>
      </p:sp>
      <p:sp>
        <p:nvSpPr>
          <p:cNvPr id="17" name="Text 5"/>
          <p:cNvSpPr/>
          <p:nvPr/>
        </p:nvSpPr>
        <p:spPr>
          <a:xfrm>
            <a:off x="1171613" y="3432263"/>
            <a:ext cx="2007145" cy="43607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持续推动绿色办公理念，拓展绿色办公范围。</a:t>
            </a:r>
            <a:endParaRPr lang="en-US" sz="1080"/>
          </a:p>
        </p:txBody>
      </p:sp>
      <p:sp>
        <p:nvSpPr>
          <p:cNvPr id="18" name="Text 6"/>
          <p:cNvSpPr/>
          <p:nvPr/>
        </p:nvSpPr>
        <p:spPr>
          <a:xfrm>
            <a:off x="5805525" y="1477407"/>
            <a:ext cx="2007144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存在问题与不足</a:t>
            </a:r>
            <a:endParaRPr lang="en-US" sz="1260"/>
          </a:p>
        </p:txBody>
      </p:sp>
      <p:sp>
        <p:nvSpPr>
          <p:cNvPr id="19" name="Text 7"/>
          <p:cNvSpPr/>
          <p:nvPr/>
        </p:nvSpPr>
        <p:spPr>
          <a:xfrm>
            <a:off x="5805525" y="3432264"/>
            <a:ext cx="2007144" cy="43607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如推广节能设备，优化办公流程等。</a:t>
            </a:r>
            <a:endParaRPr lang="en-US" sz="1080"/>
          </a:p>
        </p:txBody>
      </p:sp>
      <p:sp>
        <p:nvSpPr>
          <p:cNvPr id="20" name="Text 8"/>
          <p:cNvSpPr/>
          <p:nvPr/>
        </p:nvSpPr>
        <p:spPr>
          <a:xfrm>
            <a:off x="1171910" y="1477408"/>
            <a:ext cx="2007144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绿色办公成效显著</a:t>
            </a:r>
            <a:endParaRPr lang="en-US" sz="1260"/>
          </a:p>
        </p:txBody>
      </p:sp>
      <p:sp>
        <p:nvSpPr>
          <p:cNvPr id="21" name="Text 9"/>
          <p:cNvSpPr/>
          <p:nvPr/>
        </p:nvSpPr>
        <p:spPr>
          <a:xfrm>
            <a:off x="5805525" y="3052869"/>
            <a:ext cx="2007144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改进措施与建议</a:t>
            </a:r>
            <a:endParaRPr lang="en-US" sz="1260"/>
          </a:p>
        </p:txBody>
      </p:sp>
      <p:sp>
        <p:nvSpPr>
          <p:cNvPr id="22" name="Text 10"/>
          <p:cNvSpPr/>
          <p:nvPr/>
        </p:nvSpPr>
        <p:spPr>
          <a:xfrm>
            <a:off x="1171910" y="1856802"/>
            <a:ext cx="2007144" cy="43607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成效包括减少能耗、提高效率等方面。</a:t>
            </a:r>
            <a:endParaRPr lang="en-US" sz="1080"/>
          </a:p>
        </p:txBody>
      </p:sp>
      <p:sp>
        <p:nvSpPr>
          <p:cNvPr id="23" name="Text 11"/>
          <p:cNvSpPr/>
          <p:nvPr/>
        </p:nvSpPr>
        <p:spPr>
          <a:xfrm>
            <a:off x="5805525" y="1856801"/>
            <a:ext cx="2007144" cy="436076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如部分员工环保意识不强，需加强培训和宣传。</a:t>
            </a:r>
            <a:endParaRPr lang="en-US" sz="1080"/>
          </a:p>
        </p:txBody>
      </p:sp>
      <p:sp>
        <p:nvSpPr>
          <p:cNvPr id="24" name="Text 12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绿色办公的经验总结与反思</a:t>
            </a:r>
            <a:endParaRPr lang="en-US" sz="2070"/>
          </a:p>
        </p:txBody>
      </p:sp>
      <p:sp>
        <p:nvSpPr>
          <p:cNvPr id="25" name="Text 1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12" grpId="2" uiExpand="0" advAuto="indefinite" build="whole" animBg="1"/>
      <p1:bldP xmlns:p1="http://schemas.openxmlformats.org/presentationml/2006/main" spid="20" grpId="3" uiExpand="0" advAuto="indefinite" build="whole" animBg="1"/>
      <p1:bldP xmlns:p1="http://schemas.openxmlformats.org/presentationml/2006/main" spid="22" grpId="4" uiExpand="0" advAuto="indefinite" build="whole" animBg="1"/>
      <p1:bldP xmlns:p1="http://schemas.openxmlformats.org/presentationml/2006/main" spid="6" grpId="5" uiExpand="0" advAuto="indefinite" build="whole" animBg="1"/>
      <p1:bldP xmlns:p1="http://schemas.openxmlformats.org/presentationml/2006/main" spid="7" grpId="6" uiExpand="0" advAuto="indefinite" build="whole" animBg="1"/>
      <p1:bldP xmlns:p1="http://schemas.openxmlformats.org/presentationml/2006/main" spid="13" grpId="7" uiExpand="0" advAuto="indefinite" build="whole" animBg="1"/>
      <p1:bldP xmlns:p1="http://schemas.openxmlformats.org/presentationml/2006/main" spid="18" grpId="8" uiExpand="0" advAuto="indefinite" build="whole" animBg="1"/>
      <p1:bldP xmlns:p1="http://schemas.openxmlformats.org/presentationml/2006/main" spid="23" grpId="9" uiExpand="0" advAuto="indefinite" build="whole" animBg="1"/>
      <p1:bldP xmlns:p1="http://schemas.openxmlformats.org/presentationml/2006/main" spid="8" grpId="10" uiExpand="0" advAuto="indefinite" build="whole" animBg="1"/>
      <p1:bldP xmlns:p1="http://schemas.openxmlformats.org/presentationml/2006/main" spid="15" grpId="11" uiExpand="0" advAuto="indefinite" build="whole" animBg="1"/>
      <p1:bldP xmlns:p1="http://schemas.openxmlformats.org/presentationml/2006/main" spid="9" grpId="12" uiExpand="0" advAuto="indefinite" build="whole" animBg="1"/>
      <p1:bldP xmlns:p1="http://schemas.openxmlformats.org/presentationml/2006/main" spid="21" grpId="13" uiExpand="0" advAuto="indefinite" build="whole" animBg="1"/>
      <p1:bldP xmlns:p1="http://schemas.openxmlformats.org/presentationml/2006/main" spid="19" grpId="14" uiExpand="0" advAuto="indefinite" build="whole" animBg="1"/>
      <p1:bldP xmlns:p1="http://schemas.openxmlformats.org/presentationml/2006/main" spid="11" grpId="15" uiExpand="0" advAuto="indefinite" build="whole" animBg="1"/>
      <p1:bldP xmlns:p1="http://schemas.openxmlformats.org/presentationml/2006/main" spid="10" grpId="16" uiExpand="0" advAuto="indefinite" build="whole" animBg="1"/>
      <p1:bldP xmlns:p1="http://schemas.openxmlformats.org/presentationml/2006/main" spid="14" grpId="17" uiExpand="0" advAuto="indefinite" build="whole" animBg="1"/>
      <p1:bldP xmlns:p1="http://schemas.openxmlformats.org/presentationml/2006/main" spid="16" grpId="18" uiExpand="0" advAuto="indefinite" build="whole" animBg="1"/>
      <p1:bldP xmlns:p1="http://schemas.openxmlformats.org/presentationml/2006/main" spid="17" grpId="19" uiExpand="0" advAuto="indefinite" build="whol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83" y="1807819"/>
            <a:ext cx="2143319" cy="368381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243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Pcrt.03</a:t>
            </a:r>
            <a:endParaRPr lang="en-US" sz="2430"/>
          </a:p>
        </p:txBody>
      </p:sp>
      <p:sp>
        <p:nvSpPr>
          <p:cNvPr id="3" name="Text 1"/>
          <p:cNvSpPr/>
          <p:nvPr/>
        </p:nvSpPr>
        <p:spPr>
          <a:xfrm>
            <a:off x="640584" y="2320373"/>
            <a:ext cx="7995479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绿色项目进展与成果</a:t>
            </a:r>
            <a:endParaRPr lang="en-US" sz="3600"/>
          </a:p>
        </p:txBody>
      </p:sp>
      <p:sp>
        <p:nvSpPr>
          <p:cNvPr id="4" name="Text 2"/>
          <p:cNvSpPr/>
          <p:nvPr/>
        </p:nvSpPr>
        <p:spPr>
          <a:xfrm>
            <a:off x="640584" y="309156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项目落地生根，成效显著</a:t>
            </a:r>
            <a:endParaRPr lang="en-US" sz="1080"/>
          </a:p>
        </p:txBody>
      </p:sp>
      <p:sp>
        <p:nvSpPr>
          <p:cNvPr id="5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2945" y="1812387"/>
            <a:ext cx="1668780" cy="2233100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6526" y="2012898"/>
            <a:ext cx="65226" cy="329565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729865" y="1812387"/>
            <a:ext cx="1668780" cy="2233100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733491" y="2012853"/>
            <a:ext cx="65226" cy="329565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756785" y="1812387"/>
            <a:ext cx="1668780" cy="2233100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760381" y="2012883"/>
            <a:ext cx="65226" cy="329565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784657" y="1812387"/>
            <a:ext cx="1668780" cy="2233100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6787346" y="2012913"/>
            <a:ext cx="65226" cy="329565"/>
          </a:xfrm>
          <a:prstGeom prst="rect"/>
        </p:spPr>
      </p:pic>
      <p:sp>
        <p:nvSpPr>
          <p:cNvPr id="12" name="Text 0"/>
          <p:cNvSpPr/>
          <p:nvPr/>
        </p:nvSpPr>
        <p:spPr>
          <a:xfrm>
            <a:off x="944210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策划绿色项目，明确目标、范围和实施计划。</a:t>
            </a:r>
            <a:endParaRPr lang="en-US" sz="1080"/>
          </a:p>
        </p:txBody>
      </p:sp>
      <p:sp>
        <p:nvSpPr>
          <p:cNvPr id="13" name="Text 1"/>
          <p:cNvSpPr/>
          <p:nvPr/>
        </p:nvSpPr>
        <p:spPr>
          <a:xfrm>
            <a:off x="7025551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对项目成果进行评估，总结经验和教训。</a:t>
            </a:r>
            <a:endParaRPr lang="en-US" sz="1080"/>
          </a:p>
        </p:txBody>
      </p:sp>
      <p:sp>
        <p:nvSpPr>
          <p:cNvPr id="14" name="Text 2"/>
          <p:cNvSpPr/>
          <p:nvPr/>
        </p:nvSpPr>
        <p:spPr>
          <a:xfrm>
            <a:off x="2971249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组织培训，提升团队绿色意识和技能。</a:t>
            </a:r>
            <a:endParaRPr lang="en-US" sz="1080"/>
          </a:p>
        </p:txBody>
      </p:sp>
      <p:sp>
        <p:nvSpPr>
          <p:cNvPr id="15" name="Text 3"/>
          <p:cNvSpPr/>
          <p:nvPr/>
        </p:nvSpPr>
        <p:spPr>
          <a:xfrm>
            <a:off x="4998140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项目执行与推进</a:t>
            </a:r>
            <a:endParaRPr lang="en-US" sz="1260"/>
          </a:p>
        </p:txBody>
      </p:sp>
      <p:sp>
        <p:nvSpPr>
          <p:cNvPr id="16" name="Text 4"/>
          <p:cNvSpPr/>
          <p:nvPr/>
        </p:nvSpPr>
        <p:spPr>
          <a:xfrm>
            <a:off x="7025253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成果评估与反馈</a:t>
            </a:r>
            <a:endParaRPr lang="en-US" sz="1260"/>
          </a:p>
        </p:txBody>
      </p:sp>
      <p:sp>
        <p:nvSpPr>
          <p:cNvPr id="17" name="Text 5"/>
          <p:cNvSpPr/>
          <p:nvPr/>
        </p:nvSpPr>
        <p:spPr>
          <a:xfrm>
            <a:off x="2970952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实施前的准备工作</a:t>
            </a:r>
            <a:endParaRPr lang="en-US" sz="1260"/>
          </a:p>
        </p:txBody>
      </p:sp>
      <p:sp>
        <p:nvSpPr>
          <p:cNvPr id="18" name="Text 6"/>
          <p:cNvSpPr/>
          <p:nvPr/>
        </p:nvSpPr>
        <p:spPr>
          <a:xfrm>
            <a:off x="4998437" y="2588281"/>
            <a:ext cx="1251290" cy="122788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按照计划执行，确保项目质量和进度。</a:t>
            </a:r>
            <a:endParaRPr lang="en-US" sz="1080"/>
          </a:p>
        </p:txBody>
      </p:sp>
      <p:sp>
        <p:nvSpPr>
          <p:cNvPr id="19" name="Text 7"/>
          <p:cNvSpPr/>
          <p:nvPr/>
        </p:nvSpPr>
        <p:spPr>
          <a:xfrm>
            <a:off x="943838" y="1981627"/>
            <a:ext cx="1195943" cy="392017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000000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项目策划与启动</a:t>
            </a:r>
            <a:endParaRPr lang="en-US" sz="1260"/>
          </a:p>
        </p:txBody>
      </p:sp>
      <p:sp>
        <p:nvSpPr>
          <p:cNvPr id="20" name="Text 8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具体绿色项目的实施过程与成果</a:t>
            </a:r>
            <a:endParaRPr lang="en-US" sz="2070"/>
          </a:p>
        </p:txBody>
      </p:sp>
      <p:sp>
        <p:nvSpPr>
          <p:cNvPr id="21" name="Text 9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5" grpId="1" uiExpand="0" advAuto="indefinite" build="whole" animBg="1"/>
      <p1:bldP xmlns:p1="http://schemas.openxmlformats.org/presentationml/2006/main" spid="19" grpId="2" uiExpand="0" advAuto="indefinite" build="whole" animBg="1"/>
      <p1:bldP xmlns:p1="http://schemas.openxmlformats.org/presentationml/2006/main" spid="12" grpId="3" uiExpand="0" advAuto="indefinite" build="whole" animBg="1"/>
      <p1:bldP xmlns:p1="http://schemas.openxmlformats.org/presentationml/2006/main" spid="6" grpId="4" uiExpand="0" advAuto="indefinite" build="whole" animBg="1"/>
      <p1:bldP xmlns:p1="http://schemas.openxmlformats.org/presentationml/2006/main" spid="7" grpId="5" uiExpand="0" advAuto="indefinite" build="whole" animBg="1"/>
      <p1:bldP xmlns:p1="http://schemas.openxmlformats.org/presentationml/2006/main" spid="17" grpId="6" uiExpand="0" advAuto="indefinite" build="whole" animBg="1"/>
      <p1:bldP xmlns:p1="http://schemas.openxmlformats.org/presentationml/2006/main" spid="14" grpId="7" uiExpand="0" advAuto="indefinite" build="whole" animBg="1"/>
      <p1:bldP xmlns:p1="http://schemas.openxmlformats.org/presentationml/2006/main" spid="8" grpId="8" uiExpand="0" advAuto="indefinite" build="whole" animBg="1"/>
      <p1:bldP xmlns:p1="http://schemas.openxmlformats.org/presentationml/2006/main" spid="9" grpId="9" uiExpand="0" advAuto="indefinite" build="whole" animBg="1"/>
      <p1:bldP xmlns:p1="http://schemas.openxmlformats.org/presentationml/2006/main" spid="15" grpId="10" uiExpand="0" advAuto="indefinite" build="whole" animBg="1"/>
      <p1:bldP xmlns:p1="http://schemas.openxmlformats.org/presentationml/2006/main" spid="18" grpId="11" uiExpand="0" advAuto="indefinite" build="whole" animBg="1"/>
      <p1:bldP xmlns:p1="http://schemas.openxmlformats.org/presentationml/2006/main" spid="10" grpId="12" uiExpand="0" advAuto="indefinite" build="whole" animBg="1"/>
      <p1:bldP xmlns:p1="http://schemas.openxmlformats.org/presentationml/2006/main" spid="11" grpId="13" uiExpand="0" advAuto="indefinite" build="whole" animBg="1"/>
      <p1:bldP xmlns:p1="http://schemas.openxmlformats.org/presentationml/2006/main" spid="16" grpId="14" uiExpand="0" advAuto="indefinite" build="whole" animBg="1"/>
      <p1:bldP xmlns:p1="http://schemas.openxmlformats.org/presentationml/2006/main" spid="13" grpId="15" uiExpand="0" advAuto="indefinite" build="whol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83" y="1807819"/>
            <a:ext cx="2143319" cy="368381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243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Pdrt.04</a:t>
            </a:r>
            <a:endParaRPr lang="en-US" sz="2430"/>
          </a:p>
        </p:txBody>
      </p:sp>
      <p:sp>
        <p:nvSpPr>
          <p:cNvPr id="3" name="Text 1"/>
          <p:cNvSpPr/>
          <p:nvPr/>
        </p:nvSpPr>
        <p:spPr>
          <a:xfrm>
            <a:off x="640584" y="2320373"/>
            <a:ext cx="7995479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团队建设与培训成果</a:t>
            </a:r>
            <a:endParaRPr lang="en-US" sz="3600"/>
          </a:p>
        </p:txBody>
      </p:sp>
      <p:sp>
        <p:nvSpPr>
          <p:cNvPr id="4" name="Text 2"/>
          <p:cNvSpPr/>
          <p:nvPr/>
        </p:nvSpPr>
        <p:spPr>
          <a:xfrm>
            <a:off x="640584" y="309156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团队成长历程及成效展示</a:t>
            </a:r>
            <a:endParaRPr lang="en-US" sz="1080"/>
          </a:p>
        </p:txBody>
      </p:sp>
      <p:sp>
        <p:nvSpPr>
          <p:cNvPr id="5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7061" y="1083279"/>
            <a:ext cx="5861545" cy="2730668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61963" y="1843678"/>
            <a:ext cx="4561598" cy="2730669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94578" y="1263707"/>
            <a:ext cx="240632" cy="240631"/>
          </a:xfrm>
          <a:prstGeom prst="rect"/>
        </p:spPr>
      </p:pic>
      <p:sp>
        <p:nvSpPr>
          <p:cNvPr id="7" name="Text 0"/>
          <p:cNvSpPr/>
          <p:nvPr/>
        </p:nvSpPr>
        <p:spPr>
          <a:xfrm>
            <a:off x="913951" y="1619273"/>
            <a:ext cx="3503440" cy="1904953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我们的团队积极参与绿色活动，通过实际行动践行绿色理念。在培训中，我们学习并掌握了绿色办公的技能和知识，成效显著。我们不仅注重环境保护，更将绿色理念融入日常工作中。</a:t>
            </a:r>
            <a:r>
              <a:rPr lang="en-US" sz="1080" b="1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经过培训，我们的团队更加团结，工作效率得到了显著提高。</a:t>
            </a: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我们坚信，只有不断学习，不断进步，才能更好地推动绿色办公的发展。</a:t>
            </a:r>
            <a:endParaRPr lang="en-US" sz="1080"/>
          </a:p>
        </p:txBody>
      </p:sp>
      <p:sp>
        <p:nvSpPr>
          <p:cNvPr id="8" name="Text 1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团队绿色活动纪实与培训成效</a:t>
            </a:r>
            <a:endParaRPr lang="en-US" sz="2070"/>
          </a:p>
        </p:txBody>
      </p:sp>
      <p:sp>
        <p:nvSpPr>
          <p:cNvPr id="9" name="Text 2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u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6" grpId="1" uiExpand="0" advAuto="indefinite" build="whole" animBg="1"/>
      <p1:bldP xmlns:p1="http://schemas.openxmlformats.org/presentationml/2006/main" spid="7" grpId="2" uiExpand="0" advAuto="indefinite" build="whole" animBg="1"/>
      <p1:bldP xmlns:p1="http://schemas.openxmlformats.org/presentationml/2006/main" spid="5" grpId="3" uiExpand="0" advAuto="indefinite" build="whol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83" y="1807819"/>
            <a:ext cx="2143319" cy="368381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243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Pert.05</a:t>
            </a:r>
            <a:endParaRPr lang="en-US" sz="2430"/>
          </a:p>
        </p:txBody>
      </p:sp>
      <p:sp>
        <p:nvSpPr>
          <p:cNvPr id="3" name="Text 1"/>
          <p:cNvSpPr/>
          <p:nvPr/>
        </p:nvSpPr>
        <p:spPr>
          <a:xfrm>
            <a:off x="640584" y="2320373"/>
            <a:ext cx="7995479" cy="5486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60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未来绿色发展规划及挑战</a:t>
            </a:r>
            <a:endParaRPr lang="en-US" sz="3600"/>
          </a:p>
        </p:txBody>
      </p:sp>
      <p:sp>
        <p:nvSpPr>
          <p:cNvPr id="4" name="Text 2"/>
          <p:cNvSpPr/>
          <p:nvPr/>
        </p:nvSpPr>
        <p:spPr>
          <a:xfrm>
            <a:off x="640584" y="3091565"/>
            <a:ext cx="3735791" cy="483798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000000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展望绿色未来，迎接新挑战</a:t>
            </a:r>
            <a:endParaRPr lang="en-US" sz="1080"/>
          </a:p>
        </p:txBody>
      </p:sp>
      <p:sp>
        <p:nvSpPr>
          <p:cNvPr id="5" name="Text 3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fade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3" grpId="0" uiExpand="0" advAuto="indefinite" build="whole" animBg="1"/>
      <p1:bldP xmlns:p1="http://schemas.openxmlformats.org/presentationml/2006/main" spid="4" grpId="1" uiExpand="0" advAuto="indefinite" build="whole" animBg="1"/>
      <p1:bldP xmlns:p1="http://schemas.openxmlformats.org/presentationml/2006/main" spid="2" grpId="2" uiExpand="0" advAuto="indefinite" build="whol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91113" y="1183207"/>
            <a:ext cx="307657" cy="307648"/>
          </a:xfrm>
          <a:prstGeom prst="rect"/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7607" y="408005"/>
            <a:ext cx="221329" cy="221329"/>
          </a:xfrm>
          <a:prstGeom prst="rect"/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184457" y="1270434"/>
            <a:ext cx="121920" cy="133500"/>
          </a:xfrm>
          <a:prstGeom prst="rect"/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091113" y="2419350"/>
            <a:ext cx="307657" cy="307649"/>
          </a:xfrm>
          <a:prstGeom prst="rect"/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178743" y="2507772"/>
            <a:ext cx="133350" cy="131116"/>
          </a:xfrm>
          <a:prstGeom prst="rect"/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745230" y="2425614"/>
            <a:ext cx="307657" cy="307648"/>
          </a:xfrm>
          <a:prstGeom prst="rect"/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832860" y="2526446"/>
            <a:ext cx="133350" cy="106306"/>
          </a:xfrm>
          <a:prstGeom prst="rect"/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3745230" y="3655493"/>
            <a:ext cx="307657" cy="307648"/>
          </a:xfrm>
          <a:prstGeom prst="rect"/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832860" y="3748682"/>
            <a:ext cx="132397" cy="121581"/>
          </a:xfrm>
          <a:prstGeom prst="rect"/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091113" y="3655493"/>
            <a:ext cx="307657" cy="307649"/>
          </a:xfrm>
          <a:prstGeom prst="rect"/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5177790" y="3753904"/>
            <a:ext cx="134303" cy="111142"/>
          </a:xfrm>
          <a:prstGeom prst="rect"/>
        </p:spPr>
      </p:pic>
      <p:sp>
        <p:nvSpPr>
          <p:cNvPr id="14" name="Text 0"/>
          <p:cNvSpPr/>
          <p:nvPr/>
        </p:nvSpPr>
        <p:spPr>
          <a:xfrm>
            <a:off x="5550962" y="1494020"/>
            <a:ext cx="2462926" cy="787754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加强团队建设，培养绿色工作专业人才，提高团队绿色工作能力和素质。</a:t>
            </a:r>
            <a:endParaRPr lang="en-US" sz="1080"/>
          </a:p>
        </p:txBody>
      </p:sp>
      <p:sp>
        <p:nvSpPr>
          <p:cNvPr id="15" name="Text 1"/>
          <p:cNvSpPr/>
          <p:nvPr/>
        </p:nvSpPr>
        <p:spPr>
          <a:xfrm>
            <a:off x="5550962" y="2451563"/>
            <a:ext cx="2462926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绿色技术研发与创新</a:t>
            </a:r>
            <a:endParaRPr lang="en-US" sz="1260"/>
          </a:p>
        </p:txBody>
      </p:sp>
      <p:sp>
        <p:nvSpPr>
          <p:cNvPr id="16" name="Text 2"/>
          <p:cNvSpPr/>
          <p:nvPr/>
        </p:nvSpPr>
        <p:spPr>
          <a:xfrm>
            <a:off x="1139250" y="2445300"/>
            <a:ext cx="2418773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绿色项目拓展计划</a:t>
            </a:r>
            <a:endParaRPr lang="en-US" sz="1260"/>
          </a:p>
        </p:txBody>
      </p:sp>
      <p:sp>
        <p:nvSpPr>
          <p:cNvPr id="17" name="Text 3"/>
          <p:cNvSpPr/>
          <p:nvPr/>
        </p:nvSpPr>
        <p:spPr>
          <a:xfrm>
            <a:off x="5550962" y="3687706"/>
            <a:ext cx="2462926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监测评估与持续改进</a:t>
            </a:r>
            <a:endParaRPr lang="en-US" sz="1260"/>
          </a:p>
        </p:txBody>
      </p:sp>
      <p:sp>
        <p:nvSpPr>
          <p:cNvPr id="18" name="Text 4"/>
          <p:cNvSpPr/>
          <p:nvPr/>
        </p:nvSpPr>
        <p:spPr>
          <a:xfrm>
            <a:off x="5550962" y="2730163"/>
            <a:ext cx="2462926" cy="84213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加大绿色技术研发力度，推动绿色技术创新，提高绿色工作效能。</a:t>
            </a:r>
            <a:endParaRPr lang="en-US" sz="1080"/>
          </a:p>
        </p:txBody>
      </p:sp>
      <p:sp>
        <p:nvSpPr>
          <p:cNvPr id="19" name="Text 5"/>
          <p:cNvSpPr/>
          <p:nvPr/>
        </p:nvSpPr>
        <p:spPr>
          <a:xfrm>
            <a:off x="1139250" y="2723899"/>
            <a:ext cx="2418773" cy="84213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制定更多绿色项目计划，拓展绿色工作领域，促进可持续发展。</a:t>
            </a:r>
            <a:endParaRPr lang="en-US" sz="1080"/>
          </a:p>
        </p:txBody>
      </p:sp>
      <p:sp>
        <p:nvSpPr>
          <p:cNvPr id="20" name="Text 6"/>
          <p:cNvSpPr/>
          <p:nvPr/>
        </p:nvSpPr>
        <p:spPr>
          <a:xfrm>
            <a:off x="1139250" y="3953778"/>
            <a:ext cx="2418773" cy="860261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加强绿色办公培训，提高员工环保意识，推动绿色办公制度落实。</a:t>
            </a:r>
            <a:endParaRPr lang="en-US" sz="1080"/>
          </a:p>
        </p:txBody>
      </p:sp>
      <p:sp>
        <p:nvSpPr>
          <p:cNvPr id="21" name="Text 7"/>
          <p:cNvSpPr/>
          <p:nvPr/>
        </p:nvSpPr>
        <p:spPr>
          <a:xfrm>
            <a:off x="5550962" y="3966306"/>
            <a:ext cx="2462926" cy="842135"/>
          </a:xfrm>
          <a:prstGeom prst="rect"/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080" dirty="1">
                <a:solidFill>
                  <a:srgbClr val="333333"/>
                </a:solidFill>
                <a:latin typeface="Source Han Sans CN Normal" pitchFamily="34" charset="0"/>
                <a:ea typeface="Source Han Sans CN Normal" pitchFamily="34" charset="-122"/>
                <a:cs typeface="Source Han Sans CN Normal" pitchFamily="34" charset="-120"/>
              </a:rPr>
              <a:t>建立绿色工作监测评估体系，定期评估绿色工作成果，持续改进绿色工作计划和策略。</a:t>
            </a:r>
            <a:endParaRPr lang="en-US" sz="1080"/>
          </a:p>
        </p:txBody>
      </p:sp>
      <p:sp>
        <p:nvSpPr>
          <p:cNvPr id="22" name="Text 8"/>
          <p:cNvSpPr/>
          <p:nvPr/>
        </p:nvSpPr>
        <p:spPr>
          <a:xfrm>
            <a:off x="5550962" y="1215420"/>
            <a:ext cx="2462926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团队建设及人才培养</a:t>
            </a:r>
            <a:endParaRPr lang="en-US" sz="1260"/>
          </a:p>
        </p:txBody>
      </p:sp>
      <p:sp>
        <p:nvSpPr>
          <p:cNvPr id="23" name="Text 9"/>
          <p:cNvSpPr/>
          <p:nvPr/>
        </p:nvSpPr>
        <p:spPr>
          <a:xfrm>
            <a:off x="1139250" y="3675179"/>
            <a:ext cx="2418773" cy="240030"/>
          </a:xfrm>
          <a:prstGeom prst="rect"/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sz="1260" b="1" dirty="1">
                <a:solidFill>
                  <a:srgbClr val="2F2F2F"/>
                </a:solidFill>
                <a:latin typeface="OPPOSans B" pitchFamily="34" charset="0"/>
                <a:ea typeface="OPPOSans B" pitchFamily="34" charset="-122"/>
                <a:cs typeface="OPPOSans B" pitchFamily="34" charset="-120"/>
              </a:rPr>
              <a:t>绿色办公深化策略</a:t>
            </a:r>
            <a:endParaRPr lang="en-US" sz="1260"/>
          </a:p>
        </p:txBody>
      </p:sp>
      <p:sp>
        <p:nvSpPr>
          <p:cNvPr id="24" name="Text 10"/>
          <p:cNvSpPr/>
          <p:nvPr/>
        </p:nvSpPr>
        <p:spPr>
          <a:xfrm>
            <a:off x="599531" y="357563"/>
            <a:ext cx="8183979" cy="320040"/>
          </a:xfrm>
          <a:prstGeom prst="rect"/>
          <a:noFill/>
        </p:spPr>
        <p:txBody>
          <a:bodyPr wrap="none" lIns="0" tIns="0" rIns="0" bIns="0" rtlCol="0" anchor="b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0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未来绿色工作计划与策略细节</a:t>
            </a:r>
            <a:endParaRPr lang="en-US" sz="2070"/>
          </a:p>
        </p:txBody>
      </p:sp>
      <p:sp>
        <p:nvSpPr>
          <p:cNvPr id="25" name="Text 1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26" name="Image 12" descr="preencoded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d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0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0" presetClass="entr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8" grpId="0" uiExpand="0" advAuto="indefinite" build="whole" animBg="1"/>
      <p1:bldP xmlns:p1="http://schemas.openxmlformats.org/presentationml/2006/main" spid="9" grpId="1" uiExpand="0" advAuto="indefinite" build="whole" animBg="1"/>
      <p1:bldP xmlns:p1="http://schemas.openxmlformats.org/presentationml/2006/main" spid="16" grpId="2" uiExpand="0" advAuto="indefinite" build="whole" animBg="1"/>
      <p1:bldP xmlns:p1="http://schemas.openxmlformats.org/presentationml/2006/main" spid="19" grpId="3" uiExpand="0" advAuto="indefinite" build="whole" animBg="1"/>
      <p1:bldP xmlns:p1="http://schemas.openxmlformats.org/presentationml/2006/main" spid="10" grpId="4" uiExpand="0" advAuto="indefinite" build="whole" animBg="1"/>
      <p1:bldP xmlns:p1="http://schemas.openxmlformats.org/presentationml/2006/main" spid="11" grpId="5" uiExpand="0" advAuto="indefinite" build="whole" animBg="1"/>
      <p1:bldP xmlns:p1="http://schemas.openxmlformats.org/presentationml/2006/main" spid="23" grpId="6" uiExpand="0" advAuto="indefinite" build="whole" animBg="1"/>
      <p1:bldP xmlns:p1="http://schemas.openxmlformats.org/presentationml/2006/main" spid="20" grpId="7" uiExpand="0" advAuto="indefinite" build="whole" animBg="1"/>
      <p1:bldP xmlns:p1="http://schemas.openxmlformats.org/presentationml/2006/main" spid="3" grpId="8" uiExpand="0" advAuto="indefinite" build="whole" animBg="1"/>
      <p1:bldP xmlns:p1="http://schemas.openxmlformats.org/presentationml/2006/main" spid="5" grpId="9" uiExpand="0" advAuto="indefinite" build="whole" animBg="1"/>
      <p1:bldP xmlns:p1="http://schemas.openxmlformats.org/presentationml/2006/main" spid="22" grpId="10" uiExpand="0" advAuto="indefinite" build="whole" animBg="1"/>
      <p1:bldP xmlns:p1="http://schemas.openxmlformats.org/presentationml/2006/main" spid="14" grpId="11" uiExpand="0" advAuto="indefinite" build="whole" animBg="1"/>
      <p1:bldP xmlns:p1="http://schemas.openxmlformats.org/presentationml/2006/main" spid="6" grpId="12" uiExpand="0" advAuto="indefinite" build="whole" animBg="1"/>
      <p1:bldP xmlns:p1="http://schemas.openxmlformats.org/presentationml/2006/main" spid="7" grpId="13" uiExpand="0" advAuto="indefinite" build="whole" animBg="1"/>
      <p1:bldP xmlns:p1="http://schemas.openxmlformats.org/presentationml/2006/main" spid="15" grpId="14" uiExpand="0" advAuto="indefinite" build="whole" animBg="1"/>
      <p1:bldP xmlns:p1="http://schemas.openxmlformats.org/presentationml/2006/main" spid="18" grpId="15" uiExpand="0" advAuto="indefinite" build="whole" animBg="1"/>
      <p1:bldP xmlns:p1="http://schemas.openxmlformats.org/presentationml/2006/main" spid="12" grpId="16" uiExpand="0" advAuto="indefinite" build="whole" animBg="1"/>
      <p1:bldP xmlns:p1="http://schemas.openxmlformats.org/presentationml/2006/main" spid="13" grpId="17" uiExpand="0" advAuto="indefinite" build="whole" animBg="1"/>
      <p1:bldP xmlns:p1="http://schemas.openxmlformats.org/presentationml/2006/main" spid="17" grpId="18" uiExpand="0" advAuto="indefinite" build="whole" animBg="1"/>
      <p1:bldP xmlns:p1="http://schemas.openxmlformats.org/presentationml/2006/main" spid="21" grpId="19" uiExpand="0" advAuto="indefinite" build="whol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3880" y="1812207"/>
            <a:ext cx="4329684" cy="1028700"/>
          </a:xfrm>
          <a:prstGeom prst="rect"/>
          <a:noFill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4770" dirty="1">
                <a:solidFill>
                  <a:srgbClr val="000000"/>
                </a:solidFill>
                <a:latin typeface="胡晓波男神体" pitchFamily="34" charset="0"/>
                <a:ea typeface="胡晓波男神体" pitchFamily="34" charset="-122"/>
                <a:cs typeface="胡晓波男神体" pitchFamily="34" charset="-120"/>
              </a:rPr>
              <a:t>谢谢观看</a:t>
            </a:r>
            <a:endParaRPr lang="en-US" sz="4770"/>
          </a:p>
        </p:txBody>
      </p:sp>
      <p:sp>
        <p:nvSpPr>
          <p:cNvPr id="3" name="Text 1"/>
          <p:cNvSpPr/>
          <p:nvPr/>
        </p:nvSpPr>
        <p:spPr>
          <a:xfrm>
            <a:off x="3148965" y="4857750"/>
            <a:ext cx="4295394" cy="137160"/>
          </a:xfrm>
          <a:prstGeom prst="rect"/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" dirty="1">
                <a:solidFill>
                  <a:srgbClr val="9999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©2023 Proprietary and Confidential. All Rights Reserved.</a:t>
            </a:r>
            <a:endParaRPr lang="en-US" sz="90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14300"/>
            <a:ext cx="1543050" cy="3429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1:Choice xmlns:p14="http://schemas.microsoft.com/office/powerpoint/2010/main" xmlns:mc1="http://schemas.openxmlformats.org/markup-compatibility/2006" Requires="p14">
      <p:transition xmlns:d4p1="http://schemas.microsoft.com/office/powerpoint/2010/main" d4p1:dur="1000" spd="slow">
        <p:push dir="l"/>
      </p:transition>
    </mc1:Choice>
    <mc1:Fallback xmlns:mc1="http://schemas.openxmlformats.org/markup-compatibility/2006">
      <p:transition spd="slow">
        <p:fade/>
      </p:transition>
    </mc1:Fallback>
  </mc:AlternateContent>
  <p:timing>
    <p:tnLst>
      <p:par>
        <p:cTn id="1" restart="never" nodeType="tmRoot">
          <p:childTnLst>
            <p:seq concurrent="1" prevAc="none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1:strVal xmlns:p1="http://schemas.openxmlformats.org/presentationml/2006/main"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1:bldP xmlns:p1="http://schemas.openxmlformats.org/presentationml/2006/main" spid="2" grpId="0" uiExpand="0" advAuto="indefinite" build="whole" animBg="1"/>
    </p:bldLst>
  </p:timing>
</p:sld>
</file>

<file path=ppt/tags/tag1.xml><?xml version="1.0" encoding="utf-8"?>
<p:tagLst xmlns:p="http://schemas.openxmlformats.org/presentationml/2006/main">
  <p1:tag xmlns:p1="http://schemas.openxmlformats.org/presentationml/2006/main" name="AS_NET" val="Unix 3.10 unknown"/>
  <p1:tag xmlns:p1="http://schemas.openxmlformats.org/presentationml/2006/main" name="AS_OS" val="Unix 3.10 unknown"/>
  <p1:tag xmlns:p1="http://schemas.openxmlformats.org/presentationml/2006/main" name="AS_RELEASE_DATE" val="2013.12.17"/>
  <p1:tag xmlns:p1="http://schemas.openxmlformats.org/presentationml/2006/main" name="AS_TITLE" val="Spire.Presentation for .NET "/>
  <p1:tag xmlns:p1="http://schemas.openxmlformats.org/presentationml/2006/main" name="AS_VERSION" val="2.1.0.0"/>
</p:tagLst>
</file>

<file path=ppt/theme/theme1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2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44546A"/>
      </a3:dk2>
      <a3:lt2 xmlns:a3="http://schemas.openxmlformats.org/drawingml/2006/main">
        <a4:srgbClr xmlns:a4="http://schemas.openxmlformats.org/drawingml/2006/main" val="E7E6E6"/>
      </a3:lt2>
      <a3:accent1 xmlns:a3="http://schemas.openxmlformats.org/drawingml/2006/main">
        <a4:srgbClr xmlns:a4="http://schemas.openxmlformats.org/drawingml/2006/main" val="4472C4"/>
      </a3:accent1>
      <a3:accent2 xmlns:a3="http://schemas.openxmlformats.org/drawingml/2006/main">
        <a4:srgbClr xmlns:a4="http://schemas.openxmlformats.org/drawingml/2006/main" val="ED7D31"/>
      </a3:accent2>
      <a3:accent3 xmlns:a3="http://schemas.openxmlformats.org/drawingml/2006/main">
        <a4:srgbClr xmlns:a4="http://schemas.openxmlformats.org/drawingml/2006/main" val="A5A5A5"/>
      </a3:accent3>
      <a3:accent4 xmlns:a3="http://schemas.openxmlformats.org/drawingml/2006/main">
        <a4:srgbClr xmlns:a4="http://schemas.openxmlformats.org/drawingml/2006/main" val="FFC000"/>
      </a3:accent4>
      <a3:accent5 xmlns:a3="http://schemas.openxmlformats.org/drawingml/2006/main">
        <a4:srgbClr xmlns:a4="http://schemas.openxmlformats.org/drawingml/2006/main" val="5B9BD5"/>
      </a3:accent5>
      <a3:accent6 xmlns:a3="http://schemas.openxmlformats.org/drawingml/2006/main">
        <a4:srgbClr xmlns:a4="http://schemas.openxmlformats.org/drawingml/2006/main" val="70AD47"/>
      </a3:accent6>
      <a3:hlink xmlns:a3="http://schemas.openxmlformats.org/drawingml/2006/main">
        <a4:srgbClr xmlns:a4="http://schemas.openxmlformats.org/drawingml/2006/main" val="0563C1"/>
      </a3:hlink>
      <a3:folHlink xmlns:a3="http://schemas.openxmlformats.org/drawingml/2006/main">
        <a4:srgbClr xmlns:a4="http://schemas.openxmlformats.org/drawingml/2006/main" val="954F72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 Light" panose="020f03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Times New Roman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 Light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MoolBoran"/>
        <a4:font xmlns:a4="http://schemas.openxmlformats.org/drawingml/2006/main" script="Arab" typeface="Times New Roman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 Light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ajorFont>
      <a3:minorFont xmlns:a3="http://schemas.openxmlformats.org/drawingml/2006/main">
        <a4:latin xmlns:a4="http://schemas.openxmlformats.org/drawingml/2006/main" typeface="Calibri" panose="020f0502020204030204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Ethi" typeface="Nyala"/>
        <a4:font xmlns:a4="http://schemas.openxmlformats.org/drawingml/2006/main" script="Talu" typeface="Microsoft New Tai Lue"/>
        <a4:font xmlns:a4="http://schemas.openxmlformats.org/drawingml/2006/main" script="Olck" typeface="Nirmala UI"/>
        <a4:font xmlns:a4="http://schemas.openxmlformats.org/drawingml/2006/main" script="Yiii" typeface="Microsoft Yi Baiti"/>
        <a4:font xmlns:a4="http://schemas.openxmlformats.org/drawingml/2006/main" script="Uigh" typeface="Microsoft Uighur"/>
        <a4:font xmlns:a4="http://schemas.openxmlformats.org/drawingml/2006/main" script="Hebr" typeface="Arial"/>
        <a4:font xmlns:a4="http://schemas.openxmlformats.org/drawingml/2006/main" script="Tibt" typeface="Microsoft Himalaya"/>
        <a4:font xmlns:a4="http://schemas.openxmlformats.org/drawingml/2006/main" script="Telu" typeface="Gautami"/>
        <a4:font xmlns:a4="http://schemas.openxmlformats.org/drawingml/2006/main" script="Armn" typeface="Arial"/>
        <a4:font xmlns:a4="http://schemas.openxmlformats.org/drawingml/2006/main" script="Deva" typeface="Mangal"/>
        <a4:font xmlns:a4="http://schemas.openxmlformats.org/drawingml/2006/main" script="Guru" typeface="Raavi"/>
        <a4:font xmlns:a4="http://schemas.openxmlformats.org/drawingml/2006/main" script="Sinh" typeface="Iskoola Pota"/>
        <a4:font xmlns:a4="http://schemas.openxmlformats.org/drawingml/2006/main" script="Phag" typeface="Phagspa"/>
        <a4:font xmlns:a4="http://schemas.openxmlformats.org/drawingml/2006/main" script="Tale" typeface="Microsoft Tai Le"/>
        <a4:font xmlns:a4="http://schemas.openxmlformats.org/drawingml/2006/main" script="Lisu" typeface="Segoe UI"/>
        <a4:font xmlns:a4="http://schemas.openxmlformats.org/drawingml/2006/main" script="Beng" typeface="Vrinda"/>
        <a4:font xmlns:a4="http://schemas.openxmlformats.org/drawingml/2006/main" script="Syrj" typeface="Estrangelo Edessa"/>
        <a4:font xmlns:a4="http://schemas.openxmlformats.org/drawingml/2006/main" script="Syre" typeface="Estrangelo Edessa"/>
        <a4:font xmlns:a4="http://schemas.openxmlformats.org/drawingml/2006/main" script="Syrc" typeface="Estrangelo Edessa"/>
        <a4:font xmlns:a4="http://schemas.openxmlformats.org/drawingml/2006/main" script="Cher" typeface="Plantagenet Cherokee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Gujr" typeface="Shruti"/>
        <a4:font xmlns:a4="http://schemas.openxmlformats.org/drawingml/2006/main" script="Mlym" typeface="Kartika"/>
        <a4:font xmlns:a4="http://schemas.openxmlformats.org/drawingml/2006/main" script="Hant" typeface="新細明體"/>
        <a4:font xmlns:a4="http://schemas.openxmlformats.org/drawingml/2006/main" script="Hans" typeface="等线"/>
        <a4:font xmlns:a4="http://schemas.openxmlformats.org/drawingml/2006/main" script="Java" typeface="Javanese Text"/>
        <a4:font xmlns:a4="http://schemas.openxmlformats.org/drawingml/2006/main" script="Thaa" typeface="MV Boli"/>
        <a4:font xmlns:a4="http://schemas.openxmlformats.org/drawingml/2006/main" script="Knda" typeface="Tunga"/>
        <a4:font xmlns:a4="http://schemas.openxmlformats.org/drawingml/2006/main" script="Mymr" typeface="Myanmar Text"/>
        <a4:font xmlns:a4="http://schemas.openxmlformats.org/drawingml/2006/main" script="Laoo" typeface="DokChampa"/>
        <a4:font xmlns:a4="http://schemas.openxmlformats.org/drawingml/2006/main" script="Cans" typeface="Euphemia"/>
        <a4:font xmlns:a4="http://schemas.openxmlformats.org/drawingml/2006/main" script="Hang" typeface="맑은 고딕"/>
        <a4:font xmlns:a4="http://schemas.openxmlformats.org/drawingml/2006/main" script="Sora" typeface="Nirmala UI"/>
        <a4:font xmlns:a4="http://schemas.openxmlformats.org/drawingml/2006/main" script="Tfng" typeface="Ebrima"/>
        <a4:font xmlns:a4="http://schemas.openxmlformats.org/drawingml/2006/main" script="Khmr" typeface="DaunPenh"/>
        <a4:font xmlns:a4="http://schemas.openxmlformats.org/drawingml/2006/main" script="Arab" typeface="Arial"/>
        <a4:font xmlns:a4="http://schemas.openxmlformats.org/drawingml/2006/main" script="Geor" typeface="Sylfaen"/>
        <a4:font xmlns:a4="http://schemas.openxmlformats.org/drawingml/2006/main" script="Bugi" typeface="Leelawadee UI"/>
        <a4:font xmlns:a4="http://schemas.openxmlformats.org/drawingml/2006/main" script="Bopo" typeface="Microsoft JhengHei"/>
        <a4:font xmlns:a4="http://schemas.openxmlformats.org/drawingml/2006/main" script="Jpan" typeface="游ゴシック"/>
        <a4:font xmlns:a4="http://schemas.openxmlformats.org/drawingml/2006/main" script="Mong" typeface="Mongolian Baiti"/>
        <a4:font xmlns:a4="http://schemas.openxmlformats.org/drawingml/2006/main" script="Taml" typeface="Latha"/>
        <a4:font xmlns:a4="http://schemas.openxmlformats.org/drawingml/2006/main" script="Orya" typeface="Kalinga"/>
        <a4:font xmlns:a4="http://schemas.openxmlformats.org/drawingml/2006/main" script="Syrn" typeface="Estrangelo Edessa"/>
        <a4:font xmlns:a4="http://schemas.openxmlformats.org/drawingml/2006/main" script="Osma" typeface="Ebrima"/>
        <a4:font xmlns:a4="http://schemas.openxmlformats.org/drawingml/2006/main" script="Nkoo" typeface="Ebrim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lumMod xmlns:a8="http://schemas.openxmlformats.org/drawingml/2006/main" val="110000"/>
                <a8:satMod xmlns:a8="http://schemas.openxmlformats.org/drawingml/2006/main" val="105000"/>
                <a8:tint xmlns:a8="http://schemas.openxmlformats.org/drawingml/2006/main" val="67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3000"/>
                <a8:tint xmlns:a8="http://schemas.openxmlformats.org/drawingml/2006/main" val="7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105000"/>
                <a8:satMod xmlns:a8="http://schemas.openxmlformats.org/drawingml/2006/main" val="109000"/>
                <a8:tint xmlns:a8="http://schemas.openxmlformats.org/drawingml/2006/main" val="81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atMod xmlns:a8="http://schemas.openxmlformats.org/drawingml/2006/main" val="103000"/>
                <a8:lumMod xmlns:a8="http://schemas.openxmlformats.org/drawingml/2006/main" val="102000"/>
                <a8:tint xmlns:a8="http://schemas.openxmlformats.org/drawingml/2006/main" val="94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satMod xmlns:a8="http://schemas.openxmlformats.org/drawingml/2006/main" val="110000"/>
                <a8:lumMod xmlns:a8="http://schemas.openxmlformats.org/drawingml/2006/main" val="100000"/>
                <a8:shade xmlns:a8="http://schemas.openxmlformats.org/drawingml/2006/main" val="1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lumMod xmlns:a8="http://schemas.openxmlformats.org/drawingml/2006/main" val="99000"/>
                <a8:satMod xmlns:a8="http://schemas.openxmlformats.org/drawingml/2006/main" val="120000"/>
                <a8:shade xmlns:a8="http://schemas.openxmlformats.org/drawingml/2006/main" val="78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63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27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  <a4:ln xmlns:a4="http://schemas.openxmlformats.org/drawingml/2006/main" w="1905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  <a5:miter xmlns:a5="http://schemas.openxmlformats.org/drawingml/2006/main" lim="800000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/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57150" dir="5400000" dist="19050" algn="ctr" rotWithShape="0">
              <a7:srgbClr xmlns:a7="http://schemas.openxmlformats.org/drawingml/2006/main" val="000000">
                <a8:alpha xmlns:a8="http://schemas.openxmlformats.org/drawingml/2006/main" val="63000"/>
              </a7:srgbClr>
            </a6:outerShdw>
          </a5:effectLst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solidFill xmlns:a4="http://schemas.openxmlformats.org/drawingml/2006/main">
          <a5:schemeClr xmlns:a5="http://schemas.openxmlformats.org/drawingml/2006/main" val="phClr">
            <a6:tint xmlns:a6="http://schemas.openxmlformats.org/drawingml/2006/main" val="95000"/>
            <a6:satMod xmlns:a6="http://schemas.openxmlformats.org/drawingml/2006/main" val="170000"/>
          </a5:schemeClr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93000"/>
                <a8:satMod xmlns:a8="http://schemas.openxmlformats.org/drawingml/2006/main" val="150000"/>
                <a8:shade xmlns:a8="http://schemas.openxmlformats.org/drawingml/2006/main" val="98000"/>
                <a8:lumMod xmlns:a8="http://schemas.openxmlformats.org/drawingml/2006/main" val="102000"/>
              </a7:schemeClr>
            </a6:gs>
            <a6:gs xmlns:a6="http://schemas.openxmlformats.org/drawingml/2006/main" pos="50000">
              <a7:schemeClr xmlns:a7="http://schemas.openxmlformats.org/drawingml/2006/main" val="phClr">
                <a8:tint xmlns:a8="http://schemas.openxmlformats.org/drawingml/2006/main" val="98000"/>
                <a8:satMod xmlns:a8="http://schemas.openxmlformats.org/drawingml/2006/main" val="130000"/>
                <a8:shade xmlns:a8="http://schemas.openxmlformats.org/drawingml/2006/main" val="90000"/>
                <a8:lumMod xmlns:a8="http://schemas.openxmlformats.org/drawingml/2006/main" val="103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63000"/>
                <a8:satMod xmlns:a8="http://schemas.openxmlformats.org/drawingml/2006/main" val="120000"/>
              </a7:schemeClr>
            </a6:gs>
          </a5:gsLst>
          <a5:lin xmlns:a5="http://schemas.openxmlformats.org/drawingml/2006/main" ang="5400000" scaled="0"/>
          <a5:tileRect xmlns:a5="http://schemas.openxmlformats.org/drawingml/2006/main"/>
        </a4:gradFill>
      </a3:bgFillStyleLst>
    </a2:fmtScheme>
  </a1:themeElements>
  <a:objectDefaults/>
</a:theme>
</file>

<file path=ppt/theme/theme3.xml><?xml version="1.0" encoding="utf-8"?>
<a:theme xmlns:a="http://schemas.openxmlformats.org/drawingml/2006/main" name="Office Theme">
  <a1:themeElements xmlns:a1="http://schemas.openxmlformats.org/drawingml/2006/main">
    <a2:clrScheme xmlns:a2="http://schemas.openxmlformats.org/drawingml/2006/main" name="Office">
      <a3:dk1 xmlns:a3="http://schemas.openxmlformats.org/drawingml/2006/main">
        <a4:sysClr xmlns:a4="http://schemas.openxmlformats.org/drawingml/2006/main" val="windowText" lastClr="000000"/>
      </a3:dk1>
      <a3:lt1 xmlns:a3="http://schemas.openxmlformats.org/drawingml/2006/main">
        <a4:sysClr xmlns:a4="http://schemas.openxmlformats.org/drawingml/2006/main" val="window" lastClr="FFFFFF"/>
      </a3:lt1>
      <a3:dk2 xmlns:a3="http://schemas.openxmlformats.org/drawingml/2006/main">
        <a4:srgbClr xmlns:a4="http://schemas.openxmlformats.org/drawingml/2006/main" val="1F497D"/>
      </a3:dk2>
      <a3:lt2 xmlns:a3="http://schemas.openxmlformats.org/drawingml/2006/main">
        <a4:srgbClr xmlns:a4="http://schemas.openxmlformats.org/drawingml/2006/main" val="EEECE1"/>
      </a3:lt2>
      <a3:accent1 xmlns:a3="http://schemas.openxmlformats.org/drawingml/2006/main">
        <a4:srgbClr xmlns:a4="http://schemas.openxmlformats.org/drawingml/2006/main" val="4F81BD"/>
      </a3:accent1>
      <a3:accent2 xmlns:a3="http://schemas.openxmlformats.org/drawingml/2006/main">
        <a4:srgbClr xmlns:a4="http://schemas.openxmlformats.org/drawingml/2006/main" val="C0504D"/>
      </a3:accent2>
      <a3:accent3 xmlns:a3="http://schemas.openxmlformats.org/drawingml/2006/main">
        <a4:srgbClr xmlns:a4="http://schemas.openxmlformats.org/drawingml/2006/main" val="9BBB59"/>
      </a3:accent3>
      <a3:accent4 xmlns:a3="http://schemas.openxmlformats.org/drawingml/2006/main">
        <a4:srgbClr xmlns:a4="http://schemas.openxmlformats.org/drawingml/2006/main" val="8064A2"/>
      </a3:accent4>
      <a3:accent5 xmlns:a3="http://schemas.openxmlformats.org/drawingml/2006/main">
        <a4:srgbClr xmlns:a4="http://schemas.openxmlformats.org/drawingml/2006/main" val="4BACC6"/>
      </a3:accent5>
      <a3:accent6 xmlns:a3="http://schemas.openxmlformats.org/drawingml/2006/main">
        <a4:srgbClr xmlns:a4="http://schemas.openxmlformats.org/drawingml/2006/main" val="F79646"/>
      </a3:accent6>
      <a3:hlink xmlns:a3="http://schemas.openxmlformats.org/drawingml/2006/main">
        <a4:srgbClr xmlns:a4="http://schemas.openxmlformats.org/drawingml/2006/main" val="0000FF"/>
      </a3:hlink>
      <a3:folHlink xmlns:a3="http://schemas.openxmlformats.org/drawingml/2006/main">
        <a4:srgbClr xmlns:a4="http://schemas.openxmlformats.org/drawingml/2006/main" val="800080"/>
      </a3:folHlink>
    </a2:clrScheme>
    <a2:fontScheme xmlns:a2="http://schemas.openxmlformats.org/drawingml/2006/main" name="Office">
      <a3:maj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MoolBoran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Times New Roman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Times New Roman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Times New Roman"/>
        <a4:font xmlns:a4="http://schemas.openxmlformats.org/drawingml/2006/main" script="Thai" typeface="Angsan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ajorFont>
      <a3:minorFont xmlns:a3="http://schemas.openxmlformats.org/drawingml/2006/main">
        <a4:latin xmlns:a4="http://schemas.openxmlformats.org/drawingml/2006/main" typeface="Calibri"/>
        <a4:ea xmlns:a4="http://schemas.openxmlformats.org/drawingml/2006/main" typeface=""/>
        <a4:cs xmlns:a4="http://schemas.openxmlformats.org/drawingml/2006/main" typeface=""/>
        <a4:font xmlns:a4="http://schemas.openxmlformats.org/drawingml/2006/main" script="Orya" typeface="Kalinga"/>
        <a4:font xmlns:a4="http://schemas.openxmlformats.org/drawingml/2006/main" script="Mlym" typeface="Kartika"/>
        <a4:font xmlns:a4="http://schemas.openxmlformats.org/drawingml/2006/main" script="Deva" typeface="Mangal"/>
        <a4:font xmlns:a4="http://schemas.openxmlformats.org/drawingml/2006/main" script="Mong" typeface="Mongolian Baiti"/>
        <a4:font xmlns:a4="http://schemas.openxmlformats.org/drawingml/2006/main" script="Ethi" typeface="Nyala"/>
        <a4:font xmlns:a4="http://schemas.openxmlformats.org/drawingml/2006/main" script="Geor" typeface="Sylfaen"/>
        <a4:font xmlns:a4="http://schemas.openxmlformats.org/drawingml/2006/main" script="Sinh" typeface="Iskoola Pota"/>
        <a4:font xmlns:a4="http://schemas.openxmlformats.org/drawingml/2006/main" script="Taml" typeface="Latha"/>
        <a4:font xmlns:a4="http://schemas.openxmlformats.org/drawingml/2006/main" script="Tibt" typeface="Microsoft Himalaya"/>
        <a4:font xmlns:a4="http://schemas.openxmlformats.org/drawingml/2006/main" script="Gujr" typeface="Shruti"/>
        <a4:font xmlns:a4="http://schemas.openxmlformats.org/drawingml/2006/main" script="Hant" typeface="新細明體"/>
        <a4:font xmlns:a4="http://schemas.openxmlformats.org/drawingml/2006/main" script="Khmr" typeface="DaunPenh"/>
        <a4:font xmlns:a4="http://schemas.openxmlformats.org/drawingml/2006/main" script="Laoo" typeface="DokChampa"/>
        <a4:font xmlns:a4="http://schemas.openxmlformats.org/drawingml/2006/main" script="Cher" typeface="Plantagenet Cherokee"/>
        <a4:font xmlns:a4="http://schemas.openxmlformats.org/drawingml/2006/main" script="Hans" typeface="宋体"/>
        <a4:font xmlns:a4="http://schemas.openxmlformats.org/drawingml/2006/main" script="Hebr" typeface="Arial"/>
        <a4:font xmlns:a4="http://schemas.openxmlformats.org/drawingml/2006/main" script="Uigh" typeface="Microsoft Uighur"/>
        <a4:font xmlns:a4="http://schemas.openxmlformats.org/drawingml/2006/main" script="Guru" typeface="Raavi"/>
        <a4:font xmlns:a4="http://schemas.openxmlformats.org/drawingml/2006/main" script="Cans" typeface="Euphemia"/>
        <a4:font xmlns:a4="http://schemas.openxmlformats.org/drawingml/2006/main" script="Jpan" typeface="ＭＳ Ｐゴシック"/>
        <a4:font xmlns:a4="http://schemas.openxmlformats.org/drawingml/2006/main" script="Arab" typeface="Arial"/>
        <a4:font xmlns:a4="http://schemas.openxmlformats.org/drawingml/2006/main" script="Syrc" typeface="Estrangelo Edessa"/>
        <a4:font xmlns:a4="http://schemas.openxmlformats.org/drawingml/2006/main" script="Hang" typeface="맑은 고딕"/>
        <a4:font xmlns:a4="http://schemas.openxmlformats.org/drawingml/2006/main" script="Viet" typeface="Arial"/>
        <a4:font xmlns:a4="http://schemas.openxmlformats.org/drawingml/2006/main" script="Thai" typeface="Cordia New"/>
        <a4:font xmlns:a4="http://schemas.openxmlformats.org/drawingml/2006/main" script="Yiii" typeface="Microsoft Yi Baiti"/>
        <a4:font xmlns:a4="http://schemas.openxmlformats.org/drawingml/2006/main" script="Thaa" typeface="MV Boli"/>
        <a4:font xmlns:a4="http://schemas.openxmlformats.org/drawingml/2006/main" script="Beng" typeface="Vrinda"/>
        <a4:font xmlns:a4="http://schemas.openxmlformats.org/drawingml/2006/main" script="Telu" typeface="Gautami"/>
        <a4:font xmlns:a4="http://schemas.openxmlformats.org/drawingml/2006/main" script="Knda" typeface="Tunga"/>
      </a3:minorFont>
    </a2:fontScheme>
    <a2:fmtScheme xmlns:a2="http://schemas.openxmlformats.org/drawingml/2006/main" name="Office">
      <a3: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50000"/>
                <a8:satMod xmlns:a8="http://schemas.openxmlformats.org/drawingml/2006/main" val="300000"/>
              </a7:schemeClr>
            </a6:gs>
            <a6:gs xmlns:a6="http://schemas.openxmlformats.org/drawingml/2006/main" pos="35000">
              <a7:schemeClr xmlns:a7="http://schemas.openxmlformats.org/drawingml/2006/main" val="phClr">
                <a8:tint xmlns:a8="http://schemas.openxmlformats.org/drawingml/2006/main" val="37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tint xmlns:a8="http://schemas.openxmlformats.org/drawingml/2006/main" val="15000"/>
                <a8:satMod xmlns:a8="http://schemas.openxmlformats.org/drawingml/2006/main" val="350000"/>
              </a7:schemeClr>
            </a6:gs>
          </a5:gsLst>
          <a5:lin xmlns:a5="http://schemas.openxmlformats.org/drawingml/2006/main" ang="16200000" scaled="1"/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shade xmlns:a8="http://schemas.openxmlformats.org/drawingml/2006/main" val="51000"/>
                <a8:satMod xmlns:a8="http://schemas.openxmlformats.org/drawingml/2006/main" val="130000"/>
              </a7:schemeClr>
            </a6:gs>
            <a6:gs xmlns:a6="http://schemas.openxmlformats.org/drawingml/2006/main" pos="80000">
              <a7:schemeClr xmlns:a7="http://schemas.openxmlformats.org/drawingml/2006/main" val="phClr">
                <a8:shade xmlns:a8="http://schemas.openxmlformats.org/drawingml/2006/main" val="93000"/>
                <a8:satMod xmlns:a8="http://schemas.openxmlformats.org/drawingml/2006/main" val="13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94000"/>
                <a8:satMod xmlns:a8="http://schemas.openxmlformats.org/drawingml/2006/main" val="135000"/>
              </a7:schemeClr>
            </a6:gs>
          </a5:gsLst>
          <a5:lin xmlns:a5="http://schemas.openxmlformats.org/drawingml/2006/main" ang="16200000" scaled="0"/>
          <a5:tileRect xmlns:a5="http://schemas.openxmlformats.org/drawingml/2006/main"/>
        </a4:gradFill>
      </a3:fillStyleLst>
      <a3:lnStyleLst xmlns:a3="http://schemas.openxmlformats.org/drawingml/2006/main">
        <a4:ln xmlns:a4="http://schemas.openxmlformats.org/drawingml/2006/main" w="9525" cap="flat" cmpd="sng" algn="ctr">
          <solidFill xmlns="http://schemas.openxmlformats.org/drawingml/2006/main">
            <a5:schemeClr xmlns:a5="http://schemas.openxmlformats.org/drawingml/2006/main" val="phClr">
              <a6:shade xmlns:a6="http://schemas.openxmlformats.org/drawingml/2006/main" val="95000"/>
              <a6:satMod xmlns:a6="http://schemas.openxmlformats.org/drawingml/2006/main" val="105000"/>
            </a5:schemeClr>
          </solidFill>
          <a5:prstDash xmlns:a5="http://schemas.openxmlformats.org/drawingml/2006/main" val="solid"/>
        </a4:ln>
        <a4:ln xmlns:a4="http://schemas.openxmlformats.org/drawingml/2006/main" w="254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  <a4:ln xmlns:a4="http://schemas.openxmlformats.org/drawingml/2006/main" w="38100" cap="flat" cmpd="sng" algn="ctr">
          <solidFill xmlns="http://schemas.openxmlformats.org/drawingml/2006/main">
            <a5:schemeClr xmlns:a5="http://schemas.openxmlformats.org/drawingml/2006/main" val="phClr"/>
          </solidFill>
          <a5:prstDash xmlns:a5="http://schemas.openxmlformats.org/drawingml/2006/main" val="solid"/>
        </a4:ln>
      </a3:lnStyleLst>
      <a3:effectStyleLst xmlns:a3="http://schemas.openxmlformats.org/drawingml/2006/main"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0000" rotWithShape="0">
              <a7:srgbClr xmlns:a7="http://schemas.openxmlformats.org/drawingml/2006/main" val="000000">
                <a8:alpha xmlns:a8="http://schemas.openxmlformats.org/drawingml/2006/main" val="38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</a4:effectStyle>
        <a4:effectStyle xmlns:a4="http://schemas.openxmlformats.org/drawingml/2006/main">
          <a5:effectLst xmlns:a5="http://schemas.openxmlformats.org/drawingml/2006/main">
            <a6:outerShdw xmlns:a6="http://schemas.openxmlformats.org/drawingml/2006/main" blurRad="40000" dir="5400000" dist="23000" rotWithShape="0">
              <a7:srgbClr xmlns:a7="http://schemas.openxmlformats.org/drawingml/2006/main" val="000000">
                <a8:alpha xmlns:a8="http://schemas.openxmlformats.org/drawingml/2006/main" val="35000"/>
              </a7:srgbClr>
            </a6:outerShdw>
          </a5:effectLst>
          <a5:scene3d xmlns:a5="http://schemas.openxmlformats.org/drawingml/2006/main">
            <a6:camera xmlns:a6="http://schemas.openxmlformats.org/drawingml/2006/main" prst="orthographicFront">
              <a7:rot xmlns:a7="http://schemas.openxmlformats.org/drawingml/2006/main" lat="0" lon="0" rev="0"/>
            </a6:camera>
            <a6:lightRig xmlns:a6="http://schemas.openxmlformats.org/drawingml/2006/main" dir="t" rig="threePt">
              <a7:rot xmlns:a7="http://schemas.openxmlformats.org/drawingml/2006/main" lat="0" lon="0" rev="1200000"/>
            </a6:lightRig>
          </a5:scene3d>
          <a5:sp3d xmlns:a5="http://schemas.openxmlformats.org/drawingml/2006/main">
            <a6:bevelT xmlns:a6="http://schemas.openxmlformats.org/drawingml/2006/main" w="63500" h="25400" prst="circle"/>
          </a5:sp3d>
        </a4:effectStyle>
      </a3:effectStyleLst>
      <a3:bgFillStyleLst xmlns:a3="http://schemas.openxmlformats.org/drawingml/2006/main">
        <a4:solidFill xmlns:a4="http://schemas.openxmlformats.org/drawingml/2006/main">
          <a5:schemeClr xmlns:a5="http://schemas.openxmlformats.org/drawingml/2006/main" val="phClr"/>
        </a4:soli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40000"/>
                <a8:satMod xmlns:a8="http://schemas.openxmlformats.org/drawingml/2006/main" val="350000"/>
              </a7:schemeClr>
            </a6:gs>
            <a6:gs xmlns:a6="http://schemas.openxmlformats.org/drawingml/2006/main" pos="40000">
              <a7:schemeClr xmlns:a7="http://schemas.openxmlformats.org/drawingml/2006/main" val="phClr">
                <a8:tint xmlns:a8="http://schemas.openxmlformats.org/drawingml/2006/main" val="45000"/>
                <a8:shade xmlns:a8="http://schemas.openxmlformats.org/drawingml/2006/main" val="99000"/>
                <a8:satMod xmlns:a8="http://schemas.openxmlformats.org/drawingml/2006/main" val="35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20000"/>
                <a8:satMod xmlns:a8="http://schemas.openxmlformats.org/drawingml/2006/main" val="255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-80000" r="50000" b="180000"/>
          </a5:path>
          <a5:tileRect xmlns:a5="http://schemas.openxmlformats.org/drawingml/2006/main"/>
        </a4:gradFill>
        <a4:gradFill xmlns:a4="http://schemas.openxmlformats.org/drawingml/2006/main" rotWithShape="1">
          <a5:gsLst xmlns:a5="http://schemas.openxmlformats.org/drawingml/2006/main">
            <a6:gs xmlns:a6="http://schemas.openxmlformats.org/drawingml/2006/main" pos="0">
              <a7:schemeClr xmlns:a7="http://schemas.openxmlformats.org/drawingml/2006/main" val="phClr">
                <a8:tint xmlns:a8="http://schemas.openxmlformats.org/drawingml/2006/main" val="80000"/>
                <a8:satMod xmlns:a8="http://schemas.openxmlformats.org/drawingml/2006/main" val="300000"/>
              </a7:schemeClr>
            </a6:gs>
            <a6:gs xmlns:a6="http://schemas.openxmlformats.org/drawingml/2006/main" pos="100000">
              <a7:schemeClr xmlns:a7="http://schemas.openxmlformats.org/drawingml/2006/main" val="phClr">
                <a8:shade xmlns:a8="http://schemas.openxmlformats.org/drawingml/2006/main" val="30000"/>
                <a8:satMod xmlns:a8="http://schemas.openxmlformats.org/drawingml/2006/main" val="200000"/>
              </a7:schemeClr>
            </a6:gs>
          </a5:gsLst>
          <a5:path xmlns:a5="http://schemas.openxmlformats.org/drawingml/2006/main" path="circle">
            <a6:fillToRect xmlns:a6="http://schemas.openxmlformats.org/drawingml/2006/main" l="50000" t="50000" r="50000" b="50000"/>
          </a5:path>
          <a5:tileRect xmlns:a5="http://schemas.openxmlformats.org/drawingml/2006/main"/>
        </a4:gradFill>
      </a3:bgFillStyleLst>
    </a2:fmtScheme>
  </a1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Spire.Presentation for.NET 2.1.0.0</Application>
  <PresentationFormat>全屏显示(4:3)</PresentationFormat>
  <Slides>1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2024-12-27T08:52:15.0060000Z</dcterms:created>
  <dcterms:modified xsi:type="dcterms:W3CDTF">2024-12-27T08:52:15.0060000Z</dcterms:modified>
</cp:coreProperties>
</file>