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tags" Target="tags/tag38.xml" /><Relationship Id="rId4" Type="http://schemas.openxmlformats.org/officeDocument/2006/relationships/slide" Target="slides/slide1.xml" /><Relationship Id="rId40" Type="http://schemas.openxmlformats.org/officeDocument/2006/relationships/presProps" Target="presProps.xml" /><Relationship Id="rId41" Type="http://schemas.openxmlformats.org/officeDocument/2006/relationships/viewProps" Target="viewProps.xml" /><Relationship Id="rId42" Type="http://schemas.openxmlformats.org/officeDocument/2006/relationships/theme" Target="theme/theme1.xml" /><Relationship Id="rId43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6.png" /><Relationship Id="rId5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tags" Target="../tags/tag2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tags" Target="../tags/tag3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Relationship Id="rId3" Type="http://schemas.openxmlformats.org/officeDocument/2006/relationships/tags" Target="../tags/tag3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Relationship Id="rId3" Type="http://schemas.openxmlformats.org/officeDocument/2006/relationships/tags" Target="../tags/tag35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tags" Target="../tags/tag3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540385" y="2150745"/>
            <a:ext cx="11113770" cy="33534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第五单元</a:t>
            </a:r>
            <a:r>
              <a:rPr lang="en-US" altLang="zh-CN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统计与概率</a:t>
            </a:r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44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5400" b="1" noProof="1">
                <a:solidFill>
                  <a:srgbClr val="0070C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rPr>
              <a:t>二、概率</a:t>
            </a:r>
          </a:p>
          <a:p>
            <a:pPr algn="ctr"/>
            <a:endParaRPr lang="zh-CN" altLang="en-US" sz="5400" b="1" noProof="1">
              <a:solidFill>
                <a:srgbClr val="0070C0"/>
              </a:solidFill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3201035" y="133604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3201035" y="232854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考点秘籍</a:t>
            </a:r>
          </a:p>
        </p:txBody>
      </p:sp>
      <p:sp>
        <p:nvSpPr>
          <p:cNvPr id="22" name="矩形 21"/>
          <p:cNvSpPr/>
          <p:nvPr/>
        </p:nvSpPr>
        <p:spPr>
          <a:xfrm>
            <a:off x="3201035" y="340614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3201035" y="434594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332990" y="133604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332990" y="232854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332990" y="340614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332990" y="434594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01035" y="528574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提分强练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332990" y="528574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4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5" y="2583815"/>
            <a:ext cx="11522075" cy="2567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BFBFB">
                  <a:alpha val="100000"/>
                </a:srgbClr>
              </a:clrFrom>
              <a:clrTo>
                <a:srgbClr val="FBFBF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005" y="882650"/>
            <a:ext cx="2994660" cy="10972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20040" y="1284605"/>
            <a:ext cx="11552555" cy="46564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20000"/>
              </a:lnSpc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1.概率的有关概念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（1）确定事件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必然发生的事件：在一定的条件下重复进行试验时，在每次试验</a:t>
            </a:r>
          </a:p>
          <a:p>
            <a:pPr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中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会发生的事件.</a:t>
            </a: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不可能发生的事件：有的事件在每次试验中都不会发生，这样的事件叫作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事件.</a:t>
            </a:r>
          </a:p>
          <a:p>
            <a:pPr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（2）随机事件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在一定条件下，可能发生也可能不发生的事件，称为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68120" y="283210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必然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87855" y="389128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不可能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06610" y="484187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随机事件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354330" y="923290"/>
            <a:ext cx="11483340" cy="525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20000"/>
              </a:lnSpc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（3）概率的概念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一般地，对于一个随机事件A，我们把刻画其发生可能性大小的数值，称为随机事件A发生的概率，记为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P（A）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（4）频率与概率的关系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当我们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大量重复进行试验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时，某事件出现的频率逐渐稳定到某一个数值，把这一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频率的稳定值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作为该事件发生的概率的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估计值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</a:p>
          <a:p>
            <a:pPr algn="l"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归纳：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必然事件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指在一定条件下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一定发生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的事件；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不可能事件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是指在一定条件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下一定不发生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的事件；不确定事件，即随机事件，是指在一定条件下可能发生也可能不发生的事件.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0700" y="727075"/>
            <a:ext cx="11150600" cy="668274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334260" y="3528695"/>
            <a:ext cx="1640285" cy="717766"/>
            <a:chOff x="3734" y="5653"/>
            <a:chExt cx="2295" cy="930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930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2585" y="3524885"/>
            <a:ext cx="11466830" cy="29654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2585" y="1183005"/>
            <a:ext cx="11466830" cy="21583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（3）画树状图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当一次试验要涉及3个或更多的因素（例如从3个口袋中取球）时，列表就不方便了，为了不重不漏地列出所有可能的结果，通常采用画树状图的方法.</a:t>
            </a:r>
            <a:endParaRPr lang="zh-CN" altLang="en-US" sz="28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427355" y="1126490"/>
            <a:ext cx="1133665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归纳：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（1）根据概率的求法，找准两点：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①全部等可能情况的总结果数，总结果数必须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不重复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不遗漏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地列出所有可能的结果；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②符合条件的情况数目.二者的比值就是其发生的概率.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（2）选择求概率的方法时须先判断事件是几步完成的.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89585" y="905510"/>
            <a:ext cx="11394440" cy="50463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3.频率估计概率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（1）利用频率估计概率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在同样条件下，做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大量的重复试验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，利用一个随机事件发生的频率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逐渐稳定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到某个常数，可以估计这个事件发生的概率.</a:t>
            </a:r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（2）模拟实验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在统计学中，常用较为简单的试验方法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代替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实际操作中复杂的试验来完成概率估计，这样的试验称为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模拟实验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92100" y="1394460"/>
            <a:ext cx="1158811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（3）随机数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在随机事件中，需要用大量重复试验产生一串随机的数据来开展统计工作.把这些随机产生的数据称为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随机数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归纳：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大量重复试验，事件发生的频率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逐渐稳定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到某个常数附近，可以用这个常数估计这个事件发生的概率.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22275" y="836295"/>
            <a:ext cx="11346815" cy="51854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考点1：事件的概念</a:t>
            </a:r>
          </a:p>
          <a:p>
            <a:pPr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【例1】（2020·湖北武汉）两个不透明的口袋中各有三个相同的小球，将每个口袋中的小球分别标号为1，2，3.从这两个口袋中分别摸出一个小球，则下列事件为随机事件的是（     ）</a:t>
            </a: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A.两个小球的标号之和等于1</a:t>
            </a: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B.两个小球的标号之和等于6</a:t>
            </a: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C.两个小球的标号之和大于1</a:t>
            </a:r>
          </a:p>
          <a:p>
            <a:pPr fontAlgn="auto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D.两个小球的标号之和大于6</a:t>
            </a: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23405" y="2988945"/>
            <a:ext cx="16236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41960" y="1014095"/>
            <a:ext cx="11478895" cy="45580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10000"/>
              </a:lnSpc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【点拨与解答】本题考查了随机事件、不可能事件、必然事件的概念，熟练掌握各事件的定义是解决本题的关键.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随机事件是指在某个条件下有可能发生、也有可能不会发生的事件，根据此定义即可求解.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解：从两个口袋中各摸一个球，其标号之和最大为6，最小为2，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选项A：“两个小球的标号之和等于1”为不可能事件，故选项A错误；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选项B：“两个小球的标号之和等于6”为随机事件，故选项B正确；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选项C：“两个小球的标号之和大于1”为必然事件，故选项C错误；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选项D：“两个小球的标号之和大于6”为不可能事件，故选项D错误.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故选：B.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72440" y="1226820"/>
            <a:ext cx="1124712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-711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【变式练】</a:t>
            </a:r>
          </a:p>
          <a:p>
            <a:pPr indent="-711200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1.下列事件中，是必然事件的是（     ）</a:t>
            </a:r>
          </a:p>
          <a:p>
            <a:pPr indent="-711200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A.两条线段可以组成一个三角形</a:t>
            </a:r>
          </a:p>
          <a:p>
            <a:pPr indent="-711200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B.400人中至少有两个人的生日在同一天</a:t>
            </a:r>
          </a:p>
          <a:p>
            <a:pPr indent="-711200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C.早上的太阳从西方升起</a:t>
            </a:r>
          </a:p>
          <a:p>
            <a:pPr indent="-711200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D.打开电视机，它正在播放动画片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699250" y="1996440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54025" y="733425"/>
            <a:ext cx="1143000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考点2：概率的计算</a:t>
            </a:r>
          </a:p>
          <a:p>
            <a:pPr fontAlgn="auto">
              <a:lnSpc>
                <a:spcPct val="150000"/>
              </a:lnSpc>
            </a:pP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【例2】（2019·天津）不透明袋子中装有7个球，其中有2个红球，3个绿球和2个蓝球，这些球除颜色外无其他差别，从袋子中随机取出1个球，则它是绿球的概率是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4025" y="4269105"/>
            <a:ext cx="10923270" cy="1383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【点拨与解答】因为不透明袋子装有7个球，其中3个绿球，所以从袋子中随机取出一个球是绿球的概率是37.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111750" y="3342640"/>
            <a:ext cx="13119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37</a:t>
            </a:r>
            <a:endParaRPr lang="zh-CN" altLang="en-US" sz="2800" b="1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10845" y="879475"/>
            <a:ext cx="1137031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2.（1）（2021·湖南岳阳）一个不透明的袋子中装有5个小球，其中3个白球，2个黑球，这些小球除颜色外无其他差别，从袋子中随机摸出一个小球，则摸出的小球是白球的概率为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（2）（2019·贵港）若随机掷一枚均匀的骰子，骰子的6个面上分别刻有1，2，3，4，5，6点，则点数不小于3的概率是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endParaRPr lang="zh-CN" altLang="en-US" sz="2800"/>
          </a:p>
        </p:txBody>
      </p:sp>
      <p:grpSp>
        <p:nvGrpSpPr>
          <p:cNvPr id="5" name="组合 4"/>
          <p:cNvGrpSpPr/>
          <p:nvPr/>
        </p:nvGrpSpPr>
        <p:grpSpPr>
          <a:xfrm>
            <a:off x="7400925" y="3455670"/>
            <a:ext cx="1640285" cy="779509"/>
            <a:chOff x="3734" y="5653"/>
            <a:chExt cx="2295" cy="1010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10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558530" y="4777740"/>
            <a:ext cx="1640285" cy="778738"/>
            <a:chOff x="3734" y="5653"/>
            <a:chExt cx="2295" cy="1009"/>
          </a:xfrm>
        </p:grpSpPr>
        <p:sp>
          <p:nvSpPr>
            <p:cNvPr id="7" name="文本框 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09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60375" y="389890"/>
            <a:ext cx="11417300" cy="55848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考点3：频率估计概率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【例3】某种油菜籽在相同条件下发芽试验的结果如下表：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那么这种油菜籽发芽的概率是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（结果精确到0.01）.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375" y="5193665"/>
            <a:ext cx="11417300" cy="891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【点拨与解答】本题考查利用频率估计概率.观察表格得到这种油菜籽发芽的频率稳定在0.95附近，则这种油菜籽发芽的概率是0.95，故答案为0.95.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18175" y="4627880"/>
            <a:ext cx="9017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0.95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835" y="1780540"/>
            <a:ext cx="5681345" cy="28041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32765" y="1690370"/>
            <a:ext cx="11126470" cy="2999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</a:p>
          <a:p>
            <a:pPr fontAlgn="auto">
              <a:lnSpc>
                <a:spcPct val="150000"/>
              </a:lnSpc>
            </a:pP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3.（2020·湖南郴州）质检部门从1 000件电子元件中随机抽取100件进行检测，其中有2件是次品.试据此估计这批电子元件中大约有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件次品.</a:t>
            </a:r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1595755" y="4043680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7340" y="2691765"/>
            <a:ext cx="8155940" cy="3633470"/>
          </a:xfrm>
          <a:prstGeom prst="rect">
            <a:avLst/>
          </a:prstGeom>
          <a:blipFill rotWithShape="1">
            <a:blip r:embed="rId2"/>
            <a:stretch>
              <a:fillRect r="-311"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3" name="文本框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7340" y="699770"/>
            <a:ext cx="11408410" cy="186245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8455" y="2456180"/>
            <a:ext cx="1798320" cy="1775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68790" y="4638675"/>
            <a:ext cx="1767205" cy="16865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182225" y="1370330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198360" y="3446145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94705" y="5220970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66090" y="889000"/>
            <a:ext cx="1125982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4.（2020·广西河池）不透明的袋子中装有红、蓝小球各一个，除颜色外无其他差别，随机摸出一个小球后，放回并摇匀，再随机摸出一个，两次都摸到相同颜色的小球的概率是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5.（2020·广西玉林）经过人民路十字路口红绿灯处的两辆汽车，可能直行，也可能左转，如果这两种可能性大小相同，则至少有一辆向左转的概率是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6.（2019·广西百色）编号为2，3，4，5，6的乒乓球放在不透明的袋内，从中任抽一个球，抽中编号是偶数的概率是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50710" y="2079625"/>
            <a:ext cx="1640285" cy="776422"/>
            <a:chOff x="3734" y="5653"/>
            <a:chExt cx="2295" cy="1006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06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24150" y="4015740"/>
            <a:ext cx="1640285" cy="777194"/>
            <a:chOff x="3734" y="5653"/>
            <a:chExt cx="2295" cy="1007"/>
          </a:xfrm>
        </p:grpSpPr>
        <p:sp>
          <p:nvSpPr>
            <p:cNvPr id="7" name="文本框 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07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716645" y="5294630"/>
            <a:ext cx="1640285" cy="779509"/>
            <a:chOff x="3734" y="5653"/>
            <a:chExt cx="2295" cy="1010"/>
          </a:xfrm>
        </p:grpSpPr>
        <p:sp>
          <p:nvSpPr>
            <p:cNvPr id="10" name="文本框 9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10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6235" y="1305560"/>
            <a:ext cx="11455400" cy="424688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004185" y="2529840"/>
            <a:ext cx="1640285" cy="777194"/>
            <a:chOff x="3734" y="5653"/>
            <a:chExt cx="2295" cy="1007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07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939655" y="4030980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8155" y="525145"/>
            <a:ext cx="11454765" cy="606234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0330" y="2131060"/>
            <a:ext cx="4545965" cy="2111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6350" y="1652905"/>
            <a:ext cx="3210560" cy="25895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680720" y="306705"/>
            <a:ext cx="5474970" cy="6244590"/>
            <a:chOff x="1072" y="482"/>
            <a:chExt cx="8622" cy="9834"/>
          </a:xfrm>
        </p:grpSpPr>
        <p:sp>
          <p:nvSpPr>
            <p:cNvPr id="2" name="文本框 1"/>
            <p:cNvSpPr txBox="1"/>
            <p:nvPr/>
          </p:nvSpPr>
          <p:spPr>
            <a:xfrm>
              <a:off x="1072" y="1075"/>
              <a:ext cx="20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800" b="1">
                  <a:gradFill>
                    <a:gsLst>
                      <a:gs pos="0">
                        <a:srgbClr val="FECF40"/>
                      </a:gs>
                      <a:gs pos="100000">
                        <a:srgbClr val="846C21"/>
                      </a:gs>
                    </a:gsLst>
                    <a:lin scaled="0"/>
                  </a:gradFill>
                </a:rPr>
                <a:t>解答</a:t>
              </a:r>
              <a:endParaRPr lang="zh-CN" altLang="en-US" sz="2800" b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680" y="482"/>
              <a:ext cx="14" cy="9835"/>
            </a:xfrm>
            <a:prstGeom prst="line">
              <a:avLst/>
            </a:prstGeom>
            <a:ln w="50800" cmpd="dbl">
              <a:solidFill>
                <a:srgbClr val="F1E65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720" y="1610995"/>
            <a:ext cx="4933950" cy="42195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8725" y="2183130"/>
            <a:ext cx="5575300" cy="16637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提分强练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2585" y="751205"/>
            <a:ext cx="11467465" cy="550672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95895" y="751205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871210" y="4993005"/>
            <a:ext cx="113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56235" y="890270"/>
            <a:ext cx="1143063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3.（2019·广东深圳）现有8张同样的卡片，分别标有数字：1，1，2，2，2，3，4，5，将这些卡片放在一个不透明的盒子里，搅匀后从中随机地抽取一张，抽到标有数字2的卡片的概率是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4.（2021·广西贺州）盒子里有4张形状、大小、质地完全相同的卡片，上面分别标着数字2，3，4，5.从中随机抽出1张后不放回，再随机抽出1张，则两次抽出的卡片上的数字之和为偶数的概率是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8083550" y="2188845"/>
            <a:ext cx="1640285" cy="779509"/>
            <a:chOff x="3734" y="5653"/>
            <a:chExt cx="2295" cy="1010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10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495790" y="4727575"/>
            <a:ext cx="1640285" cy="778737"/>
            <a:chOff x="3734" y="5653"/>
            <a:chExt cx="2295" cy="1009"/>
          </a:xfrm>
        </p:grpSpPr>
        <p:sp>
          <p:nvSpPr>
            <p:cNvPr id="7" name="文本框 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34" y="5653"/>
              <a:ext cx="2295" cy="1009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492" y="6009"/>
              <a:ext cx="537" cy="1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7340" y="1028700"/>
            <a:ext cx="11455400" cy="3969385"/>
          </a:xfrm>
          <a:prstGeom prst="rect">
            <a:avLst/>
          </a:prstGeom>
          <a:blipFill rotWithShape="1">
            <a:blip r:embed="rId2"/>
            <a:stretch>
              <a:fillRect r="-1452"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680720" y="306705"/>
            <a:ext cx="5474970" cy="6244590"/>
            <a:chOff x="1072" y="482"/>
            <a:chExt cx="8622" cy="9834"/>
          </a:xfrm>
        </p:grpSpPr>
        <p:sp>
          <p:nvSpPr>
            <p:cNvPr id="2" name="文本框 1"/>
            <p:cNvSpPr txBox="1"/>
            <p:nvPr/>
          </p:nvSpPr>
          <p:spPr>
            <a:xfrm>
              <a:off x="1072" y="1075"/>
              <a:ext cx="20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800" b="1">
                  <a:gradFill>
                    <a:gsLst>
                      <a:gs pos="0">
                        <a:srgbClr val="FECF40"/>
                      </a:gs>
                      <a:gs pos="100000">
                        <a:srgbClr val="846C21"/>
                      </a:gs>
                    </a:gsLst>
                    <a:lin scaled="0"/>
                  </a:gradFill>
                </a:rPr>
                <a:t>解答</a:t>
              </a:r>
              <a:endParaRPr lang="zh-CN" altLang="en-US" sz="2800" b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680" y="482"/>
              <a:ext cx="14" cy="9835"/>
            </a:xfrm>
            <a:prstGeom prst="line">
              <a:avLst/>
            </a:prstGeom>
            <a:ln w="50800" cmpd="dbl">
              <a:solidFill>
                <a:srgbClr val="F1E65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835" y="1575435"/>
            <a:ext cx="7212330" cy="37077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8155" y="865505"/>
            <a:ext cx="11442065" cy="477774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680720" y="306705"/>
            <a:ext cx="5474970" cy="6244590"/>
            <a:chOff x="1072" y="482"/>
            <a:chExt cx="8622" cy="9834"/>
          </a:xfrm>
        </p:grpSpPr>
        <p:sp>
          <p:nvSpPr>
            <p:cNvPr id="2" name="文本框 1"/>
            <p:cNvSpPr txBox="1"/>
            <p:nvPr/>
          </p:nvSpPr>
          <p:spPr>
            <a:xfrm>
              <a:off x="1072" y="1075"/>
              <a:ext cx="20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800" b="1">
                  <a:gradFill>
                    <a:gsLst>
                      <a:gs pos="0">
                        <a:srgbClr val="FECF40"/>
                      </a:gs>
                      <a:gs pos="100000">
                        <a:srgbClr val="846C21"/>
                      </a:gs>
                    </a:gsLst>
                    <a:lin scaled="0"/>
                  </a:gradFill>
                </a:rPr>
                <a:t>解答</a:t>
              </a:r>
              <a:endParaRPr lang="zh-CN" altLang="en-US" sz="2800" b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680" y="482"/>
              <a:ext cx="14" cy="9835"/>
            </a:xfrm>
            <a:prstGeom prst="line">
              <a:avLst/>
            </a:prstGeom>
            <a:ln w="50800" cmpd="dbl">
              <a:solidFill>
                <a:srgbClr val="F1E65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66750"/>
            <a:ext cx="6705600" cy="55245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68935" y="1167130"/>
            <a:ext cx="1140523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7.（2020·江苏无锡）现有4张正面分别写有数字1、2、3、4的卡片，将4张卡片的背面朝上，洗匀.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（1）若从中任意抽取1张，抽的卡片上的数字恰好为3的概率是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（2）若先从中任意抽取1张（不放回），再从余下的3张中任意抽取1张，求抽得的2张卡片上的数字之和为3的倍数的概率.（请用“画树状图”或“列表”等方法写出分析过程）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680720" y="306705"/>
            <a:ext cx="5474970" cy="6244590"/>
            <a:chOff x="1072" y="482"/>
            <a:chExt cx="8622" cy="9834"/>
          </a:xfrm>
        </p:grpSpPr>
        <p:sp>
          <p:nvSpPr>
            <p:cNvPr id="2" name="文本框 1"/>
            <p:cNvSpPr txBox="1"/>
            <p:nvPr/>
          </p:nvSpPr>
          <p:spPr>
            <a:xfrm>
              <a:off x="1072" y="1075"/>
              <a:ext cx="20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800" b="1">
                  <a:gradFill>
                    <a:gsLst>
                      <a:gs pos="0">
                        <a:srgbClr val="FECF40"/>
                      </a:gs>
                      <a:gs pos="100000">
                        <a:srgbClr val="846C21"/>
                      </a:gs>
                    </a:gsLst>
                    <a:lin scaled="0"/>
                  </a:gradFill>
                </a:rPr>
                <a:t>解答</a:t>
              </a:r>
              <a:endParaRPr lang="zh-CN" altLang="en-US" sz="2800" b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680" y="482"/>
              <a:ext cx="14" cy="9835"/>
            </a:xfrm>
            <a:prstGeom prst="line">
              <a:avLst/>
            </a:prstGeom>
            <a:ln w="50800" cmpd="dbl">
              <a:solidFill>
                <a:srgbClr val="F1E65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665" y="683260"/>
            <a:ext cx="6232525" cy="56991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127</Paragraphs>
  <Slides>35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baseType="lpstr" size="36">
      <vt:lpstr>Office 主题</vt:lpstr>
      <vt:lpstr>Slide 1</vt:lpstr>
      <vt:lpstr>Slide 2</vt:lpstr>
      <vt:lpstr>考点解读</vt:lpstr>
      <vt:lpstr>Slide 4</vt:lpstr>
      <vt:lpstr>考点秘籍</vt:lpstr>
      <vt:lpstr>Slide 6</vt:lpstr>
      <vt:lpstr>Slide 7</vt:lpstr>
      <vt:lpstr>Slide 8</vt:lpstr>
      <vt:lpstr>Slide 9</vt:lpstr>
      <vt:lpstr>Slide 10</vt:lpstr>
      <vt:lpstr>Slide 11</vt:lpstr>
      <vt:lpstr>Slide 12</vt:lpstr>
      <vt:lpstr>名师讲解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基础闯关</vt:lpstr>
      <vt:lpstr>Slide 22</vt:lpstr>
      <vt:lpstr>Slide 23</vt:lpstr>
      <vt:lpstr>Slide 24</vt:lpstr>
      <vt:lpstr>Slide 25</vt:lpstr>
      <vt:lpstr>Slide 26</vt:lpstr>
      <vt:lpstr>提分强练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2021-10-21T01:19:28Z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