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06" r:id="rId1"/>
    <p:sldMasterId id="2147485543" r:id="rId2"/>
  </p:sldMasterIdLst>
  <p:notesMasterIdLst>
    <p:notesMasterId r:id="rId3"/>
  </p:notesMasterIdLst>
  <p:sldIdLst>
    <p:sldId id="1092" r:id="rId4"/>
    <p:sldId id="1095" r:id="rId5"/>
    <p:sldId id="1098" r:id="rId6"/>
    <p:sldId id="1101" r:id="rId7"/>
    <p:sldId id="1104" r:id="rId8"/>
    <p:sldId id="1107" r:id="rId9"/>
    <p:sldId id="1110" r:id="rId10"/>
    <p:sldId id="1113" r:id="rId11"/>
    <p:sldId id="1116" r:id="rId12"/>
    <p:sldId id="1119" r:id="rId13"/>
    <p:sldId id="1122" r:id="rId14"/>
    <p:sldId id="1125" r:id="rId15"/>
    <p:sldId id="1128" r:id="rId16"/>
    <p:sldId id="1131" r:id="rId17"/>
    <p:sldId id="1134" r:id="rId18"/>
    <p:sldId id="1137" r:id="rId19"/>
    <p:sldId id="1140" r:id="rId20"/>
    <p:sldId id="1143" r:id="rId21"/>
    <p:sldId id="1146" r:id="rId22"/>
    <p:sldId id="1149" r:id="rId23"/>
    <p:sldId id="1153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07" r:id="rId1"/>
    <p:sldLayoutId id="2147485508" r:id="rId2"/>
    <p:sldLayoutId id="2147485509" r:id="rId3"/>
    <p:sldLayoutId id="2147485510" r:id="rId4"/>
    <p:sldLayoutId id="2147485511" r:id="rId5"/>
    <p:sldLayoutId id="2147485512" r:id="rId6"/>
    <p:sldLayoutId id="2147485513" r:id="rId7"/>
    <p:sldLayoutId id="2147485514" r:id="rId8"/>
    <p:sldLayoutId id="2147485515" r:id="rId9"/>
    <p:sldLayoutId id="2147485516" r:id="rId10"/>
    <p:sldLayoutId id="214748551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44" r:id="rId1"/>
    <p:sldLayoutId id="2147485545" r:id="rId2"/>
    <p:sldLayoutId id="2147485546" r:id="rId3"/>
    <p:sldLayoutId id="2147485547" r:id="rId4"/>
    <p:sldLayoutId id="2147485548" r:id="rId5"/>
    <p:sldLayoutId id="2147485549" r:id="rId6"/>
    <p:sldLayoutId id="2147485550" r:id="rId7"/>
    <p:sldLayoutId id="2147485551" r:id="rId8"/>
    <p:sldLayoutId id="2147485552" r:id="rId9"/>
    <p:sldLayoutId id="2147485553" r:id="rId10"/>
    <p:sldLayoutId id="214748555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2024年餐饮业食品安全管理方案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35047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016737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723591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9798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998890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餐饮业食品安全管理现状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63705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6389564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方案实施计划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67517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694227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2024年餐饮业食品安全管理方案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9065852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9084902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预期效果及评估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餐饮业食品安全管理现状</a:t>
            </a:r>
            <a:endParaRPr altLang="en-US" dirty="0" lang="zh-CN"/>
          </a:p>
        </p:txBody>
      </p:sp>
      <p:sp>
        <p:nvSpPr>
          <p:cNvPr id="10488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当前餐饮业食品安全问题</a:t>
            </a:r>
            <a:endParaRPr altLang="en-US" lang="zh-CN"/>
          </a:p>
        </p:txBody>
      </p:sp>
      <p:sp>
        <p:nvSpPr>
          <p:cNvPr id="10489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食品添加剂超标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食品卫生条件差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食品储存不规范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食品加工环节不规范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现有食品安全管理措施</a:t>
            </a:r>
            <a:endParaRPr altLang="en-US" lang="zh-CN"/>
          </a:p>
        </p:txBody>
      </p:sp>
      <p:sp>
        <p:nvSpPr>
          <p:cNvPr id="10489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食品加工管理：严格执行食品加工卫生标准，防止交叉污染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食品配送管理：确保食品在配送过程中保持适当的温度和时间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食品来源管理：确保食品来源可靠，供应商资质齐全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食品储存管理：定期检查食品储存环境，确保食品新鲜安全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现有管理措施的不足</a:t>
            </a:r>
            <a:endParaRPr altLang="en-US" lang="zh-CN"/>
          </a:p>
        </p:txBody>
      </p:sp>
      <p:sp>
        <p:nvSpPr>
          <p:cNvPr id="10490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监管力度不够：现有监管体系未能全面覆盖餐饮业各个环节，存在监管盲区。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法规标准不完善：现行法规和标准未能跟上餐饮业的发展速度，部分条款已过时。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企业自律意识不强：部分餐饮企业缺乏自律意识，对食品安全管理不够重视。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消费者安全意识不高：部分消费者对食品安全知识了解不足，容易引发食品安全问题。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2024年餐饮业食品安全管理方案</a:t>
            </a:r>
            <a:endParaRPr altLang="en-US" dirty="0" lang="zh-CN"/>
          </a:p>
        </p:txBody>
      </p:sp>
      <p:sp>
        <p:nvSpPr>
          <p:cNvPr id="10490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建立严格的食材采购制度</a:t>
            </a:r>
            <a:endParaRPr altLang="en-US" lang="zh-CN"/>
          </a:p>
        </p:txBody>
      </p:sp>
      <p:sp>
        <p:nvSpPr>
          <p:cNvPr id="10491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定期对食材进行质量检测，确保食材新鲜、无污染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制定详细的食材采购标准，确保食材质量安全可靠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建立供应商审核机制，确保供应商符合食品安全要求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建立食材追溯体系，确保食材来源可追溯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加强食品加工过程的卫生管理</a:t>
            </a:r>
            <a:endParaRPr altLang="en-US" lang="zh-CN"/>
          </a:p>
        </p:txBody>
      </p:sp>
      <p:sp>
        <p:nvSpPr>
          <p:cNvPr id="10492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确保食品加工场所的卫生清洁，定期进行清扫和消毒。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规范食品加工人员的个人卫生，定期进行健康检查，并保持良好的卫生习惯。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严格执行食品加工过程的卫生标准，确保食品不受污染。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加强对食品加工设备的维护和保养，确保设备的正常运行和使用效果。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实施食品安全检验检测制度</a:t>
            </a:r>
            <a:endParaRPr altLang="en-US" lang="zh-CN"/>
          </a:p>
        </p:txBody>
      </p:sp>
      <p:sp>
        <p:nvSpPr>
          <p:cNvPr id="104926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目的：确保食品质量安全，预防食品安全事故发生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7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检验检测机构：依法设立，具备相应资质和能力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8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检验检测范围：覆盖所有食品类别和环节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8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检验检测频率：根据风险评估结果确定，确保及时发现和处理问题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建立食品安全追溯体系</a:t>
            </a:r>
            <a:endParaRPr altLang="en-US" lang="zh-CN"/>
          </a:p>
        </p:txBody>
      </p:sp>
      <p:sp>
        <p:nvSpPr>
          <p:cNvPr id="10493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实施方式：建立食品安全追溯平台，记录食品生产、加工、运输、销售等环节的信息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目的：确保食品从生产到消费的全程可追溯，及时发现和解决问题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参与主体：生产商、供应商、监管部门共同参与，实现信息共享和协同监管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保障措施：加强法律法规建设，提高违法成本，确保追溯体系的有效运行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方案实施计划</a:t>
            </a:r>
            <a:endParaRPr altLang="en-US" dirty="0" lang="zh-CN"/>
          </a:p>
        </p:txBody>
      </p:sp>
      <p:sp>
        <p:nvSpPr>
          <p:cNvPr id="10493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方案实施时间表</a:t>
            </a:r>
            <a:endParaRPr altLang="en-US" lang="zh-CN"/>
          </a:p>
        </p:txBody>
      </p:sp>
      <p:sp>
        <p:nvSpPr>
          <p:cNvPr id="10494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2024年第一季度：完成食品安全管理制度的制定和培训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2024年第三季度：加强食品采购、储存、加工等环节的管理，实施食品留样制度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2024年第四季度：对食品安全管理进行总结评估，持续改进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2024年第二季度：开展食品安全自查，建立食品档案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方案实施责任人及分工</a:t>
            </a:r>
            <a:endParaRPr altLang="en-US" lang="zh-CN"/>
          </a:p>
        </p:txBody>
      </p:sp>
      <p:sp>
        <p:nvSpPr>
          <p:cNvPr id="1049498" name="矩形 15"/>
          <p:cNvSpPr/>
          <p:nvPr>
            <p:custDataLst>
              <p:tags r:id="rId1"/>
            </p:custDataLst>
          </p:nvPr>
        </p:nvSpPr>
        <p:spPr>
          <a:xfrm>
            <a:off x="1273146" y="1470597"/>
            <a:ext cx="9649999" cy="8485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方案实施总负责人：XXX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17"/>
          <p:cNvSpPr/>
          <p:nvPr>
            <p:custDataLst>
              <p:tags r:id="rId2"/>
            </p:custDataLst>
          </p:nvPr>
        </p:nvSpPr>
        <p:spPr>
          <a:xfrm flipV="1">
            <a:off x="1170167" y="1364400"/>
            <a:ext cx="1725973" cy="3250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18"/>
          <p:cNvSpPr/>
          <p:nvPr>
            <p:custDataLst>
              <p:tags r:id="rId3"/>
            </p:custDataLst>
          </p:nvPr>
        </p:nvSpPr>
        <p:spPr>
          <a:xfrm flipH="1">
            <a:off x="9296934" y="2101344"/>
            <a:ext cx="1725973" cy="3250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矩形 27"/>
          <p:cNvSpPr/>
          <p:nvPr>
            <p:custDataLst>
              <p:tags r:id="rId4"/>
            </p:custDataLst>
          </p:nvPr>
        </p:nvSpPr>
        <p:spPr>
          <a:xfrm>
            <a:off x="1273146" y="3346748"/>
            <a:ext cx="9649999" cy="8485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各部门负责人：XXX、XXX、XXX等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29"/>
          <p:cNvSpPr/>
          <p:nvPr>
            <p:custDataLst>
              <p:tags r:id="rId5"/>
            </p:custDataLst>
          </p:nvPr>
        </p:nvSpPr>
        <p:spPr>
          <a:xfrm flipV="1">
            <a:off x="1170167" y="3240550"/>
            <a:ext cx="1725973" cy="3250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30"/>
          <p:cNvSpPr/>
          <p:nvPr>
            <p:custDataLst>
              <p:tags r:id="rId6"/>
            </p:custDataLst>
          </p:nvPr>
        </p:nvSpPr>
        <p:spPr>
          <a:xfrm flipH="1">
            <a:off x="9296934" y="3977494"/>
            <a:ext cx="1725973" cy="3250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矩形 5"/>
          <p:cNvSpPr/>
          <p:nvPr>
            <p:custDataLst>
              <p:tags r:id="rId7"/>
            </p:custDataLst>
          </p:nvPr>
        </p:nvSpPr>
        <p:spPr>
          <a:xfrm>
            <a:off x="1273146" y="5222898"/>
            <a:ext cx="9649999" cy="8485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分工与职责：各部门负责人负责组织本部门人员完成各自任务，总负责人负责监督和协调整个实施过程。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7"/>
          <p:cNvSpPr/>
          <p:nvPr>
            <p:custDataLst>
              <p:tags r:id="rId8"/>
            </p:custDataLst>
          </p:nvPr>
        </p:nvSpPr>
        <p:spPr>
          <a:xfrm flipV="1">
            <a:off x="1170167" y="5116701"/>
            <a:ext cx="1725973" cy="3250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8"/>
          <p:cNvSpPr/>
          <p:nvPr>
            <p:custDataLst>
              <p:tags r:id="rId9"/>
            </p:custDataLst>
          </p:nvPr>
        </p:nvSpPr>
        <p:spPr>
          <a:xfrm flipH="1">
            <a:off x="9296934" y="5853645"/>
            <a:ext cx="1725973" cy="32502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方案实施预算及费用分摊</a:t>
            </a:r>
            <a:endParaRPr altLang="en-US" lang="zh-CN"/>
          </a:p>
        </p:txBody>
      </p:sp>
      <p:sp>
        <p:nvSpPr>
          <p:cNvPr id="10495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人员费用：包括员工工资、福利等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场地费用：包括租赁、装修、维护等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其他费用：包括培训、宣传、保险等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物资费用：包括食材、调料、厨具等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预期效果及评估</a:t>
            </a:r>
            <a:endParaRPr altLang="en-US" dirty="0" lang="zh-CN"/>
          </a:p>
        </p:txBody>
      </p:sp>
      <p:sp>
        <p:nvSpPr>
          <p:cNvPr id="10496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提高餐饮业食品安全水平</a:t>
            </a:r>
            <a:endParaRPr altLang="en-US" lang="zh-CN"/>
          </a:p>
        </p:txBody>
      </p:sp>
      <p:sp>
        <p:nvSpPr>
          <p:cNvPr id="104967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减少食品安全事故发生率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67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提高消费者满意度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68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增强企业信誉和品牌形象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69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促进餐饮业健康发展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保障消费者健康权益</a:t>
            </a:r>
            <a:endParaRPr altLang="en-US" lang="zh-CN"/>
          </a:p>
        </p:txBody>
      </p:sp>
      <p:sp>
        <p:nvSpPr>
          <p:cNvPr id="10497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确保食品质量和安全，减少食源性疾病的发生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提高消费者对餐饮业食品安全的信心和满意度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促进餐饮业的可持续发展，提升企业形象和品牌价值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建立完善的食品安全管理体系，提高企业的竞争力和市场占有率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提升餐饮企业形象及信誉</a:t>
            </a:r>
            <a:endParaRPr altLang="en-US" lang="zh-CN"/>
          </a:p>
        </p:txBody>
      </p:sp>
      <p:sp>
        <p:nvSpPr>
          <p:cNvPr id="10497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提升消费者对餐饮企业的信任度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提高餐饮企业的市场占有率和竞争力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促进餐饮企业的可持续发展和盈利能力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增加餐饮企业的品牌知名度和美誉度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评估方法及指标体系</a:t>
            </a:r>
            <a:endParaRPr altLang="en-US" lang="zh-CN"/>
          </a:p>
        </p:txBody>
      </p:sp>
      <p:sp>
        <p:nvSpPr>
          <p:cNvPr id="10498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评估方法：采用定性和定量相结合的方法，包括问卷调查、实地考察和专家评估等。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评估周期：定期进行评估，每年至少一次，以便及时发现问题并采取改进措施。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数据分析：对评估数据进行深入分析，挖掘问题根源，提出改进建议，为管理层提供决策支持。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指标体系：建立完善的指标体系，包括食品卫生安全、服务质量、顾客满意度等方面的指标。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2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4992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92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4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4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4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4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4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4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4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4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4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4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4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4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4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4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9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2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2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2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2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2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2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2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2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2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4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10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2024-01-03T09:26:07Z</dcterms:created>
  <dcterms:modified xsi:type="dcterms:W3CDTF">2024-01-03T09:26:07Z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80b4a87c332a4693805f18df0b66080b_21</vt:lpwstr>
  </property>
</Properties>
</file>