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2600" r:id="rId1"/>
    <p:sldMasterId id="2147512637" r:id="rId2"/>
  </p:sldMasterIdLst>
  <p:notesMasterIdLst>
    <p:notesMasterId r:id="rId3"/>
  </p:notesMasterIdLst>
  <p:sldIdLst>
    <p:sldId id="13644" r:id="rId4"/>
    <p:sldId id="13649" r:id="rId5"/>
    <p:sldId id="13653" r:id="rId6"/>
    <p:sldId id="13656" r:id="rId7"/>
    <p:sldId id="13659" r:id="rId8"/>
    <p:sldId id="13662" r:id="rId9"/>
    <p:sldId id="13665" r:id="rId10"/>
    <p:sldId id="13668" r:id="rId11"/>
    <p:sldId id="13671" r:id="rId12"/>
    <p:sldId id="13674" r:id="rId13"/>
    <p:sldId id="13677" r:id="rId14"/>
    <p:sldId id="13680" r:id="rId15"/>
    <p:sldId id="13683" r:id="rId16"/>
    <p:sldId id="13686" r:id="rId17"/>
    <p:sldId id="13689" r:id="rId18"/>
    <p:sldId id="13692" r:id="rId19"/>
    <p:sldId id="13695" r:id="rId20"/>
    <p:sldId id="13698" r:id="rId21"/>
    <p:sldId id="13701" r:id="rId22"/>
    <p:sldId id="13704" r:id="rId23"/>
    <p:sldId id="13707" r:id="rId24"/>
    <p:sldId id="13710" r:id="rId25"/>
    <p:sldId id="13713" r:id="rId26"/>
    <p:sldId id="13716" r:id="rId27"/>
    <p:sldId id="13719" r:id="rId28"/>
    <p:sldId id="13722" r:id="rId29"/>
    <p:sldId id="13725" r:id="rId30"/>
    <p:sldId id="13728" r:id="rId31"/>
    <p:sldId id="13731" r:id="rId32"/>
    <p:sldId id="13734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2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image" Target="../media/image4.png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2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image" Target="../media/image2.png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tags" Target="../tags/tag50.xml"/><Relationship Id="rId9" Type="http://schemas.openxmlformats.org/officeDocument/2006/relationships/tags" Target="../tags/tag51.xml"/><Relationship Id="rId10" Type="http://schemas.openxmlformats.org/officeDocument/2006/relationships/tags" Target="../tags/tag52.xml"/><Relationship Id="rId11" Type="http://schemas.openxmlformats.org/officeDocument/2006/relationships/tags" Target="../tags/tag53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image" Target="../media/image2.png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tags" Target="../tags/tag57.xml"/><Relationship Id="rId6" Type="http://schemas.openxmlformats.org/officeDocument/2006/relationships/tags" Target="../tags/tag58.xml"/><Relationship Id="rId7" Type="http://schemas.openxmlformats.org/officeDocument/2006/relationships/tags" Target="../tags/tag59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2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2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5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  <a:p>
            <a:pPr lvl="0"/>
            <a:endParaRPr dirty="0"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-18789"/>
            <a:ext cx="12192000" cy="6858000"/>
          </a:xfrm>
          <a:prstGeom prst="rect"/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7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9.xml"/><Relationship Id="rId13" Type="http://schemas.openxmlformats.org/officeDocument/2006/relationships/image" Target="../media/image2.png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tags" Target="../tags/tag94.xml"/><Relationship Id="rId19" Type="http://schemas.openxmlformats.org/officeDocument/2006/relationships/tags" Target="../tags/tag95.xml"/><Relationship Id="rId20" Type="http://schemas.openxmlformats.org/officeDocument/2006/relationships/tags" Target="../tags/tag96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2601" r:id="rId1"/>
    <p:sldLayoutId id="2147512602" r:id="rId2"/>
    <p:sldLayoutId id="2147512603" r:id="rId3"/>
    <p:sldLayoutId id="2147512604" r:id="rId4"/>
    <p:sldLayoutId id="2147512605" r:id="rId5"/>
    <p:sldLayoutId id="2147512606" r:id="rId6"/>
    <p:sldLayoutId id="2147512607" r:id="rId7"/>
    <p:sldLayoutId id="2147512608" r:id="rId8"/>
    <p:sldLayoutId id="2147512609" r:id="rId9"/>
    <p:sldLayoutId id="2147512610" r:id="rId10"/>
    <p:sldLayoutId id="214751261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18790"/>
            <a:ext cx="12192000" cy="6858000"/>
          </a:xfrm>
          <a:prstGeom prst="rect"/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/>
          <a:noFill/>
          <a:ln>
            <a:noFill/>
            <a:prstDash val="sysDash"/>
          </a:ln>
        </p:spPr>
        <p:txBody>
          <a:bodyPr anchor="ctr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12638" r:id="rId1"/>
    <p:sldLayoutId id="2147512639" r:id="rId2"/>
    <p:sldLayoutId id="2147512640" r:id="rId3"/>
    <p:sldLayoutId id="2147512641" r:id="rId4"/>
    <p:sldLayoutId id="2147512642" r:id="rId5"/>
    <p:sldLayoutId id="2147512643" r:id="rId6"/>
    <p:sldLayoutId id="2147512644" r:id="rId7"/>
    <p:sldLayoutId id="2147512645" r:id="rId8"/>
    <p:sldLayoutId id="2147512646" r:id="rId9"/>
    <p:sldLayoutId id="2147512647" r:id="rId10"/>
    <p:sldLayoutId id="2147512648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2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slideLayout" Target="../slideLayouts/slideLayout14.xml"/><Relationship Id="rId1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tags" Target="../tags/tag192.xml"/><Relationship Id="rId14" Type="http://schemas.openxmlformats.org/officeDocument/2006/relationships/tags" Target="../tags/tag193.xml"/><Relationship Id="rId15" Type="http://schemas.openxmlformats.org/officeDocument/2006/relationships/tags" Target="../tags/tag194.xml"/><Relationship Id="rId16" Type="http://schemas.openxmlformats.org/officeDocument/2006/relationships/tags" Target="../tags/tag195.xml"/><Relationship Id="rId17" Type="http://schemas.openxmlformats.org/officeDocument/2006/relationships/tags" Target="../tags/tag196.xml"/><Relationship Id="rId18" Type="http://schemas.openxmlformats.org/officeDocument/2006/relationships/tags" Target="../tags/tag197.xml"/><Relationship Id="rId19" Type="http://schemas.openxmlformats.org/officeDocument/2006/relationships/tags" Target="../tags/tag198.xml"/><Relationship Id="rId20" Type="http://schemas.openxmlformats.org/officeDocument/2006/relationships/tags" Target="../tags/tag199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tags" Target="../tags/tag353.xml"/><Relationship Id="rId14" Type="http://schemas.openxmlformats.org/officeDocument/2006/relationships/tags" Target="../tags/tag354.xml"/><Relationship Id="rId15" Type="http://schemas.openxmlformats.org/officeDocument/2006/relationships/tags" Target="../tags/tag355.xml"/><Relationship Id="rId16" Type="http://schemas.openxmlformats.org/officeDocument/2006/relationships/tags" Target="../tags/tag356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2024年农业行业智慧种植技术计划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/目录</a:t>
            </a:r>
            <a:endParaRPr altLang="en-US" lang="zh-CN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2" name="序号"/>
          <p:cNvSpPr txBox="1"/>
          <p:nvPr>
            <p:custDataLst>
              <p:tags r:id="rId3"/>
            </p:custDataLst>
          </p:nvPr>
        </p:nvSpPr>
        <p:spPr>
          <a:xfrm>
            <a:off x="5293360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4"/>
            </p:custDataLst>
          </p:nvPr>
        </p:nvSpPr>
        <p:spPr>
          <a:xfrm>
            <a:off x="5293360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2024年农业行业智慧种植技术计划目标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5"/>
            </p:custDataLst>
          </p:nvPr>
        </p:nvSpPr>
        <p:spPr>
          <a:xfrm>
            <a:off x="165417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6"/>
            </p:custDataLst>
          </p:nvPr>
        </p:nvSpPr>
        <p:spPr>
          <a:xfrm>
            <a:off x="165417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智慧种植技术发展现状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7"/>
            </p:custDataLst>
          </p:nvPr>
        </p:nvSpPr>
        <p:spPr>
          <a:xfrm>
            <a:off x="893254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8"/>
            </p:custDataLst>
          </p:nvPr>
        </p:nvSpPr>
        <p:spPr>
          <a:xfrm>
            <a:off x="893254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2024年农业行业智慧种植技术计划实施方案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4" name="序号"/>
          <p:cNvSpPr txBox="1"/>
          <p:nvPr>
            <p:custDataLst>
              <p:tags r:id="rId9"/>
            </p:custDataLst>
          </p:nvPr>
        </p:nvSpPr>
        <p:spPr>
          <a:xfrm>
            <a:off x="724090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05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724090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预期成果和影响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1"/>
            </p:custDataLst>
          </p:nvPr>
        </p:nvSpPr>
        <p:spPr>
          <a:xfrm>
            <a:off x="3601720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04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0" name="标题"/>
          <p:cNvSpPr txBox="1"/>
          <p:nvPr>
            <p:custDataLst>
              <p:tags r:id="rId12"/>
            </p:custDataLst>
          </p:nvPr>
        </p:nvSpPr>
        <p:spPr>
          <a:xfrm>
            <a:off x="3601720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保障措施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  <p:sp>
        <p:nvSpPr>
          <p:cNvPr id="104890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智慧种植技术发展现状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国内外智慧种植技术发展情况</a:t>
            </a:r>
            <a:endParaRPr altLang="en-US" lang="zh-CN"/>
          </a:p>
        </p:txBody>
      </p:sp>
      <p:sp>
        <p:nvSpPr>
          <p:cNvPr id="10489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4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国内智慧种植技术发展现状：近年来，我国在智慧种植技术方面取得了显著进展，技术应用范围不断扩大，提高了农业生产效率和农产品质量。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89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5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国际智慧种植技术发展现状：发达国家在智慧种植技术方面处于领先地位，技术应用成熟，对农业生产的贡献较大。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89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6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国内外智慧种植技术发展比较：我国与发达国家在智慧种植技术方面存在一定差距，但我国发展迅速，未来有望赶超发达国家。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896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6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未来智慧种植技术的发展趋势：随着科技的不断进步，智慧种植技术将更加智能化、精细化，为农业生产带来更多便利和效益。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智慧种植技术应用现状</a:t>
            </a:r>
            <a:endParaRPr altLang="en-US" lang="zh-CN"/>
          </a:p>
        </p:txBody>
      </p:sp>
      <p:sp>
        <p:nvSpPr>
          <p:cNvPr id="104901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1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智慧种植技术已应用于多个农业领域，如智能灌溉、精准施肥等。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2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智慧种植技术提高了农作物的产量和质量，减少了环境污染。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2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智慧种植技术通过大数据和人工智能等技术手段，实现了对农业生产的智能化管理。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智慧种植技术正在不断发展和完善，未来将更加广泛地应用于农业生产中。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智慧种植技术发展面临的挑战</a:t>
            </a:r>
            <a:endParaRPr altLang="en-US" lang="zh-CN"/>
          </a:p>
        </p:txBody>
      </p:sp>
      <p:sp>
        <p:nvSpPr>
          <p:cNvPr id="104907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7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7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技术研发不足：当前智慧种植技术尚未成熟，缺乏核心技术和自主知识产权。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8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8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资金投入不足：智慧种植技术的研发和应用需要大量资金支持，但目前资金投入不足。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8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9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推广应用难度大：目前智慧种植技术应用范围有限，推广应用难度较大，需要加强技术培训和指导。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9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9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农业劳动力素质偏低：目前农业劳动力素质普遍偏低，对智慧种植技术的接受和应用能力有限。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智慧种植技术发展的趋势</a:t>
            </a:r>
            <a:endParaRPr altLang="en-US" lang="zh-CN"/>
          </a:p>
        </p:txBody>
      </p:sp>
      <p:sp>
        <p:nvSpPr>
          <p:cNvPr id="104913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智能化：利用物联网、大数据等技术实现智能化管理，提高种植效率。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精准化：通过精准监测和数据分析，实现精准施肥、灌溉等操作，提高产量和品质。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可持续性：注重环保和可持续发展，采用绿色种植技术，减少化肥和农药的使用。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融合创新：将传统农业与现代科技相结合，创新种植模式和品种，满足市场需求。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  <p:sp>
        <p:nvSpPr>
          <p:cNvPr id="104920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2024年农业行业智慧种植技术计划目标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提高农业生产效率</a:t>
            </a:r>
            <a:endParaRPr altLang="en-US" lang="zh-CN"/>
          </a:p>
        </p:txBody>
      </p:sp>
      <p:sp>
        <p:nvSpPr>
          <p:cNvPr id="104924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4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实现精准施肥、灌溉和病虫害防治，减少资源浪费和环境污染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提高农业生产的可持续性和生态平衡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6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通过智慧种植技术，提高土地利用率和作物产量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6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降低生产成本，提高经济效益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提升农产品质量安全水平</a:t>
            </a:r>
            <a:endParaRPr altLang="en-US" lang="zh-CN"/>
          </a:p>
        </p:txBody>
      </p:sp>
      <p:sp>
        <p:nvSpPr>
          <p:cNvPr id="10493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目标：通过智慧种植技术，提高农产品质量安全水平，减少农药残留和重金属超标等问题。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预期成果：提高农产品品质，增强消费者信心，提高市场竞争力。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保障措施：加强技术研发和推广，建立完善的智慧种植技术标准和规范体系，加强监管和培训。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实施方案：推广智能化的监测设备和系统，对农产品生长过程中的环境、土壤、水源等进行实时监测和调控。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促进农业可持续发展</a:t>
            </a:r>
            <a:endParaRPr altLang="en-US" lang="zh-CN"/>
          </a:p>
        </p:txBody>
      </p:sp>
      <p:sp>
        <p:nvSpPr>
          <p:cNvPr id="104938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9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改善农产品质量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保护农业生态环境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提高农业生产效率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降低农业成本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增强农业抗风险能力</a:t>
            </a:r>
            <a:endParaRPr altLang="en-US" lang="zh-CN"/>
          </a:p>
        </p:txBody>
      </p:sp>
      <p:sp>
        <p:nvSpPr>
          <p:cNvPr id="104944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5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目标：通过智慧种植技术，提高农业生产的稳定性和可持续性，减少自然灾害和人为因素对农业的影响。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5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措施：利用智能化的监测和预警系统，实时监测气象、土壤、病虫害等情况，提前预警并采取应对措施。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6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优势：提高农业生产的效率和效益，降低生产成本和风险，保障粮食安全和农民收益。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7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预期成果：到2024年，实现农业抗风险能力显著提升，农业生产稳定性和可持续性得到有效保障。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  <p:sp>
        <p:nvSpPr>
          <p:cNvPr id="10495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2024年农业行业智慧种植技术计划实施方案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推广智能农机装备应用</a:t>
            </a:r>
            <a:endParaRPr altLang="en-US" lang="zh-CN"/>
          </a:p>
        </p:txBody>
      </p:sp>
      <p:sp>
        <p:nvSpPr>
          <p:cNvPr id="104955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5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6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推广智能农机装备应用的措施和计划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智能农机装备应用对农业行业的影响和价值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推广智能农机装备应用的意义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智能农机装备的应用场景和优势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建设智慧农业科技园区和示范基地</a:t>
            </a:r>
            <a:endParaRPr altLang="en-US" lang="zh-CN"/>
          </a:p>
        </p:txBody>
      </p:sp>
      <p:sp>
        <p:nvSpPr>
          <p:cNvPr id="104961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建设目标：推动农业科技创新和成果转化，提高农业生产效率和农产品质量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建设内容：建立智慧农业科技园区和示范基地，提供智能化农业装备和技术支持，推广智慧种植管理模式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实施方式：政府引导、企业主体、市场化运作，吸引社会资本投入，加强与科研机构和高校的合作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预期成果：提高农业产值和农民收入，促进农业可持续发展，为全国农业现代化建设提供经验和借鉴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加强智慧农业科技创新和人才培养</a:t>
            </a:r>
            <a:endParaRPr altLang="en-US" lang="zh-CN"/>
          </a:p>
        </p:txBody>
      </p:sp>
      <p:sp>
        <p:nvSpPr>
          <p:cNvPr id="104966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加强农业科技研发，推动智慧农业技术进步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培养农业科技人才，提高农业科技创新能力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建立智慧农业科技园区，促进科技成果转化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加强国际合作，引进国外先进技术和管理经验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完善智慧农业服务体系</a:t>
            </a:r>
            <a:endParaRPr altLang="en-US" lang="zh-CN"/>
          </a:p>
        </p:txBody>
      </p:sp>
      <p:sp>
        <p:nvSpPr>
          <p:cNvPr id="104971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建立智慧农业服务平台，提供全方位的农业服务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加强农业科技研发，推广先进的种植技术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完善农业信息化基础设施，提高农业信息化水平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加强农业人才培养，提高农业从业者的素质和技能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加强国际合作与交流</a:t>
            </a:r>
            <a:endParaRPr altLang="en-US" lang="zh-CN"/>
          </a:p>
        </p:txBody>
      </p:sp>
      <p:sp>
        <p:nvSpPr>
          <p:cNvPr id="104976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7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7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加强与国际农业组织合作，共同推动农业种植技术的发展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学习借鉴国外成功经验，提高我国农业种植技术创新能力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引进国外先进技术，提高我国农业种植技术水平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参与国际农业技术交流活动，分享我国农业种植技术成果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  <p:sp>
        <p:nvSpPr>
          <p:cNvPr id="104983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保障措施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加强组织领导和政策支持</a:t>
            </a:r>
            <a:endParaRPr altLang="en-US" lang="zh-CN"/>
          </a:p>
        </p:txBody>
      </p:sp>
      <p:sp>
        <p:nvSpPr>
          <p:cNvPr id="104986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制定相关政策，为智慧种植技术的研发和应用提供资金、税收等方面的支持。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成立专门的工作小组，负责智慧种植技术的推广和应用。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加强与科研机构、高校等的合作，共同推进智慧种植技术的研发和创新。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定期组织交流和培训活动，提高农业从业者的智慧种植技术水平。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加大资金投入力度</a:t>
            </a:r>
            <a:endParaRPr altLang="en-US" lang="zh-CN"/>
          </a:p>
        </p:txBody>
      </p:sp>
      <p:sp>
        <p:nvSpPr>
          <p:cNvPr id="104992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政府将增加对智慧种植技术的财政拨款，为计划的实施提供资金保障。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鼓励企业、社会资本参与智慧种植技术的研发和推广，共同推动农业现代化。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设立智慧种植技术专项基金，为相关项目提供长期低息贷款，降低投资风险。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加强与金融机构的合作，为智慧种植技术提供更多元化的融资渠道。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完善智慧农业标准体系和评价体系</a:t>
            </a:r>
            <a:endParaRPr altLang="en-US" lang="zh-CN"/>
          </a:p>
        </p:txBody>
      </p:sp>
      <p:sp>
        <p:nvSpPr>
          <p:cNvPr id="104997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建立科学的评价体系，对智慧农业技术进行客观、公正的评价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制定和完善智慧农业相关标准，包括数据采集、处理、应用等方面的标准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加强与国际标准的对接，提高我国智慧农业的国际竞争力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鼓励企业、研究机构等参与标准制定和评价工作，发挥各方优势共同推进智慧农业发展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强化智慧农业知识产权保护和成果转化应用</a:t>
            </a:r>
            <a:endParaRPr altLang="en-US" lang="zh-CN"/>
          </a:p>
        </p:txBody>
      </p:sp>
      <p:sp>
        <p:nvSpPr>
          <p:cNvPr id="105002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3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建立健全知识产权保护制度，加大执法力度，确保智慧农业技术成果的合法权益得到有效保护。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3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3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加强与国内外相关机构和企业的合作，共同推进智慧农业技术成果的转化和应用，提高技术成果的商业化水平。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4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4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鼓励和支持企业、科研机构等主体参与智慧农业技术成果的转化和应用，形成多元化的成果转化模式。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4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4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加强智慧农业技术成果的宣传和推广，提高社会各界对智慧农业技术成果的认知度和接受度，促进技术成果的普及和应用。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加强宣传推广和培训工作</a:t>
            </a:r>
            <a:endParaRPr altLang="en-US" lang="zh-CN"/>
          </a:p>
        </p:txBody>
      </p:sp>
      <p:sp>
        <p:nvSpPr>
          <p:cNvPr id="105009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9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9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制定宣传计划，利用各种媒体渠道宣传智慧种植技术的优势和应用成果。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0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0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组织专题培训班和研讨会，提高农民对智慧种植技术的认识和应用能力。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0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0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加强与科研机构、高校的合作，引进先进的智慧种植技术，并开展技术培训和交流活动。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1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1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鼓励企业和社会组织参与宣传推广和培训工作，形成多元化的推广和服务体系。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  <p:sp>
        <p:nvSpPr>
          <p:cNvPr id="105015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预期成果和影响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提高农业生产效率和农民收入水平</a:t>
            </a:r>
            <a:endParaRPr altLang="en-US" lang="zh-CN"/>
          </a:p>
        </p:txBody>
      </p:sp>
      <p:sp>
        <p:nvSpPr>
          <p:cNvPr id="105019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9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0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促进农业现代化：智慧种植技术将推动农业现代化进程，提升农业整体发展水平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1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带动相关产业发展：智慧种植技术的应用将带动农业机械、智能硬件等相关产业的发展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1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预期成果：通过智慧种植技术，提高农业生产效率，降低生产成本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1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影响：增加农民收入水平，改善农村经济发展状况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促进农业绿色发展和生态环境保护</a:t>
            </a:r>
            <a:endParaRPr altLang="en-US" lang="zh-CN"/>
          </a:p>
        </p:txBody>
      </p:sp>
      <p:sp>
        <p:nvSpPr>
          <p:cNvPr id="105025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减少农药和化肥使用，降低环境污染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提高土地和水资源利用效率，实现可持续发展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提升农产品质量和安全水平，保障消费者健康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促进生态平衡和生物多样性保护，维护地球生态安全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提升我国农业国际竞争力和影响力</a:t>
            </a:r>
            <a:endParaRPr altLang="en-US" lang="zh-CN"/>
          </a:p>
        </p:txBody>
      </p:sp>
      <p:sp>
        <p:nvSpPr>
          <p:cNvPr id="105032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降低农业成本，增加农民收入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促进农业现代化转型，提高农业生产效率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提升农产品质量安全水平，增强消费者信心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吸引更多资本投入农业领域，推动农业产业升级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推动我国农业现代化进程和乡村振兴战略实施</a:t>
            </a:r>
            <a:endParaRPr altLang="en-US" lang="zh-CN"/>
          </a:p>
        </p:txBody>
      </p:sp>
      <p:sp>
        <p:nvSpPr>
          <p:cNvPr id="105039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提升农业生产效率：通过智慧种植技术，提高作物产量和质量，降低生产成本，提升农业生产效率。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促进农业可持续发展：智慧种植技术能够实现精准施肥、节水灌溉等，有效保护农业生态环境，促进农业可持续发展。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提升农业科技创新能力：智慧种植技术需要不断研发和创新，将推动农业科技的不断进步，提升我国农业的国际竞争力。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助力乡村振兴战略实施：智慧种植技术能够改善农村生产生活条件，提高农民收入水平，促进农村经济社会发展，助力乡村振兴战略的实施。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0" name="文本占位符 5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442" name="标题 6"/>
          <p:cNvSpPr>
            <a:spLocks noGrp="1"/>
          </p:cNvSpPr>
          <p:nvPr>
            <p:ph type="title" idx="8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/目录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1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6"/>
  <p:tag name="KSO_WM_SPECIAL_SOURCE" val="bdnull"/>
  <p:tag name="KSO_WM_TEMPLATE_THUMBS_INDEX" val="1、9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1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1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1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0.xml><?xml version="1.0" encoding="utf-8"?>
<p:tagLst xmlns:p="http://schemas.openxmlformats.org/presentationml/2006/main">
  <p:tag name="KSO_WM_SLIDE_ID" val="custom202309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67.6&quot;,&quot;top&quot;:&quot;105.7&quot;,&quot;width&quot;:&quot;576.4&quot;,&quot;height&quot;:&quot;343.95&quot;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5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/目录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5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6_5*l_h_i*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2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6_5*l_h_i*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1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6_5*l_h_i*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3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6_5*l_h_i*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5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6_5*l_h_i*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4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SLIDE_ID" val="custom2023091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6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7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2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6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9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3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6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9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9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63.xml><?xml version="1.0" encoding="utf-8"?>
<p:tagLst xmlns:p="http://schemas.openxmlformats.org/presentationml/2006/main">
  <p:tag name="KSO_WM_SLIDE_ID" val="custom202309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7&quot;,&quot;top&quot;:&quot;105.7&quot;,&quot;width&quot;:&quot;576.4&quot;,&quot;height&quot;:&quot;34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2024-01-05T11:33:28Z</dcterms:created>
  <dcterms:modified xsi:type="dcterms:W3CDTF">2024-01-05T11:33:28Z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87c6999cc58044229adadb0d9454ff8c_21</vt:lpwstr>
  </property>
</Properties>
</file>