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4"/>
  </p:notesMasterIdLst>
  <p:sldIdLst>
    <p:sldId id="257" r:id="rId2"/>
    <p:sldId id="262" r:id="rId3"/>
    <p:sldId id="263" r:id="rId4"/>
    <p:sldId id="264" r:id="rId5"/>
    <p:sldId id="289" r:id="rId6"/>
    <p:sldId id="265" r:id="rId7"/>
    <p:sldId id="266" r:id="rId8"/>
    <p:sldId id="304" r:id="rId9"/>
    <p:sldId id="305" r:id="rId10"/>
    <p:sldId id="306" r:id="rId11"/>
    <p:sldId id="307" r:id="rId12"/>
    <p:sldId id="332" r:id="rId13"/>
    <p:sldId id="319" r:id="rId14"/>
    <p:sldId id="308" r:id="rId15"/>
    <p:sldId id="333" r:id="rId16"/>
    <p:sldId id="320" r:id="rId17"/>
    <p:sldId id="338" r:id="rId18"/>
    <p:sldId id="335" r:id="rId19"/>
    <p:sldId id="336" r:id="rId20"/>
    <p:sldId id="337" r:id="rId21"/>
    <p:sldId id="339" r:id="rId22"/>
    <p:sldId id="340" r:id="rId23"/>
    <p:sldId id="341" r:id="rId24"/>
    <p:sldId id="342" r:id="rId25"/>
    <p:sldId id="355" r:id="rId26"/>
    <p:sldId id="270" r:id="rId27"/>
    <p:sldId id="269" r:id="rId28"/>
    <p:sldId id="272" r:id="rId29"/>
    <p:sldId id="273" r:id="rId30"/>
    <p:sldId id="274" r:id="rId31"/>
    <p:sldId id="275" r:id="rId32"/>
    <p:sldId id="276"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837" userDrawn="1">
          <p15:clr>
            <a:srgbClr val="A4A3A4"/>
          </p15:clr>
        </p15:guide>
        <p15:guide id="3" pos="427" userDrawn="1">
          <p15:clr>
            <a:srgbClr val="A4A3A4"/>
          </p15:clr>
        </p15:guide>
        <p15:guide id="4" pos="7288" userDrawn="1">
          <p15:clr>
            <a:srgbClr val="A4A3A4"/>
          </p15:clr>
        </p15:guide>
        <p15:guide id="5" orient="horz" pos="624" userDrawn="1">
          <p15:clr>
            <a:srgbClr val="A4A3A4"/>
          </p15:clr>
        </p15:guide>
        <p15:guide id="6" orient="horz" pos="696" userDrawn="1">
          <p15:clr>
            <a:srgbClr val="A4A3A4"/>
          </p15:clr>
        </p15:guide>
        <p15:guide id="7" orient="horz" pos="3984" userDrawn="1">
          <p15:clr>
            <a:srgbClr val="A4A3A4"/>
          </p15:clr>
        </p15:guide>
        <p15:guide id="8" orient="horz" pos="387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0" autoAdjust="0"/>
    <p:restoredTop sz="94660"/>
  </p:normalViewPr>
  <p:slideViewPr>
    <p:cSldViewPr snapToGrid="0">
      <p:cViewPr varScale="1">
        <p:scale>
          <a:sx n="72" d="100"/>
          <a:sy n="72" d="100"/>
        </p:scale>
        <p:origin x="54" y="66"/>
      </p:cViewPr>
      <p:guideLst>
        <p:guide orient="horz" pos="2304"/>
        <p:guide pos="3837"/>
        <p:guide pos="427"/>
        <p:guide pos="7288"/>
        <p:guide orient="horz" pos="624"/>
        <p:guide orient="horz" pos="696"/>
        <p:guide orient="horz" pos="3984"/>
        <p:guide orient="horz" pos="3877"/>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andolFang R" panose="00000500000000000000" pitchFamily="50" charset="-122"/>
                <a:ea typeface="FandolFang R" panose="00000500000000000000" pitchFamily="5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andolFang R" panose="00000500000000000000" pitchFamily="50" charset="-122"/>
                <a:ea typeface="FandolFang R" panose="00000500000000000000" pitchFamily="50" charset="-122"/>
              </a:defRPr>
            </a:lvl1pPr>
          </a:lstStyle>
          <a:p>
            <a:fld id="{5D1256CC-6197-4C32-90BB-C369B5DFDE95}" type="datetimeFigureOut">
              <a:rPr lang="zh-CN" altLang="en-US" smtClean="0"/>
              <a:t>2023-03-20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andolFang R" panose="00000500000000000000" pitchFamily="50" charset="-122"/>
                <a:ea typeface="FandolFang R" panose="00000500000000000000" pitchFamily="5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andolFang R" panose="00000500000000000000" pitchFamily="50" charset="-122"/>
                <a:ea typeface="FandolFang R" panose="00000500000000000000" pitchFamily="50" charset="-122"/>
              </a:defRPr>
            </a:lvl1pPr>
          </a:lstStyle>
          <a:p>
            <a:fld id="{378F078F-8CED-405C-9EDB-64EC97140F6F}" type="slidenum">
              <a:rPr lang="zh-CN" altLang="en-US" smtClean="0"/>
              <a:t>‹#›</a:t>
            </a:fld>
            <a:endParaRPr lang="zh-CN" altLang="en-US"/>
          </a:p>
        </p:txBody>
      </p:sp>
    </p:spTree>
    <p:extLst>
      <p:ext uri="{BB962C8B-B14F-4D97-AF65-F5344CB8AC3E}">
        <p14:creationId xmlns:p14="http://schemas.microsoft.com/office/powerpoint/2010/main" val="147260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1pPr>
    <a:lvl2pPr marL="4572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2pPr>
    <a:lvl3pPr marL="9144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3pPr>
    <a:lvl4pPr marL="13716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4pPr>
    <a:lvl5pPr marL="18288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六边形 6"/>
          <p:cNvSpPr/>
          <p:nvPr userDrawn="1"/>
        </p:nvSpPr>
        <p:spPr>
          <a:xfrm>
            <a:off x="442452" y="265471"/>
            <a:ext cx="943897" cy="813704"/>
          </a:xfrm>
          <a:prstGeom prst="hexagon">
            <a:avLst/>
          </a:prstGeom>
          <a:gradFill>
            <a:gsLst>
              <a:gs pos="100000">
                <a:srgbClr val="FFC000">
                  <a:alpha val="0"/>
                </a:srgbClr>
              </a:gs>
              <a:gs pos="0">
                <a:srgbClr val="FFC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wmf"/><Relationship Id="rId5" Type="http://schemas.openxmlformats.org/officeDocument/2006/relationships/oleObject" Target="../embeddings/oleObject3.bin"/><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xml"/><Relationship Id="rId7" Type="http://schemas.openxmlformats.org/officeDocument/2006/relationships/image" Target="../media/image6.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3.xml"/><Relationship Id="rId5" Type="http://schemas.openxmlformats.org/officeDocument/2006/relationships/tags" Target="../tags/tag7.xml"/><Relationship Id="rId4" Type="http://schemas.openxmlformats.org/officeDocument/2006/relationships/tags" Target="../tags/tag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六边形 4"/>
          <p:cNvSpPr/>
          <p:nvPr/>
        </p:nvSpPr>
        <p:spPr>
          <a:xfrm>
            <a:off x="5063220" y="-1497894"/>
            <a:ext cx="6322535" cy="5450461"/>
          </a:xfrm>
          <a:prstGeom prst="hexagon">
            <a:avLst/>
          </a:prstGeom>
          <a:blipFill>
            <a:blip r:embed="rId2"/>
            <a:stretch>
              <a:fillRect l="-32328" r="-68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6" name="六边形 5"/>
          <p:cNvSpPr/>
          <p:nvPr/>
        </p:nvSpPr>
        <p:spPr>
          <a:xfrm>
            <a:off x="9192768" y="2585206"/>
            <a:ext cx="2487954" cy="2144788"/>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9" name="六边形 8"/>
          <p:cNvSpPr/>
          <p:nvPr/>
        </p:nvSpPr>
        <p:spPr>
          <a:xfrm>
            <a:off x="11272487" y="5722374"/>
            <a:ext cx="1839026" cy="1585367"/>
          </a:xfrm>
          <a:prstGeom prst="hexagon">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grpSp>
        <p:nvGrpSpPr>
          <p:cNvPr id="16" name="组合 15"/>
          <p:cNvGrpSpPr/>
          <p:nvPr/>
        </p:nvGrpSpPr>
        <p:grpSpPr>
          <a:xfrm>
            <a:off x="557374" y="1951686"/>
            <a:ext cx="5538625" cy="1493001"/>
            <a:chOff x="557374" y="2513675"/>
            <a:chExt cx="5538625" cy="1493001"/>
          </a:xfrm>
        </p:grpSpPr>
        <p:sp>
          <p:nvSpPr>
            <p:cNvPr id="17" name="文本框 16"/>
            <p:cNvSpPr txBox="1"/>
            <p:nvPr/>
          </p:nvSpPr>
          <p:spPr>
            <a:xfrm>
              <a:off x="560008" y="2513675"/>
              <a:ext cx="4931535" cy="583565"/>
            </a:xfrm>
            <a:prstGeom prst="rect">
              <a:avLst/>
            </a:prstGeom>
            <a:noFill/>
          </p:spPr>
          <p:txBody>
            <a:bodyPr wrap="square" rtlCol="0">
              <a:spAutoFit/>
            </a:bodyPr>
            <a:lstStyle/>
            <a:p>
              <a:r>
                <a:rPr lang="zh-CN" altLang="en-US" sz="3200" spc="-150">
                  <a:solidFill>
                    <a:schemeClr val="bg1">
                      <a:lumMod val="65000"/>
                    </a:schemeClr>
                  </a:solidFill>
                  <a:latin typeface="Arial" panose="020B0604020202020204" pitchFamily="34" charset="0"/>
                  <a:ea typeface="思源黑体 CN Medium" panose="020B0600000000000000" pitchFamily="34" charset="-122"/>
                  <a:cs typeface="+mn-ea"/>
                  <a:sym typeface="Arial" panose="020B0604020202020204" pitchFamily="34" charset="0"/>
                </a:rPr>
                <a:t>第九单元  课题</a:t>
              </a:r>
              <a:r>
                <a:rPr lang="en-US" altLang="zh-CN" sz="3200" spc="-150">
                  <a:solidFill>
                    <a:schemeClr val="bg1">
                      <a:lumMod val="65000"/>
                    </a:schemeClr>
                  </a:solidFill>
                  <a:latin typeface="Arial" panose="020B0604020202020204" pitchFamily="34" charset="0"/>
                  <a:ea typeface="思源黑体 CN Medium" panose="020B0600000000000000" pitchFamily="34" charset="-122"/>
                  <a:cs typeface="+mn-ea"/>
                  <a:sym typeface="Arial" panose="020B0604020202020204" pitchFamily="34" charset="0"/>
                </a:rPr>
                <a:t>3</a:t>
              </a:r>
            </a:p>
          </p:txBody>
        </p:sp>
        <p:sp>
          <p:nvSpPr>
            <p:cNvPr id="18" name="文本框 17"/>
            <p:cNvSpPr txBox="1"/>
            <p:nvPr/>
          </p:nvSpPr>
          <p:spPr>
            <a:xfrm>
              <a:off x="557374" y="3176731"/>
              <a:ext cx="5538625" cy="829945"/>
            </a:xfrm>
            <a:prstGeom prst="rect">
              <a:avLst/>
            </a:prstGeom>
            <a:noFill/>
          </p:spPr>
          <p:txBody>
            <a:bodyPr wrap="square" rtlCol="0">
              <a:spAutoFit/>
            </a:bodyPr>
            <a:lstStyle/>
            <a:p>
              <a:pPr algn="dist"/>
              <a:r>
                <a:rPr lang="zh-CN" altLang="en-US" sz="4800" b="1">
                  <a:solidFill>
                    <a:srgbClr val="FFC000"/>
                  </a:solidFill>
                  <a:latin typeface="Arial" panose="020B0604020202020204" pitchFamily="34" charset="0"/>
                  <a:ea typeface="思源黑体 CN Medium" panose="020B0600000000000000" pitchFamily="34" charset="-122"/>
                  <a:cs typeface="+mn-ea"/>
                  <a:sym typeface="Arial" panose="020B0604020202020204" pitchFamily="34" charset="0"/>
                </a:rPr>
                <a:t>溶液的浓度</a:t>
              </a:r>
            </a:p>
          </p:txBody>
        </p:sp>
        <p:cxnSp>
          <p:nvCxnSpPr>
            <p:cNvPr id="20" name="直接连接符 19"/>
            <p:cNvCxnSpPr/>
            <p:nvPr/>
          </p:nvCxnSpPr>
          <p:spPr>
            <a:xfrm>
              <a:off x="658813" y="3990975"/>
              <a:ext cx="5208587"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文本框 2"/>
          <p:cNvSpPr txBox="1"/>
          <p:nvPr/>
        </p:nvSpPr>
        <p:spPr>
          <a:xfrm>
            <a:off x="703670" y="1167585"/>
            <a:ext cx="10383885" cy="4523105"/>
          </a:xfrm>
          <a:prstGeom prst="rect">
            <a:avLst/>
          </a:prstGeom>
          <a:noFill/>
          <a:ln w="9525">
            <a:noFill/>
          </a:ln>
        </p:spPr>
        <p:txBody>
          <a:bodyPr wrap="square" anchor="t">
            <a:spAutoFit/>
          </a:bodyPr>
          <a:lstStyle/>
          <a:p>
            <a:pPr indent="457200">
              <a:lnSpc>
                <a:spcPct val="200000"/>
              </a:lnSpc>
            </a:pPr>
            <a:r>
              <a:rPr lang="zh-CN" altLang="en-US" sz="3600" kern="0">
                <a:solidFill>
                  <a:sysClr val="windowText" lastClr="000000"/>
                </a:solidFill>
                <a:latin typeface="微软雅黑" panose="020B0503020204020204" charset="-122"/>
                <a:ea typeface="微软雅黑" panose="020B0503020204020204" charset="-122"/>
                <a:sym typeface="Arial" panose="020B0604020202020204" pitchFamily="34" charset="0"/>
              </a:rPr>
              <a:t>在两杯等量的水中分别加入一勺糖和两勺糖，完全溶解后两杯糖水的甜度是不一样的，通俗的说就是两杯糖水的</a:t>
            </a:r>
            <a:r>
              <a:rPr lang="zh-CN" altLang="en-US" sz="3600" kern="0">
                <a:solidFill>
                  <a:srgbClr val="FF0000"/>
                </a:solidFill>
                <a:latin typeface="微软雅黑" panose="020B0503020204020204" charset="-122"/>
                <a:ea typeface="微软雅黑" panose="020B0503020204020204" charset="-122"/>
                <a:sym typeface="Arial" panose="020B0604020202020204" pitchFamily="34" charset="0"/>
              </a:rPr>
              <a:t>浓、稀</a:t>
            </a:r>
            <a:r>
              <a:rPr lang="zh-CN" altLang="en-US" sz="3600" kern="0">
                <a:solidFill>
                  <a:sysClr val="windowText" lastClr="000000"/>
                </a:solidFill>
                <a:latin typeface="微软雅黑" panose="020B0503020204020204" charset="-122"/>
                <a:ea typeface="微软雅黑" panose="020B0503020204020204" charset="-122"/>
                <a:sym typeface="Arial" panose="020B0604020202020204" pitchFamily="34" charset="0"/>
              </a:rPr>
              <a:t>不同不同。</a:t>
            </a:r>
          </a:p>
          <a:p>
            <a:pPr indent="457200">
              <a:lnSpc>
                <a:spcPct val="200000"/>
              </a:lnSpc>
            </a:pPr>
            <a:r>
              <a:rPr lang="zh-CN" altLang="en-US" sz="3600" kern="0">
                <a:solidFill>
                  <a:sysClr val="windowText" lastClr="000000"/>
                </a:solidFill>
                <a:latin typeface="微软雅黑" panose="020B0503020204020204" charset="-122"/>
                <a:ea typeface="微软雅黑" panose="020B0503020204020204" charset="-122"/>
                <a:sym typeface="Arial" panose="020B0604020202020204" pitchFamily="34" charset="0"/>
              </a:rPr>
              <a:t>化学上用</a:t>
            </a:r>
            <a:r>
              <a:rPr lang="zh-CN" altLang="en-US" sz="3600" kern="0">
                <a:solidFill>
                  <a:srgbClr val="FF0000"/>
                </a:solidFill>
                <a:latin typeface="微软雅黑" panose="020B0503020204020204" charset="-122"/>
                <a:ea typeface="微软雅黑" panose="020B0503020204020204" charset="-122"/>
                <a:sym typeface="Arial" panose="020B0604020202020204" pitchFamily="34" charset="0"/>
              </a:rPr>
              <a:t>溶质的质量分数</a:t>
            </a:r>
            <a:r>
              <a:rPr lang="zh-CN" altLang="en-US" sz="3600" kern="0">
                <a:solidFill>
                  <a:sysClr val="windowText" lastClr="000000"/>
                </a:solidFill>
                <a:latin typeface="微软雅黑" panose="020B0503020204020204" charset="-122"/>
                <a:ea typeface="微软雅黑" panose="020B0503020204020204" charset="-122"/>
                <a:sym typeface="Arial" panose="020B0604020202020204" pitchFamily="34" charset="0"/>
              </a:rPr>
              <a:t>来表示</a:t>
            </a:r>
            <a:r>
              <a:rPr lang="zh-CN" altLang="en-US" sz="3600" kern="0">
                <a:solidFill>
                  <a:srgbClr val="0000FF"/>
                </a:solidFill>
                <a:latin typeface="微软雅黑" panose="020B0503020204020204" charset="-122"/>
                <a:ea typeface="微软雅黑" panose="020B0503020204020204" charset="-122"/>
                <a:sym typeface="Arial" panose="020B0604020202020204" pitchFamily="34" charset="0"/>
              </a:rPr>
              <a:t>溶液的浓稀。</a:t>
            </a:r>
          </a:p>
        </p:txBody>
      </p:sp>
      <p:sp>
        <p:nvSpPr>
          <p:cNvPr id="3" name="文本框 2"/>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新课导入</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6110" y="432435"/>
            <a:ext cx="8693785" cy="706755"/>
          </a:xfrm>
          <a:prstGeom prst="rect">
            <a:avLst/>
          </a:prstGeom>
          <a:noFill/>
        </p:spPr>
        <p:txBody>
          <a:bodyPr wrap="square" rtlCol="0">
            <a:spAutoFit/>
          </a:bodyPr>
          <a:lstStyle/>
          <a:p>
            <a:r>
              <a:rPr lang="zh-CN" altLang="en-US" sz="4000" kern="0" noProof="1">
                <a:solidFill>
                  <a:schemeClr val="tx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实验</a:t>
            </a:r>
            <a:r>
              <a:rPr lang="en-US" altLang="zh-CN" sz="4000" kern="0" noProof="1">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9-7 </a:t>
            </a:r>
            <a:r>
              <a:rPr lang="zh-CN" altLang="en-US" sz="4000" kern="0" noProof="1">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三种浓稀不同的硫酸铜溶液</a:t>
            </a:r>
          </a:p>
        </p:txBody>
      </p:sp>
      <p:graphicFrame>
        <p:nvGraphicFramePr>
          <p:cNvPr id="5126" name="对象 5125"/>
          <p:cNvGraphicFramePr>
            <a:graphicFrameLocks noChangeAspect="1"/>
          </p:cNvGraphicFramePr>
          <p:nvPr/>
        </p:nvGraphicFramePr>
        <p:xfrm>
          <a:off x="1158240" y="3548380"/>
          <a:ext cx="3773805" cy="2228850"/>
        </p:xfrm>
        <a:graphic>
          <a:graphicData uri="http://schemas.openxmlformats.org/presentationml/2006/ole">
            <mc:AlternateContent xmlns:mc="http://schemas.openxmlformats.org/markup-compatibility/2006">
              <mc:Choice xmlns:v="urn:schemas-microsoft-com:vml" Requires="v">
                <p:oleObj spid="_x0000_s1041" r:id="rId3" imgW="3505200" imgH="2962275" progId="Paint.Picture">
                  <p:embed/>
                </p:oleObj>
              </mc:Choice>
              <mc:Fallback>
                <p:oleObj r:id="rId3" imgW="3505200" imgH="2962275" progId="Paint.Picture">
                  <p:embed/>
                  <p:pic>
                    <p:nvPicPr>
                      <p:cNvPr id="0" name="OLE substitute image"/>
                      <p:cNvPicPr/>
                      <p:nvPr/>
                    </p:nvPicPr>
                    <p:blipFill>
                      <a:blip r:embed="rId4"/>
                      <a:stretch>
                        <a:fillRect/>
                      </a:stretch>
                    </p:blipFill>
                    <p:spPr>
                      <a:xfrm>
                        <a:off x="1158240" y="3548380"/>
                        <a:ext cx="3773805" cy="2228850"/>
                      </a:xfrm>
                      <a:prstGeom prst="rect">
                        <a:avLst/>
                      </a:prstGeom>
                      <a:noFill/>
                      <a:ln w="38100">
                        <a:noFill/>
                        <a:miter/>
                      </a:ln>
                    </p:spPr>
                  </p:pic>
                </p:oleObj>
              </mc:Fallback>
            </mc:AlternateContent>
          </a:graphicData>
        </a:graphic>
      </p:graphicFrame>
      <p:sp>
        <p:nvSpPr>
          <p:cNvPr id="5128" name="文本框 5127"/>
          <p:cNvSpPr txBox="1"/>
          <p:nvPr/>
        </p:nvSpPr>
        <p:spPr>
          <a:xfrm>
            <a:off x="1158240" y="5777230"/>
            <a:ext cx="4892675" cy="521970"/>
          </a:xfrm>
          <a:prstGeom prst="rect">
            <a:avLst/>
          </a:prstGeom>
          <a:noFill/>
          <a:ln w="9525">
            <a:noFill/>
          </a:ln>
        </p:spPr>
        <p:txBody>
          <a:bodyPr wrap="square">
            <a:spAutoFit/>
          </a:bodyPr>
          <a:lstStyle/>
          <a:p>
            <a:pPr>
              <a:spcBef>
                <a:spcPct val="50000"/>
              </a:spcBef>
            </a:pPr>
            <a:r>
              <a:rPr lang="zh-CN" altLang="en-US" sz="2800" kern="0" noProof="1">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淡蓝       蓝色       深蓝</a:t>
            </a:r>
          </a:p>
        </p:txBody>
      </p:sp>
      <p:sp>
        <p:nvSpPr>
          <p:cNvPr id="24582" name="文本框 2"/>
          <p:cNvSpPr txBox="1"/>
          <p:nvPr/>
        </p:nvSpPr>
        <p:spPr>
          <a:xfrm>
            <a:off x="626110" y="1478280"/>
            <a:ext cx="10888980" cy="1753235"/>
          </a:xfrm>
          <a:prstGeom prst="rect">
            <a:avLst/>
          </a:prstGeom>
          <a:noFill/>
          <a:ln w="9525">
            <a:noFill/>
          </a:ln>
        </p:spPr>
        <p:txBody>
          <a:bodyPr wrap="square" anchor="t">
            <a:spAutoFit/>
          </a:bodyPr>
          <a:lstStyle/>
          <a:p>
            <a:pPr indent="457200"/>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室温下在三支试管中各加入</a:t>
            </a:r>
            <a:r>
              <a:rPr lang="en-US" altLang="zh-CN"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10mL</a:t>
            </a:r>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水，然后分别加入约</a:t>
            </a:r>
            <a:r>
              <a:rPr lang="en-US" altLang="zh-CN"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0.1g</a:t>
            </a:r>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en-US" altLang="zh-CN"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0.5g</a:t>
            </a:r>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en-US" altLang="zh-CN"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2g</a:t>
            </a:r>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无水硫酸铜。完全溶解后，比较三种溶液的颜色。</a:t>
            </a:r>
          </a:p>
        </p:txBody>
      </p:sp>
      <p:sp>
        <p:nvSpPr>
          <p:cNvPr id="4" name="文本框 3"/>
          <p:cNvSpPr txBox="1"/>
          <p:nvPr/>
        </p:nvSpPr>
        <p:spPr>
          <a:xfrm>
            <a:off x="6482715" y="3548380"/>
            <a:ext cx="5031740" cy="1753235"/>
          </a:xfrm>
          <a:prstGeom prst="rect">
            <a:avLst/>
          </a:prstGeom>
          <a:noFill/>
          <a:ln w="9525">
            <a:noFill/>
          </a:ln>
        </p:spPr>
        <p:txBody>
          <a:bodyPr wrap="square" anchor="t">
            <a:spAutoFit/>
          </a:bodyPr>
          <a:lstStyle/>
          <a:p>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有颜色的溶液，可根据</a:t>
            </a:r>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___________</a:t>
            </a: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判断溶液的浓和稀。</a:t>
            </a:r>
          </a:p>
        </p:txBody>
      </p:sp>
      <p:sp>
        <p:nvSpPr>
          <p:cNvPr id="5" name="文本框 4"/>
          <p:cNvSpPr txBox="1"/>
          <p:nvPr/>
        </p:nvSpPr>
        <p:spPr>
          <a:xfrm>
            <a:off x="6482715" y="4133215"/>
            <a:ext cx="2320925" cy="583565"/>
          </a:xfrm>
          <a:prstGeom prst="rect">
            <a:avLst/>
          </a:prstGeom>
          <a:noFill/>
          <a:ln w="9525">
            <a:noFill/>
          </a:ln>
        </p:spPr>
        <p:txBody>
          <a:bodyPr wrap="square" anchor="t">
            <a:spAutoFit/>
          </a:bodyPr>
          <a:lstStyle/>
          <a:p>
            <a:r>
              <a:rPr lang="zh-CN" altLang="en-US" sz="3200" kern="0">
                <a:solidFill>
                  <a:srgbClr val="FF0000"/>
                </a:solidFill>
                <a:latin typeface="微软雅黑" panose="020B0503020204020204" charset="-122"/>
                <a:ea typeface="微软雅黑" panose="020B0503020204020204" charset="-122"/>
                <a:sym typeface="Arial" panose="020B0604020202020204" pitchFamily="34" charset="0"/>
              </a:rPr>
              <a:t>颜色的深浅</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dissolve">
                                      <p:cBhvr>
                                        <p:cTn id="7" dur="500"/>
                                        <p:tgtEl>
                                          <p:spTgt spid="51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文本框 1"/>
          <p:cNvSpPr txBox="1"/>
          <p:nvPr/>
        </p:nvSpPr>
        <p:spPr>
          <a:xfrm>
            <a:off x="3187701" y="196851"/>
            <a:ext cx="2309813" cy="583565"/>
          </a:xfrm>
          <a:prstGeom prst="rect">
            <a:avLst/>
          </a:prstGeom>
          <a:noFill/>
          <a:ln w="9525">
            <a:noFill/>
          </a:ln>
        </p:spPr>
        <p:txBody>
          <a:bodyPr wrap="square" anchor="t">
            <a:spAutoFit/>
          </a:bodyPr>
          <a:lstStyle/>
          <a:p>
            <a:r>
              <a:rPr lang="zh-CN" altLang="en-US" sz="3200" b="1" kern="0">
                <a:solidFill>
                  <a:schemeClr val="bg1"/>
                </a:solidFill>
                <a:latin typeface="Arial" panose="020B0604020202020204" pitchFamily="34" charset="0"/>
                <a:ea typeface="思源黑体 CN Medium" panose="020B0600000000000000" pitchFamily="34" charset="-122"/>
                <a:sym typeface="Arial" panose="020B0604020202020204" pitchFamily="34" charset="0"/>
              </a:rPr>
              <a:t>溶液的浓度</a:t>
            </a:r>
          </a:p>
        </p:txBody>
      </p:sp>
      <p:sp>
        <p:nvSpPr>
          <p:cNvPr id="25602" name="文本框 8196"/>
          <p:cNvSpPr txBox="1"/>
          <p:nvPr/>
        </p:nvSpPr>
        <p:spPr>
          <a:xfrm>
            <a:off x="466498" y="1446152"/>
            <a:ext cx="7752715" cy="645160"/>
          </a:xfrm>
          <a:prstGeom prst="rect">
            <a:avLst/>
          </a:prstGeom>
          <a:noFill/>
          <a:ln w="9525">
            <a:noFill/>
          </a:ln>
        </p:spPr>
        <p:txBody>
          <a:bodyPr wrap="square" anchor="t">
            <a:spAutoFit/>
          </a:bodyPr>
          <a:lstStyle/>
          <a:p>
            <a:pPr>
              <a:spcBef>
                <a:spcPct val="50000"/>
              </a:spcBef>
            </a:pP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1</a:t>
            </a:r>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定义：溶质质量与溶液质量之比</a:t>
            </a:r>
          </a:p>
        </p:txBody>
      </p:sp>
      <p:sp>
        <p:nvSpPr>
          <p:cNvPr id="3" name="文本框 2"/>
          <p:cNvSpPr txBox="1"/>
          <p:nvPr/>
        </p:nvSpPr>
        <p:spPr>
          <a:xfrm>
            <a:off x="466725" y="2369185"/>
            <a:ext cx="2331085" cy="645160"/>
          </a:xfrm>
          <a:prstGeom prst="rect">
            <a:avLst/>
          </a:prstGeom>
          <a:noFill/>
          <a:ln w="9525">
            <a:noFill/>
          </a:ln>
        </p:spPr>
        <p:txBody>
          <a:bodyPr wrap="square" anchor="t">
            <a:spAutoFit/>
          </a:bodyPr>
          <a:lstStyle/>
          <a:p>
            <a:pPr>
              <a:spcBef>
                <a:spcPct val="50000"/>
              </a:spcBef>
            </a:pPr>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2.</a:t>
            </a: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公式：</a:t>
            </a:r>
          </a:p>
        </p:txBody>
      </p:sp>
      <p:graphicFrame>
        <p:nvGraphicFramePr>
          <p:cNvPr id="4" name="对象 3">
            <a:hlinkClick r:id="" action="ppaction://ole?verb=0"/>
          </p:cNvPr>
          <p:cNvGraphicFramePr>
            <a:graphicFrameLocks noChangeAspect="1"/>
          </p:cNvGraphicFramePr>
          <p:nvPr/>
        </p:nvGraphicFramePr>
        <p:xfrm>
          <a:off x="4684395" y="3267075"/>
          <a:ext cx="3759200" cy="1066165"/>
        </p:xfrm>
        <a:graphic>
          <a:graphicData uri="http://schemas.openxmlformats.org/presentationml/2006/ole">
            <mc:AlternateContent xmlns:mc="http://schemas.openxmlformats.org/markup-compatibility/2006">
              <mc:Choice xmlns:v="urn:schemas-microsoft-com:vml" Requires="v">
                <p:oleObj spid="_x0000_s2051" r:id="rId3" imgW="3759200" imgH="1066800" progId="Equation.KSEE3">
                  <p:embed/>
                </p:oleObj>
              </mc:Choice>
              <mc:Fallback>
                <p:oleObj r:id="rId3" imgW="3759200" imgH="1066800" progId="Equation.KSEE3">
                  <p:embed/>
                  <p:pic>
                    <p:nvPicPr>
                      <p:cNvPr id="0" name="OLE substitute image"/>
                      <p:cNvPicPr/>
                      <p:nvPr/>
                    </p:nvPicPr>
                    <p:blipFill>
                      <a:blip r:embed="rId4"/>
                      <a:stretch>
                        <a:fillRect/>
                      </a:stretch>
                    </p:blipFill>
                    <p:spPr>
                      <a:xfrm>
                        <a:off x="4684395" y="3267075"/>
                        <a:ext cx="3759200" cy="1066165"/>
                      </a:xfrm>
                      <a:prstGeom prst="rect">
                        <a:avLst/>
                      </a:prstGeom>
                      <a:noFill/>
                      <a:ln w="38100">
                        <a:noFill/>
                        <a:miter/>
                      </a:ln>
                    </p:spPr>
                  </p:pic>
                </p:oleObj>
              </mc:Fallback>
            </mc:AlternateContent>
          </a:graphicData>
        </a:graphic>
      </p:graphicFrame>
      <p:sp>
        <p:nvSpPr>
          <p:cNvPr id="5" name="文本框 4"/>
          <p:cNvSpPr txBox="1"/>
          <p:nvPr/>
        </p:nvSpPr>
        <p:spPr>
          <a:xfrm>
            <a:off x="795020" y="3267075"/>
            <a:ext cx="4198620" cy="645160"/>
          </a:xfrm>
          <a:prstGeom prst="rect">
            <a:avLst/>
          </a:prstGeom>
          <a:noFill/>
          <a:ln w="9525">
            <a:noFill/>
          </a:ln>
        </p:spPr>
        <p:txBody>
          <a:bodyPr wrap="square" anchor="t">
            <a:spAutoFit/>
          </a:bodyPr>
          <a:lstStyle/>
          <a:p>
            <a:pPr>
              <a:spcBef>
                <a:spcPct val="50000"/>
              </a:spcBef>
            </a:pP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溶质的质量分数</a:t>
            </a:r>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p>
        </p:txBody>
      </p:sp>
      <p:graphicFrame>
        <p:nvGraphicFramePr>
          <p:cNvPr id="6" name="对象 5">
            <a:hlinkClick r:id="" action="ppaction://ole?verb=0"/>
          </p:cNvPr>
          <p:cNvGraphicFramePr>
            <a:graphicFrameLocks noChangeAspect="1"/>
          </p:cNvGraphicFramePr>
          <p:nvPr/>
        </p:nvGraphicFramePr>
        <p:xfrm>
          <a:off x="2952750" y="4583113"/>
          <a:ext cx="6286500" cy="1069975"/>
        </p:xfrm>
        <a:graphic>
          <a:graphicData uri="http://schemas.openxmlformats.org/presentationml/2006/ole">
            <mc:AlternateContent xmlns:mc="http://schemas.openxmlformats.org/markup-compatibility/2006">
              <mc:Choice xmlns:v="urn:schemas-microsoft-com:vml" Requires="v">
                <p:oleObj spid="_x0000_s2052" r:id="rId5" imgW="6286500" imgH="1066800" progId="Equation.KSEE3">
                  <p:embed/>
                </p:oleObj>
              </mc:Choice>
              <mc:Fallback>
                <p:oleObj r:id="rId5" imgW="6286500" imgH="1066800" progId="Equation.KSEE3">
                  <p:embed/>
                  <p:pic>
                    <p:nvPicPr>
                      <p:cNvPr id="0" name="OLE substitute image"/>
                      <p:cNvPicPr/>
                      <p:nvPr/>
                    </p:nvPicPr>
                    <p:blipFill>
                      <a:blip r:embed="rId6"/>
                      <a:stretch>
                        <a:fillRect/>
                      </a:stretch>
                    </p:blipFill>
                    <p:spPr>
                      <a:xfrm>
                        <a:off x="2952750" y="4583113"/>
                        <a:ext cx="6286500" cy="1069975"/>
                      </a:xfrm>
                      <a:prstGeom prst="rect">
                        <a:avLst/>
                      </a:prstGeom>
                      <a:noFill/>
                      <a:ln w="38100">
                        <a:noFill/>
                        <a:miter/>
                      </a:ln>
                    </p:spPr>
                  </p:pic>
                </p:oleObj>
              </mc:Fallback>
            </mc:AlternateContent>
          </a:graphicData>
        </a:graphic>
      </p:graphicFrame>
      <p:sp>
        <p:nvSpPr>
          <p:cNvPr id="7" name="文本框 6"/>
          <p:cNvSpPr txBox="1"/>
          <p:nvPr/>
        </p:nvSpPr>
        <p:spPr>
          <a:xfrm>
            <a:off x="2346325" y="4765040"/>
            <a:ext cx="451485" cy="706755"/>
          </a:xfrm>
          <a:prstGeom prst="rect">
            <a:avLst/>
          </a:prstGeom>
          <a:noFill/>
          <a:ln w="9525">
            <a:noFill/>
          </a:ln>
        </p:spPr>
        <p:txBody>
          <a:bodyPr wrap="square" anchor="t">
            <a:spAutoFit/>
          </a:bodyPr>
          <a:lstStyle/>
          <a:p>
            <a:pPr>
              <a:spcBef>
                <a:spcPct val="50000"/>
              </a:spcBef>
            </a:pPr>
            <a:r>
              <a:rPr lang="en-US" altLang="zh-CN" sz="4000" kern="0">
                <a:solidFill>
                  <a:schemeClr val="tx1"/>
                </a:solidFill>
                <a:latin typeface="Arial" panose="020B0604020202020204" pitchFamily="34" charset="0"/>
                <a:ea typeface="思源黑体 CN Medium" panose="020B0600000000000000" pitchFamily="34" charset="-122"/>
                <a:sym typeface="Arial" panose="020B0604020202020204" pitchFamily="34" charset="0"/>
              </a:rPr>
              <a:t>=</a:t>
            </a:r>
          </a:p>
        </p:txBody>
      </p:sp>
      <p:sp>
        <p:nvSpPr>
          <p:cNvPr id="2" name="文本框 1"/>
          <p:cNvSpPr txBox="1"/>
          <p:nvPr/>
        </p:nvSpPr>
        <p:spPr>
          <a:xfrm>
            <a:off x="795020" y="534670"/>
            <a:ext cx="4854575" cy="706755"/>
          </a:xfrm>
          <a:prstGeom prst="rect">
            <a:avLst/>
          </a:prstGeom>
          <a:noFill/>
        </p:spPr>
        <p:txBody>
          <a:bodyPr wrap="square" rtlCol="0">
            <a:spAutoFit/>
          </a:bodyPr>
          <a:lstStyle/>
          <a:p>
            <a:r>
              <a:rPr lang="zh-CN" altLang="zh-CN" sz="4000">
                <a:latin typeface="微软雅黑" panose="020B0503020204020204" charset="-122"/>
                <a:ea typeface="微软雅黑" panose="020B0503020204020204" charset="-122"/>
                <a:cs typeface="微软雅黑" panose="020B0503020204020204" charset="-122"/>
              </a:rPr>
              <a:t>一</a:t>
            </a:r>
            <a:r>
              <a:rPr lang="en-US" altLang="zh-CN" sz="4000">
                <a:latin typeface="微软雅黑" panose="020B0503020204020204" charset="-122"/>
                <a:ea typeface="微软雅黑" panose="020B0503020204020204" charset="-122"/>
                <a:cs typeface="微软雅黑" panose="020B0503020204020204" charset="-122"/>
              </a:rPr>
              <a:t>.</a:t>
            </a:r>
            <a:r>
              <a:rPr lang="zh-CN" altLang="en-US" sz="4000">
                <a:latin typeface="微软雅黑" panose="020B0503020204020204" charset="-122"/>
                <a:ea typeface="微软雅黑" panose="020B0503020204020204" charset="-122"/>
                <a:cs typeface="微软雅黑" panose="020B0503020204020204" charset="-122"/>
              </a:rPr>
              <a:t>溶质的质量分数</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3" grpId="0"/>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70025" y="1024890"/>
            <a:ext cx="4301490" cy="368300"/>
          </a:xfrm>
          <a:prstGeom prst="rect">
            <a:avLst/>
          </a:prstGeom>
          <a:noFill/>
        </p:spPr>
        <p:txBody>
          <a:bodyPr wrap="square" rtlCol="0">
            <a:spAutoFit/>
          </a:bodyPr>
          <a:lstStyle/>
          <a:p>
            <a:endParaRPr lang="zh-CN" altLang="en-US"/>
          </a:p>
        </p:txBody>
      </p:sp>
      <p:sp>
        <p:nvSpPr>
          <p:cNvPr id="3" name="文本框 2"/>
          <p:cNvSpPr txBox="1"/>
          <p:nvPr/>
        </p:nvSpPr>
        <p:spPr>
          <a:xfrm>
            <a:off x="631825" y="379730"/>
            <a:ext cx="9756775" cy="645160"/>
          </a:xfrm>
          <a:prstGeom prst="rect">
            <a:avLst/>
          </a:prstGeom>
          <a:noFill/>
        </p:spPr>
        <p:txBody>
          <a:bodyPr wrap="square" rtlCol="0">
            <a:spAutoFit/>
          </a:bodyPr>
          <a:lstStyle/>
          <a:p>
            <a:r>
              <a:rPr lang="en-US" altLang="zh-CN" sz="3600">
                <a:latin typeface="微软雅黑" panose="020B0503020204020204" charset="-122"/>
                <a:ea typeface="微软雅黑" panose="020B0503020204020204" charset="-122"/>
                <a:cs typeface="微软雅黑" panose="020B0503020204020204" charset="-122"/>
              </a:rPr>
              <a:t>3.</a:t>
            </a:r>
            <a:r>
              <a:rPr lang="zh-CN" altLang="en-US" sz="3600">
                <a:latin typeface="微软雅黑" panose="020B0503020204020204" charset="-122"/>
                <a:ea typeface="微软雅黑" panose="020B0503020204020204" charset="-122"/>
                <a:cs typeface="微软雅黑" panose="020B0503020204020204" charset="-122"/>
              </a:rPr>
              <a:t>饱和溶液中溶质质量分数与溶解度的关系</a:t>
            </a:r>
          </a:p>
        </p:txBody>
      </p:sp>
      <p:graphicFrame>
        <p:nvGraphicFramePr>
          <p:cNvPr id="7" name="对象 6">
            <a:hlinkClick r:id="" action="ppaction://ole?verb=0"/>
          </p:cNvPr>
          <p:cNvGraphicFramePr>
            <a:graphicFrameLocks noChangeAspect="1"/>
          </p:cNvGraphicFramePr>
          <p:nvPr/>
        </p:nvGraphicFramePr>
        <p:xfrm>
          <a:off x="6392545" y="1739900"/>
          <a:ext cx="4851400" cy="1193165"/>
        </p:xfrm>
        <a:graphic>
          <a:graphicData uri="http://schemas.openxmlformats.org/presentationml/2006/ole">
            <mc:AlternateContent xmlns:mc="http://schemas.openxmlformats.org/markup-compatibility/2006">
              <mc:Choice xmlns:v="urn:schemas-microsoft-com:vml" Requires="v">
                <p:oleObj spid="_x0000_s3074" r:id="rId3" imgW="4851400" imgH="1193800" progId="Equation.KSEE3">
                  <p:embed/>
                </p:oleObj>
              </mc:Choice>
              <mc:Fallback>
                <p:oleObj r:id="rId3" imgW="4851400" imgH="1193800" progId="Equation.KSEE3">
                  <p:embed/>
                  <p:pic>
                    <p:nvPicPr>
                      <p:cNvPr id="0" name="OLE substitute image"/>
                      <p:cNvPicPr/>
                      <p:nvPr/>
                    </p:nvPicPr>
                    <p:blipFill>
                      <a:blip r:embed="rId4"/>
                      <a:stretch>
                        <a:fillRect/>
                      </a:stretch>
                    </p:blipFill>
                    <p:spPr>
                      <a:xfrm>
                        <a:off x="6392545" y="1739900"/>
                        <a:ext cx="4851400" cy="1193165"/>
                      </a:xfrm>
                      <a:prstGeom prst="rect">
                        <a:avLst/>
                      </a:prstGeom>
                      <a:noFill/>
                      <a:ln w="38100">
                        <a:noFill/>
                        <a:miter/>
                      </a:ln>
                    </p:spPr>
                  </p:pic>
                </p:oleObj>
              </mc:Fallback>
            </mc:AlternateContent>
          </a:graphicData>
        </a:graphic>
      </p:graphicFrame>
      <p:sp>
        <p:nvSpPr>
          <p:cNvPr id="11" name="文本框 10"/>
          <p:cNvSpPr txBox="1"/>
          <p:nvPr/>
        </p:nvSpPr>
        <p:spPr>
          <a:xfrm>
            <a:off x="334645" y="2014220"/>
            <a:ext cx="6305550" cy="645160"/>
          </a:xfrm>
          <a:prstGeom prst="rect">
            <a:avLst/>
          </a:prstGeom>
          <a:noFill/>
          <a:ln w="9525">
            <a:noFill/>
          </a:ln>
        </p:spPr>
        <p:txBody>
          <a:bodyPr wrap="square" anchor="t">
            <a:spAutoFit/>
          </a:bodyPr>
          <a:lstStyle/>
          <a:p>
            <a:pPr>
              <a:spcBef>
                <a:spcPct val="50000"/>
              </a:spcBef>
            </a:pP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①饱和溶液中溶质质量分数</a:t>
            </a:r>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p>
        </p:txBody>
      </p:sp>
      <p:sp>
        <p:nvSpPr>
          <p:cNvPr id="12" name="文本框 11"/>
          <p:cNvSpPr txBox="1"/>
          <p:nvPr/>
        </p:nvSpPr>
        <p:spPr>
          <a:xfrm>
            <a:off x="334645" y="3577590"/>
            <a:ext cx="11374755" cy="1198880"/>
          </a:xfrm>
          <a:prstGeom prst="rect">
            <a:avLst/>
          </a:prstGeom>
          <a:noFill/>
        </p:spPr>
        <p:txBody>
          <a:bodyPr wrap="square" rtlCol="0">
            <a:spAutoFit/>
          </a:bodyPr>
          <a:lstStyle/>
          <a:p>
            <a:r>
              <a:rPr lang="zh-CN" altLang="en-US" sz="3600"/>
              <a:t>②一定温度下，溶液在饱和状态时，溶质质量分数最大；</a:t>
            </a:r>
            <a:br>
              <a:rPr lang="zh-CN" altLang="en-US" sz="3600"/>
            </a:br>
            <a:r>
              <a:rPr lang="zh-CN" altLang="en-US" sz="3600"/>
              <a:t>    且溶解度越大，溶质质量分数越大。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custDataLst>
              <p:tags r:id="rId1"/>
            </p:custDataLst>
          </p:nvPr>
        </p:nvGraphicFramePr>
        <p:xfrm>
          <a:off x="932496" y="1951719"/>
          <a:ext cx="9717543" cy="2156693"/>
        </p:xfrm>
        <a:graphic>
          <a:graphicData uri="http://schemas.openxmlformats.org/drawingml/2006/table">
            <a:tbl>
              <a:tblPr>
                <a:tableStyleId>{BDBED569-4797-4DF1-A0F4-6AAB3CD982D8}</a:tableStyleId>
              </a:tblPr>
              <a:tblGrid>
                <a:gridCol w="1813899"/>
                <a:gridCol w="1938020"/>
                <a:gridCol w="2570582"/>
                <a:gridCol w="3395042"/>
              </a:tblGrid>
              <a:tr h="754613">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zh-CN" altLang="en-US" sz="4000" b="0">
                          <a:latin typeface="微软雅黑" panose="020B0503020204020204" charset="-122"/>
                          <a:ea typeface="微软雅黑" panose="020B0503020204020204" charset="-122"/>
                          <a:cs typeface="微软雅黑" panose="020B0503020204020204" charset="-122"/>
                          <a:sym typeface="Arial" panose="020B0604020202020204" pitchFamily="34" charset="0"/>
                        </a:rPr>
                        <a:t>溶质</a:t>
                      </a:r>
                      <a:r>
                        <a:rPr lang="en-US" altLang="zh-CN" sz="4000" b="0">
                          <a:latin typeface="微软雅黑" panose="020B0503020204020204" charset="-122"/>
                          <a:ea typeface="微软雅黑" panose="020B0503020204020204" charset="-122"/>
                          <a:cs typeface="微软雅黑" panose="020B0503020204020204" charset="-122"/>
                          <a:sym typeface="Arial" panose="020B0604020202020204" pitchFamily="34" charset="0"/>
                        </a:rPr>
                        <a:t>/g</a:t>
                      </a:r>
                      <a:r>
                        <a:rPr lang="zh-CN" altLang="en-US" sz="4000" b="0">
                          <a:latin typeface="微软雅黑" panose="020B0503020204020204" charset="-122"/>
                          <a:ea typeface="微软雅黑" panose="020B0503020204020204" charset="-122"/>
                          <a:cs typeface="微软雅黑" panose="020B0503020204020204" charset="-122"/>
                          <a:sym typeface="Arial" panose="020B0604020202020204" pitchFamily="34" charset="0"/>
                        </a:rPr>
                        <a:t>  </a:t>
                      </a:r>
                    </a:p>
                  </a:txBody>
                  <a:tcPr anchor="ctr"/>
                </a:tc>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zh-CN" altLang="en-US" sz="4000" b="0">
                          <a:latin typeface="微软雅黑" panose="020B0503020204020204" charset="-122"/>
                          <a:ea typeface="微软雅黑" panose="020B0503020204020204" charset="-122"/>
                          <a:cs typeface="微软雅黑" panose="020B0503020204020204" charset="-122"/>
                          <a:sym typeface="Arial" panose="020B0604020202020204" pitchFamily="34" charset="0"/>
                        </a:rPr>
                        <a:t>溶剂</a:t>
                      </a:r>
                      <a:r>
                        <a:rPr lang="en-US" altLang="zh-CN" sz="4000" b="0">
                          <a:latin typeface="微软雅黑" panose="020B0503020204020204" charset="-122"/>
                          <a:ea typeface="微软雅黑" panose="020B0503020204020204" charset="-122"/>
                          <a:cs typeface="微软雅黑" panose="020B0503020204020204" charset="-122"/>
                          <a:sym typeface="Arial" panose="020B0604020202020204" pitchFamily="34" charset="0"/>
                        </a:rPr>
                        <a:t>/g</a:t>
                      </a:r>
                    </a:p>
                  </a:txBody>
                  <a:tcPr anchor="ctr"/>
                </a:tc>
                <a:tc>
                  <a:txBody>
                    <a:bodyPr/>
                    <a:lstStyle/>
                    <a:p>
                      <a:pPr marL="0" lvl="0" indent="0" algn="ctr">
                        <a:buNone/>
                      </a:pPr>
                      <a:r>
                        <a:rPr lang="zh-CN" altLang="en-US" sz="4000" b="0">
                          <a:latin typeface="微软雅黑" panose="020B0503020204020204" charset="-122"/>
                          <a:ea typeface="微软雅黑" panose="020B0503020204020204" charset="-122"/>
                          <a:sym typeface="Arial" panose="020B0604020202020204" pitchFamily="34" charset="0"/>
                        </a:rPr>
                        <a:t>现象</a:t>
                      </a:r>
                    </a:p>
                  </a:txBody>
                  <a:tcPr anchor="ctr"/>
                </a:tc>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zh-CN" altLang="en-US" sz="4000" b="0">
                          <a:latin typeface="微软雅黑" panose="020B0503020204020204" charset="-122"/>
                          <a:ea typeface="微软雅黑" panose="020B0503020204020204" charset="-122"/>
                          <a:sym typeface="Arial" panose="020B0604020202020204" pitchFamily="34" charset="0"/>
                        </a:rPr>
                        <a:t>溶质质量分数</a:t>
                      </a:r>
                    </a:p>
                  </a:txBody>
                  <a:tcPr anchor="ctr"/>
                </a:tc>
              </a:tr>
              <a:tr h="545149">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en-US" altLang="zh-CN" sz="4000" b="0">
                          <a:latin typeface="微软雅黑" panose="020B0503020204020204" charset="-122"/>
                          <a:ea typeface="微软雅黑" panose="020B0503020204020204" charset="-122"/>
                          <a:sym typeface="Arial" panose="020B0604020202020204" pitchFamily="34" charset="0"/>
                        </a:rPr>
                        <a:t>10</a:t>
                      </a:r>
                    </a:p>
                  </a:txBody>
                  <a:tcPr anchor="ctr"/>
                </a:tc>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en-US" altLang="zh-CN" sz="4000" b="0">
                          <a:latin typeface="微软雅黑" panose="020B0503020204020204" charset="-122"/>
                          <a:ea typeface="微软雅黑" panose="020B0503020204020204" charset="-122"/>
                          <a:sym typeface="Arial" panose="020B0604020202020204" pitchFamily="34" charset="0"/>
                        </a:rPr>
                        <a:t>90</a:t>
                      </a:r>
                    </a:p>
                  </a:txBody>
                  <a:tcPr anchor="ctr"/>
                </a:tc>
                <a:tc>
                  <a:txBody>
                    <a:bodyPr/>
                    <a:lstStyle/>
                    <a:p>
                      <a:pPr marL="0" lvl="0" indent="0" algn="ctr">
                        <a:buNone/>
                      </a:pPr>
                      <a:r>
                        <a:rPr lang="zh-CN" altLang="en-US" sz="4000" b="0">
                          <a:latin typeface="微软雅黑" panose="020B0503020204020204" charset="-122"/>
                          <a:ea typeface="微软雅黑" panose="020B0503020204020204" charset="-122"/>
                          <a:sym typeface="Arial" panose="020B0604020202020204" pitchFamily="34" charset="0"/>
                        </a:rPr>
                        <a:t>完全溶解</a:t>
                      </a:r>
                    </a:p>
                  </a:txBody>
                  <a:tcPr anchor="ctr"/>
                </a:tc>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endParaRPr lang="zh-CN" altLang="en-US" sz="4000" b="0">
                        <a:latin typeface="微软雅黑" panose="020B0503020204020204" charset="-122"/>
                        <a:ea typeface="微软雅黑" panose="020B0503020204020204" charset="-122"/>
                        <a:sym typeface="Arial" panose="020B0604020202020204" pitchFamily="34" charset="0"/>
                      </a:endParaRPr>
                    </a:p>
                  </a:txBody>
                  <a:tcPr anchor="ctr"/>
                </a:tc>
              </a:tr>
              <a:tr h="537863">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en-US" altLang="zh-CN" sz="4000" b="0">
                          <a:latin typeface="微软雅黑" panose="020B0503020204020204" charset="-122"/>
                          <a:ea typeface="微软雅黑" panose="020B0503020204020204" charset="-122"/>
                          <a:sym typeface="Arial" panose="020B0604020202020204" pitchFamily="34" charset="0"/>
                        </a:rPr>
                        <a:t>20</a:t>
                      </a:r>
                    </a:p>
                  </a:txBody>
                  <a:tcPr anchor="ctr"/>
                </a:tc>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r>
                        <a:rPr lang="en-US" altLang="zh-CN" sz="4000" b="0">
                          <a:latin typeface="微软雅黑" panose="020B0503020204020204" charset="-122"/>
                          <a:ea typeface="微软雅黑" panose="020B0503020204020204" charset="-122"/>
                          <a:sym typeface="Arial" panose="020B0604020202020204" pitchFamily="34" charset="0"/>
                        </a:rPr>
                        <a:t>80</a:t>
                      </a:r>
                    </a:p>
                  </a:txBody>
                  <a:tcPr anchor="ctr"/>
                </a:tc>
                <a:tc>
                  <a:txBody>
                    <a:bodyPr/>
                    <a:lstStyle/>
                    <a:p>
                      <a:pPr marL="0" lvl="0" indent="0" algn="ctr">
                        <a:buNone/>
                      </a:pPr>
                      <a:r>
                        <a:rPr lang="zh-CN" altLang="en-US" sz="4000" b="0">
                          <a:latin typeface="微软雅黑" panose="020B0503020204020204" charset="-122"/>
                          <a:ea typeface="微软雅黑" panose="020B0503020204020204" charset="-122"/>
                          <a:sym typeface="Arial" panose="020B0604020202020204" pitchFamily="34" charset="0"/>
                        </a:rPr>
                        <a:t>完全溶解</a:t>
                      </a:r>
                    </a:p>
                  </a:txBody>
                  <a:tcPr anchor="ctr"/>
                </a:tc>
                <a:tc>
                  <a:txBody>
                    <a:bodyPr/>
                    <a:lstStyle>
                      <a:lvl1pPr marL="342900" lvl="0" indent="-342900" algn="l" defTabSz="914400" eaLnBrk="1" fontAlgn="base" latinLnBrk="0" hangingPunct="1">
                        <a:lnSpc>
                          <a:spcPct val="100000"/>
                        </a:lnSpc>
                        <a:spcBef>
                          <a:spcPct val="20000"/>
                        </a:spcBef>
                        <a:spcAft>
                          <a:spcPct val="0"/>
                        </a:spcAft>
                        <a:buChar char="•"/>
                        <a:defRPr sz="2800" u="none" kern="1200" baseline="0">
                          <a:solidFill>
                            <a:srgbClr val="000000"/>
                          </a:solidFill>
                          <a:latin typeface="Times New Roman" panose="0202060305040502030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rgbClr val="000000"/>
                          </a:solidFill>
                          <a:latin typeface="Times New Roman" panose="02020603050405020304" charset="0"/>
                          <a:ea typeface="宋体" panose="02010600030101010101" pitchFamily="2" charset="-122"/>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rgbClr val="000000"/>
                          </a:solidFill>
                          <a:latin typeface="Times New Roman" panose="02020603050405020304" charset="0"/>
                          <a:ea typeface="宋体" panose="02010600030101010101" pitchFamily="2" charset="-122"/>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rgbClr val="000000"/>
                          </a:solidFill>
                          <a:latin typeface="Times New Roman" panose="02020603050405020304" charset="0"/>
                          <a:ea typeface="宋体" panose="02010600030101010101" pitchFamily="2" charset="-122"/>
                        </a:defRPr>
                      </a:lvl5pPr>
                    </a:lstStyle>
                    <a:p>
                      <a:pPr marL="0" lvl="0" indent="0" algn="ctr">
                        <a:buNone/>
                      </a:pPr>
                      <a:endParaRPr lang="zh-CN" altLang="en-US" sz="4000" b="0" dirty="0">
                        <a:latin typeface="微软雅黑" panose="020B0503020204020204" charset="-122"/>
                        <a:ea typeface="微软雅黑" panose="020B0503020204020204" charset="-122"/>
                        <a:sym typeface="Arial" panose="020B0604020202020204" pitchFamily="34" charset="0"/>
                      </a:endParaRPr>
                    </a:p>
                  </a:txBody>
                  <a:tcPr anchor="ctr"/>
                </a:tc>
              </a:tr>
            </a:tbl>
          </a:graphicData>
        </a:graphic>
      </p:graphicFrame>
      <p:sp>
        <p:nvSpPr>
          <p:cNvPr id="8" name="文本框 7"/>
          <p:cNvSpPr txBox="1"/>
          <p:nvPr/>
        </p:nvSpPr>
        <p:spPr>
          <a:xfrm>
            <a:off x="7885430" y="2707640"/>
            <a:ext cx="1716405" cy="645160"/>
          </a:xfrm>
          <a:prstGeom prst="rect">
            <a:avLst/>
          </a:prstGeom>
          <a:noFill/>
          <a:ln w="9525">
            <a:noFill/>
          </a:ln>
        </p:spPr>
        <p:txBody>
          <a:bodyPr wrap="square" anchor="t">
            <a:spAutoFit/>
          </a:bodyPr>
          <a:lstStyle/>
          <a:p>
            <a:pPr algn="ctr">
              <a:spcBef>
                <a:spcPct val="50000"/>
              </a:spcBef>
            </a:pPr>
            <a:r>
              <a:rPr lang="en-US" altLang="zh-CN" sz="3600" b="1"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10%</a:t>
            </a:r>
          </a:p>
        </p:txBody>
      </p:sp>
      <p:sp>
        <p:nvSpPr>
          <p:cNvPr id="13" name="文本框 12"/>
          <p:cNvSpPr txBox="1"/>
          <p:nvPr/>
        </p:nvSpPr>
        <p:spPr>
          <a:xfrm>
            <a:off x="523875" y="493395"/>
            <a:ext cx="10470515" cy="645160"/>
          </a:xfrm>
          <a:prstGeom prst="rect">
            <a:avLst/>
          </a:prstGeom>
          <a:noFill/>
        </p:spPr>
        <p:txBody>
          <a:bodyPr wrap="square" rtlCol="0">
            <a:spAutoFit/>
          </a:bodyPr>
          <a:lstStyle/>
          <a:p>
            <a:r>
              <a:rPr lang="zh-CN" altLang="en-US" sz="3600" kern="0" noProof="1">
                <a:solidFill>
                  <a:schemeClr val="tx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实验</a:t>
            </a:r>
            <a:r>
              <a:rPr lang="en-US" altLang="zh-CN" sz="3600" kern="0" noProof="1">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9-8 </a:t>
            </a:r>
            <a:r>
              <a:rPr lang="zh-CN" altLang="en-US" sz="3600" kern="0" noProof="1">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配制两种质量分数不同的氯化钠溶液</a:t>
            </a:r>
          </a:p>
        </p:txBody>
      </p:sp>
      <p:sp>
        <p:nvSpPr>
          <p:cNvPr id="14" name="文本框 13"/>
          <p:cNvSpPr txBox="1"/>
          <p:nvPr/>
        </p:nvSpPr>
        <p:spPr>
          <a:xfrm>
            <a:off x="8195439" y="3462974"/>
            <a:ext cx="1097280" cy="645160"/>
          </a:xfrm>
          <a:prstGeom prst="rect">
            <a:avLst/>
          </a:prstGeom>
          <a:noFill/>
          <a:ln w="9525">
            <a:noFill/>
          </a:ln>
        </p:spPr>
        <p:txBody>
          <a:bodyPr wrap="none" anchor="t">
            <a:spAutoFit/>
          </a:bodyPr>
          <a:lstStyle/>
          <a:p>
            <a:pPr algn="ctr">
              <a:spcBef>
                <a:spcPct val="20000"/>
              </a:spcBef>
              <a:buClr>
                <a:srgbClr val="CCCCFF"/>
              </a:buClr>
            </a:pPr>
            <a:r>
              <a:rPr lang="en-US" altLang="zh-CN" sz="3600" b="1"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20%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20481"/>
          <p:cNvSpPr txBox="1"/>
          <p:nvPr/>
        </p:nvSpPr>
        <p:spPr>
          <a:xfrm>
            <a:off x="789305" y="365125"/>
            <a:ext cx="10433685" cy="1753235"/>
          </a:xfrm>
          <a:prstGeom prst="rect">
            <a:avLst/>
          </a:prstGeom>
          <a:noFill/>
          <a:ln w="9525">
            <a:noFill/>
          </a:ln>
        </p:spPr>
        <p:txBody>
          <a:bodyPr wrap="square">
            <a:spAutoFit/>
          </a:bodyPr>
          <a:lstStyle/>
          <a:p>
            <a:pPr indent="457200">
              <a:buClr>
                <a:srgbClr val="FFFFFF"/>
              </a:buClr>
            </a:pPr>
            <a:r>
              <a:rPr lang="zh-CN" altLang="en-US"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讨论：已知</a:t>
            </a:r>
            <a:r>
              <a:rPr lang="en-US" altLang="zh-CN"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20℃</a:t>
            </a:r>
            <a:r>
              <a:rPr lang="zh-CN" altLang="en-US"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时</a:t>
            </a:r>
            <a:r>
              <a:rPr lang="en-US" altLang="zh-CN"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,NaCl</a:t>
            </a:r>
            <a:r>
              <a:rPr lang="zh-CN" altLang="en-US"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的溶解度为</a:t>
            </a:r>
            <a:r>
              <a:rPr lang="en-US" altLang="zh-CN"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36g</a:t>
            </a:r>
            <a:r>
              <a:rPr lang="zh-CN" altLang="en-US"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。有人说“</a:t>
            </a:r>
            <a:r>
              <a:rPr lang="en-US" altLang="zh-CN" sz="3600" kern="0">
                <a:solidFill>
                  <a:srgbClr val="0000FF"/>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20℃</a:t>
            </a:r>
            <a:r>
              <a:rPr lang="zh-CN" altLang="en-US" sz="3600" kern="0">
                <a:solidFill>
                  <a:srgbClr val="0000FF"/>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时</a:t>
            </a:r>
            <a:r>
              <a:rPr lang="en-US" altLang="zh-CN" sz="3600" kern="0" err="1">
                <a:solidFill>
                  <a:srgbClr val="0000FF"/>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NaCl</a:t>
            </a:r>
            <a:r>
              <a:rPr lang="zh-CN" altLang="en-US" sz="3600" kern="0">
                <a:solidFill>
                  <a:srgbClr val="0000FF"/>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饱和溶液的溶质质量分数为</a:t>
            </a:r>
            <a:r>
              <a:rPr lang="en-US" altLang="zh-CN" sz="3600" kern="0">
                <a:solidFill>
                  <a:srgbClr val="0000FF"/>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36</a:t>
            </a:r>
            <a:r>
              <a:rPr lang="zh-CN" altLang="en-US" sz="3600" kern="0">
                <a:solidFill>
                  <a:srgbClr val="0000FF"/>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3600" kern="0">
                <a:solidFill>
                  <a:sysClr val="windowText" lastClr="00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”这种说法对吗？</a:t>
            </a:r>
          </a:p>
        </p:txBody>
      </p:sp>
      <p:sp>
        <p:nvSpPr>
          <p:cNvPr id="20483" name="文本框 20482"/>
          <p:cNvSpPr txBox="1"/>
          <p:nvPr/>
        </p:nvSpPr>
        <p:spPr>
          <a:xfrm>
            <a:off x="441960" y="2324100"/>
            <a:ext cx="11128375" cy="1586230"/>
          </a:xfrm>
          <a:prstGeom prst="rect">
            <a:avLst/>
          </a:prstGeom>
          <a:noFill/>
          <a:ln w="9525">
            <a:noFill/>
          </a:ln>
        </p:spPr>
        <p:txBody>
          <a:bodyPr wrap="square">
            <a:spAutoFit/>
          </a:bodyPr>
          <a:lstStyle/>
          <a:p>
            <a:pPr indent="457200">
              <a:buClr>
                <a:srgbClr val="FFFFFF"/>
              </a:buClr>
            </a:pPr>
            <a:r>
              <a:rPr lang="zh-CN" altLang="en-US" sz="3600" kern="0">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答：不对。</a:t>
            </a:r>
          </a:p>
          <a:p>
            <a:pPr indent="457200">
              <a:lnSpc>
                <a:spcPct val="70000"/>
              </a:lnSpc>
              <a:buClr>
                <a:srgbClr val="FFFFFF"/>
              </a:buClr>
            </a:pPr>
            <a:endParaRPr lang="zh-CN" altLang="en-US" sz="3600" kern="0">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indent="457200">
              <a:buClr>
                <a:srgbClr val="FFFFFF"/>
              </a:buClr>
            </a:pPr>
            <a:r>
              <a:rPr lang="en-US" altLang="zh-CN"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20℃</a:t>
            </a:r>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时</a:t>
            </a:r>
            <a:r>
              <a:rPr lang="en-US" altLang="zh-CN" sz="3600" kern="0" err="1">
                <a:latin typeface="微软雅黑" panose="020B0503020204020204" charset="-122"/>
                <a:ea typeface="微软雅黑" panose="020B0503020204020204" charset="-122"/>
                <a:cs typeface="微软雅黑" panose="020B0503020204020204" charset="-122"/>
                <a:sym typeface="Arial" panose="020B0604020202020204" pitchFamily="34" charset="0"/>
              </a:rPr>
              <a:t>NaCl</a:t>
            </a:r>
            <a:r>
              <a:rPr lang="zh-CN" altLang="en-US" sz="3600" kern="0">
                <a:latin typeface="微软雅黑" panose="020B0503020204020204" charset="-122"/>
                <a:ea typeface="微软雅黑" panose="020B0503020204020204" charset="-122"/>
                <a:cs typeface="微软雅黑" panose="020B0503020204020204" charset="-122"/>
                <a:sym typeface="Arial" panose="020B0604020202020204" pitchFamily="34" charset="0"/>
              </a:rPr>
              <a:t>饱和溶液的溶质质量分数为：</a:t>
            </a:r>
          </a:p>
        </p:txBody>
      </p:sp>
      <p:grpSp>
        <p:nvGrpSpPr>
          <p:cNvPr id="3" name="组合 2"/>
          <p:cNvGrpSpPr/>
          <p:nvPr/>
        </p:nvGrpSpPr>
        <p:grpSpPr>
          <a:xfrm>
            <a:off x="2546350" y="4116070"/>
            <a:ext cx="6648450" cy="1228090"/>
            <a:chOff x="4010" y="6482"/>
            <a:chExt cx="10470" cy="1934"/>
          </a:xfrm>
        </p:grpSpPr>
        <p:sp>
          <p:nvSpPr>
            <p:cNvPr id="20484" name="文本框 20483"/>
            <p:cNvSpPr txBox="1"/>
            <p:nvPr/>
          </p:nvSpPr>
          <p:spPr>
            <a:xfrm>
              <a:off x="10184" y="7040"/>
              <a:ext cx="4296" cy="1016"/>
            </a:xfrm>
            <a:prstGeom prst="rect">
              <a:avLst/>
            </a:prstGeom>
            <a:noFill/>
            <a:ln w="9525">
              <a:noFill/>
            </a:ln>
          </p:spPr>
          <p:txBody>
            <a:bodyPr wrap="square">
              <a:spAutoFit/>
            </a:bodyPr>
            <a:lstStyle/>
            <a:p>
              <a:pPr>
                <a:spcBef>
                  <a:spcPct val="50000"/>
                </a:spcBef>
                <a:buClr>
                  <a:srgbClr val="FFFFFF"/>
                </a:buClr>
              </a:pPr>
              <a:r>
                <a:rPr lang="en-US" altLang="zh-CN" sz="3600" kern="0">
                  <a:latin typeface="Arial" panose="020B0604020202020204" pitchFamily="34" charset="0"/>
                  <a:ea typeface="思源黑体 CN Medium" panose="020B0600000000000000" pitchFamily="34" charset="-122"/>
                  <a:sym typeface="Arial" panose="020B0604020202020204" pitchFamily="34" charset="0"/>
                </a:rPr>
                <a:t>=26.5%</a:t>
              </a:r>
            </a:p>
          </p:txBody>
        </p:sp>
        <p:sp>
          <p:nvSpPr>
            <p:cNvPr id="20485" name="文本框 20484"/>
            <p:cNvSpPr txBox="1"/>
            <p:nvPr/>
          </p:nvSpPr>
          <p:spPr>
            <a:xfrm>
              <a:off x="5211" y="6482"/>
              <a:ext cx="1703" cy="1016"/>
            </a:xfrm>
            <a:prstGeom prst="rect">
              <a:avLst/>
            </a:prstGeom>
            <a:noFill/>
            <a:ln w="9525">
              <a:noFill/>
            </a:ln>
          </p:spPr>
          <p:txBody>
            <a:bodyPr>
              <a:spAutoFit/>
            </a:bodyPr>
            <a:lstStyle/>
            <a:p>
              <a:pPr>
                <a:spcBef>
                  <a:spcPct val="50000"/>
                </a:spcBef>
                <a:buClr>
                  <a:srgbClr val="FFFFFF"/>
                </a:buClr>
              </a:pPr>
              <a:r>
                <a:rPr lang="en-US" altLang="zh-CN" sz="3600" kern="0">
                  <a:latin typeface="Arial" panose="020B0604020202020204" pitchFamily="34" charset="0"/>
                  <a:ea typeface="思源黑体 CN Medium" panose="020B0600000000000000" pitchFamily="34" charset="-122"/>
                  <a:sym typeface="Arial" panose="020B0604020202020204" pitchFamily="34" charset="0"/>
                </a:rPr>
                <a:t>36g</a:t>
              </a:r>
            </a:p>
          </p:txBody>
        </p:sp>
        <p:sp>
          <p:nvSpPr>
            <p:cNvPr id="20486" name="文本框 20485"/>
            <p:cNvSpPr txBox="1"/>
            <p:nvPr/>
          </p:nvSpPr>
          <p:spPr>
            <a:xfrm>
              <a:off x="4010" y="7498"/>
              <a:ext cx="4105" cy="919"/>
            </a:xfrm>
            <a:prstGeom prst="rect">
              <a:avLst/>
            </a:prstGeom>
            <a:noFill/>
            <a:ln w="9525">
              <a:noFill/>
            </a:ln>
          </p:spPr>
          <p:txBody>
            <a:bodyPr wrap="square">
              <a:spAutoFit/>
            </a:bodyPr>
            <a:lstStyle/>
            <a:p>
              <a:pPr>
                <a:spcBef>
                  <a:spcPct val="50000"/>
                </a:spcBef>
                <a:buClr>
                  <a:srgbClr val="FFFFFF"/>
                </a:buClr>
              </a:pPr>
              <a:r>
                <a:rPr lang="en-US" altLang="zh-CN" sz="3200" kern="0">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100g</a:t>
              </a:r>
              <a:r>
                <a:rPr lang="zh-CN" altLang="en-US" sz="3200" kern="0">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en-US" altLang="zh-CN" sz="3200" kern="0">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36g</a:t>
              </a:r>
            </a:p>
          </p:txBody>
        </p:sp>
        <p:sp>
          <p:nvSpPr>
            <p:cNvPr id="20487" name="直接连接符 20486"/>
            <p:cNvSpPr/>
            <p:nvPr/>
          </p:nvSpPr>
          <p:spPr>
            <a:xfrm>
              <a:off x="4466" y="7498"/>
              <a:ext cx="2607" cy="0"/>
            </a:xfrm>
            <a:prstGeom prst="line">
              <a:avLst/>
            </a:prstGeom>
            <a:ln w="31750" cap="flat" cmpd="sng">
              <a:solidFill>
                <a:srgbClr val="000000"/>
              </a:solidFill>
              <a:prstDash val="solid"/>
              <a:headEnd type="none" w="med" len="med"/>
              <a:tailEnd type="none" w="med" len="med"/>
            </a:ln>
          </p:spPr>
          <p:txBody>
            <a:bodyPr/>
            <a:lstStyle/>
            <a:p>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20488" name="文本框 20487"/>
            <p:cNvSpPr txBox="1"/>
            <p:nvPr/>
          </p:nvSpPr>
          <p:spPr>
            <a:xfrm>
              <a:off x="7412" y="7040"/>
              <a:ext cx="3455" cy="1016"/>
            </a:xfrm>
            <a:prstGeom prst="rect">
              <a:avLst/>
            </a:prstGeom>
            <a:noFill/>
            <a:ln w="9525">
              <a:noFill/>
            </a:ln>
          </p:spPr>
          <p:txBody>
            <a:bodyPr wrap="square">
              <a:spAutoFit/>
            </a:bodyPr>
            <a:lstStyle/>
            <a:p>
              <a:pPr>
                <a:spcBef>
                  <a:spcPct val="50000"/>
                </a:spcBef>
              </a:pPr>
              <a:r>
                <a:rPr lang="en-US" altLang="zh-CN" sz="3600" kern="0">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×100%</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dissolve">
                                      <p:cBhvr>
                                        <p:cTn id="12" dur="500"/>
                                        <p:tgtEl>
                                          <p:spTgt spid="20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78815" y="363220"/>
            <a:ext cx="5669280" cy="645160"/>
          </a:xfrm>
          <a:prstGeom prst="rect">
            <a:avLst/>
          </a:prstGeom>
          <a:noFill/>
        </p:spPr>
        <p:txBody>
          <a:bodyPr wrap="none" rtlCol="0" anchor="t">
            <a:spAutoFit/>
          </a:bodyPr>
          <a:lstStyle/>
          <a:p>
            <a:r>
              <a:rPr lang="zh-CN" altLang="en-US" sz="3600" smtClean="0">
                <a:solidFill>
                  <a:schemeClr val="tx1"/>
                </a:solidFill>
                <a:latin typeface="微软雅黑" panose="020B0503020204020204" charset="-122"/>
                <a:ea typeface="微软雅黑" panose="020B0503020204020204" charset="-122"/>
                <a:sym typeface="+mn-ea"/>
              </a:rPr>
              <a:t>练习：溶质质量分数的计算</a:t>
            </a:r>
          </a:p>
        </p:txBody>
      </p:sp>
      <p:sp>
        <p:nvSpPr>
          <p:cNvPr id="3" name="文本框 2"/>
          <p:cNvSpPr txBox="1"/>
          <p:nvPr/>
        </p:nvSpPr>
        <p:spPr>
          <a:xfrm>
            <a:off x="526415" y="1626870"/>
            <a:ext cx="11139805" cy="2584450"/>
          </a:xfrm>
          <a:prstGeom prst="rect">
            <a:avLst/>
          </a:prstGeom>
          <a:noFill/>
        </p:spPr>
        <p:txBody>
          <a:bodyPr wrap="square" rtlCol="0" anchor="t">
            <a:spAutoFit/>
          </a:bodyPr>
          <a:lstStyle/>
          <a:p>
            <a:pPr>
              <a:lnSpc>
                <a:spcPct val="150000"/>
              </a:lnSpc>
            </a:pPr>
            <a:r>
              <a:rPr lang="zh-CN" altLang="en-US" sz="3600" smtClean="0">
                <a:latin typeface="微软雅黑" panose="020B0503020204020204" charset="-122"/>
                <a:ea typeface="微软雅黑" panose="020B0503020204020204" charset="-122"/>
                <a:cs typeface="微软雅黑" panose="020B0503020204020204" charset="-122"/>
                <a:sym typeface="+mn-ea"/>
              </a:rPr>
              <a:t>例</a:t>
            </a:r>
            <a:r>
              <a:rPr lang="en-US" altLang="zh-CN" sz="3600" smtClean="0">
                <a:latin typeface="微软雅黑" panose="020B0503020204020204" charset="-122"/>
                <a:ea typeface="微软雅黑" panose="020B0503020204020204" charset="-122"/>
                <a:cs typeface="微软雅黑" panose="020B0503020204020204" charset="-122"/>
                <a:sym typeface="+mn-ea"/>
              </a:rPr>
              <a:t>1:</a:t>
            </a:r>
            <a:r>
              <a:rPr lang="zh-CN" altLang="en-US" sz="3600" smtClean="0">
                <a:latin typeface="微软雅黑" panose="020B0503020204020204" charset="-122"/>
                <a:ea typeface="微软雅黑" panose="020B0503020204020204" charset="-122"/>
                <a:cs typeface="微软雅黑" panose="020B0503020204020204" charset="-122"/>
                <a:sym typeface="+mn-ea"/>
              </a:rPr>
              <a:t>在</a:t>
            </a:r>
            <a:r>
              <a:rPr lang="zh-CN" altLang="en-US" sz="3600">
                <a:latin typeface="微软雅黑" panose="020B0503020204020204" charset="-122"/>
                <a:ea typeface="微软雅黑" panose="020B0503020204020204" charset="-122"/>
                <a:cs typeface="微软雅黑" panose="020B0503020204020204" charset="-122"/>
                <a:sym typeface="+mn-ea"/>
              </a:rPr>
              <a:t>农业生产中，常需要用质量分数为</a:t>
            </a:r>
            <a:r>
              <a:rPr lang="en-US" altLang="zh-CN" sz="3600">
                <a:latin typeface="微软雅黑" panose="020B0503020204020204" charset="-122"/>
                <a:ea typeface="微软雅黑" panose="020B0503020204020204" charset="-122"/>
                <a:cs typeface="微软雅黑" panose="020B0503020204020204" charset="-122"/>
                <a:sym typeface="+mn-ea"/>
              </a:rPr>
              <a:t>16%</a:t>
            </a:r>
            <a:r>
              <a:rPr lang="zh-CN" altLang="en-US" sz="3600">
                <a:latin typeface="微软雅黑" panose="020B0503020204020204" charset="-122"/>
                <a:ea typeface="微软雅黑" panose="020B0503020204020204" charset="-122"/>
                <a:cs typeface="微软雅黑" panose="020B0503020204020204" charset="-122"/>
                <a:sym typeface="+mn-ea"/>
              </a:rPr>
              <a:t>的氯化钠溶液来选种。现要配制</a:t>
            </a:r>
            <a:r>
              <a:rPr lang="en-US" altLang="zh-CN" sz="3600">
                <a:latin typeface="微软雅黑" panose="020B0503020204020204" charset="-122"/>
                <a:ea typeface="微软雅黑" panose="020B0503020204020204" charset="-122"/>
                <a:cs typeface="微软雅黑" panose="020B0503020204020204" charset="-122"/>
                <a:sym typeface="+mn-ea"/>
              </a:rPr>
              <a:t>150 kg</a:t>
            </a:r>
            <a:r>
              <a:rPr lang="zh-CN" altLang="en-US" sz="3600">
                <a:latin typeface="微软雅黑" panose="020B0503020204020204" charset="-122"/>
                <a:ea typeface="微软雅黑" panose="020B0503020204020204" charset="-122"/>
                <a:cs typeface="微软雅黑" panose="020B0503020204020204" charset="-122"/>
                <a:sym typeface="+mn-ea"/>
              </a:rPr>
              <a:t>这种溶液，需要氯化钠和水的质量各是多少？</a:t>
            </a:r>
            <a:endParaRPr lang="zh-CN" altLang="en-US" sz="360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2"/>
          <p:cNvSpPr txBox="1">
            <a:spLocks noChangeArrowheads="1"/>
          </p:cNvSpPr>
          <p:nvPr/>
        </p:nvSpPr>
        <p:spPr bwMode="auto">
          <a:xfrm>
            <a:off x="735965" y="332740"/>
            <a:ext cx="5909945" cy="706755"/>
          </a:xfrm>
          <a:prstGeom prst="rect">
            <a:avLst/>
          </a:prstGeom>
        </p:spPr>
        <p:txBody>
          <a:bodyPr wrap="square">
            <a:spAutoFit/>
          </a:bodyPr>
          <a:lstStyle>
            <a:defPPr>
              <a:defRPr lang="zh-CN"/>
            </a:defPPr>
            <a:lvl1pPr>
              <a:defRPr sz="2400" b="1">
                <a:solidFill>
                  <a:srgbClr val="C00000"/>
                </a:solidFill>
                <a:latin typeface="微软雅黑" panose="020B0503020204020204" charset="-122"/>
                <a:ea typeface="微软雅黑" panose="020B0503020204020204" charset="-122"/>
              </a:defRPr>
            </a:lvl1pPr>
          </a:lstStyle>
          <a:p>
            <a:r>
              <a:rPr lang="zh-CN" altLang="en-US" sz="4000" smtClean="0">
                <a:solidFill>
                  <a:schemeClr val="tx1"/>
                </a:solidFill>
              </a:rPr>
              <a:t>二</a:t>
            </a:r>
            <a:r>
              <a:rPr lang="en-US" altLang="zh-CN" sz="4000" smtClean="0">
                <a:solidFill>
                  <a:schemeClr val="tx1"/>
                </a:solidFill>
              </a:rPr>
              <a:t>.</a:t>
            </a:r>
            <a:r>
              <a:rPr lang="zh-CN" altLang="en-US" sz="4000" smtClean="0">
                <a:solidFill>
                  <a:schemeClr val="tx1"/>
                </a:solidFill>
              </a:rPr>
              <a:t>溶液的稀释与浓缩 </a:t>
            </a:r>
          </a:p>
        </p:txBody>
      </p:sp>
      <p:sp>
        <p:nvSpPr>
          <p:cNvPr id="2" name="文本框 1"/>
          <p:cNvSpPr txBox="1"/>
          <p:nvPr/>
        </p:nvSpPr>
        <p:spPr>
          <a:xfrm>
            <a:off x="549275" y="1384935"/>
            <a:ext cx="10060305" cy="3525520"/>
          </a:xfrm>
          <a:prstGeom prst="rect">
            <a:avLst/>
          </a:prstGeom>
          <a:noFill/>
        </p:spPr>
        <p:txBody>
          <a:bodyPr wrap="square" rtlCol="0">
            <a:spAutoFit/>
          </a:bodyPr>
          <a:lstStyle/>
          <a:p>
            <a:pPr>
              <a:lnSpc>
                <a:spcPct val="130000"/>
              </a:lnSpc>
            </a:pPr>
            <a:r>
              <a:rPr lang="en-US" altLang="zh-CN" sz="3600">
                <a:latin typeface="微软雅黑" panose="020B0503020204020204" charset="-122"/>
                <a:ea typeface="微软雅黑" panose="020B0503020204020204" charset="-122"/>
                <a:cs typeface="微软雅黑" panose="020B0503020204020204" charset="-122"/>
              </a:rPr>
              <a:t>1.</a:t>
            </a:r>
            <a:r>
              <a:rPr lang="zh-CN" altLang="en-US" sz="3600">
                <a:latin typeface="微软雅黑" panose="020B0503020204020204" charset="-122"/>
                <a:ea typeface="微软雅黑" panose="020B0503020204020204" charset="-122"/>
                <a:cs typeface="微软雅黑" panose="020B0503020204020204" charset="-122"/>
              </a:rPr>
              <a:t>溶液的溶质质量分数变大的方法（浓缩）</a:t>
            </a:r>
          </a:p>
          <a:p>
            <a:pPr>
              <a:lnSpc>
                <a:spcPct val="130000"/>
              </a:lnSpc>
            </a:pPr>
            <a:r>
              <a:rPr lang="en-US" altLang="zh-CN" sz="3600">
                <a:latin typeface="微软雅黑" panose="020B0503020204020204" charset="-122"/>
                <a:ea typeface="微软雅黑" panose="020B0503020204020204" charset="-122"/>
                <a:cs typeface="微软雅黑" panose="020B0503020204020204" charset="-122"/>
              </a:rPr>
              <a:t>     </a:t>
            </a:r>
            <a:r>
              <a:rPr lang="zh-CN" altLang="en-US" sz="3600">
                <a:solidFill>
                  <a:srgbClr val="FF0000"/>
                </a:solidFill>
                <a:latin typeface="微软雅黑" panose="020B0503020204020204" charset="-122"/>
                <a:ea typeface="微软雅黑" panose="020B0503020204020204" charset="-122"/>
                <a:cs typeface="微软雅黑" panose="020B0503020204020204" charset="-122"/>
              </a:rPr>
              <a:t>加溶质、蒸发溶剂、加入浓溶液</a:t>
            </a:r>
          </a:p>
          <a:p>
            <a:endParaRPr lang="zh-CN" altLang="en-US" sz="3600">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3600">
                <a:latin typeface="微软雅黑" panose="020B0503020204020204" charset="-122"/>
                <a:ea typeface="微软雅黑" panose="020B0503020204020204" charset="-122"/>
                <a:cs typeface="微软雅黑" panose="020B0503020204020204" charset="-122"/>
              </a:rPr>
              <a:t>2.</a:t>
            </a:r>
            <a:r>
              <a:rPr lang="zh-CN" altLang="en-US" sz="3600">
                <a:latin typeface="微软雅黑" panose="020B0503020204020204" charset="-122"/>
                <a:ea typeface="微软雅黑" panose="020B0503020204020204" charset="-122"/>
                <a:cs typeface="微软雅黑" panose="020B0503020204020204" charset="-122"/>
              </a:rPr>
              <a:t>溶液的溶质质量分数变小的方法（稀释）</a:t>
            </a:r>
          </a:p>
          <a:p>
            <a:pPr>
              <a:lnSpc>
                <a:spcPct val="130000"/>
              </a:lnSpc>
            </a:pPr>
            <a:r>
              <a:rPr lang="zh-CN" altLang="en-US" sz="3600">
                <a:latin typeface="微软雅黑" panose="020B0503020204020204" charset="-122"/>
                <a:ea typeface="微软雅黑" panose="020B0503020204020204" charset="-122"/>
                <a:cs typeface="微软雅黑" panose="020B0503020204020204" charset="-122"/>
              </a:rPr>
              <a:t>     </a:t>
            </a:r>
            <a:r>
              <a:rPr lang="zh-CN" altLang="en-US" sz="3600">
                <a:solidFill>
                  <a:srgbClr val="FF0000"/>
                </a:solidFill>
                <a:latin typeface="微软雅黑" panose="020B0503020204020204" charset="-122"/>
                <a:ea typeface="微软雅黑" panose="020B0503020204020204" charset="-122"/>
                <a:cs typeface="微软雅黑" panose="020B0503020204020204" charset="-122"/>
              </a:rPr>
              <a:t>加溶剂、加入稀溶液</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dissolv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dissolv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04520" y="1098550"/>
            <a:ext cx="11102340" cy="1272540"/>
          </a:xfrm>
          <a:prstGeom prst="rect">
            <a:avLst/>
          </a:prstGeom>
        </p:spPr>
        <p:txBody>
          <a:bodyPr wrap="square">
            <a:spAutoFit/>
          </a:bodyPr>
          <a:lstStyle/>
          <a:p>
            <a:pPr>
              <a:lnSpc>
                <a:spcPct val="120000"/>
              </a:lnSpc>
            </a:pPr>
            <a:r>
              <a:rPr lang="zh-CN" altLang="en-US" sz="3200" smtClean="0">
                <a:latin typeface="微软雅黑" panose="020B0503020204020204" charset="-122"/>
                <a:ea typeface="微软雅黑" panose="020B0503020204020204" charset="-122"/>
              </a:rPr>
              <a:t>例</a:t>
            </a:r>
            <a:r>
              <a:rPr lang="en-US" altLang="zh-CN" sz="3200" smtClean="0">
                <a:latin typeface="微软雅黑" panose="020B0503020204020204" charset="-122"/>
                <a:ea typeface="微软雅黑" panose="020B0503020204020204" charset="-122"/>
              </a:rPr>
              <a:t>2</a:t>
            </a:r>
            <a:r>
              <a:rPr lang="zh-CN" altLang="en-US" sz="3200" smtClean="0">
                <a:latin typeface="微软雅黑" panose="020B0503020204020204" charset="-122"/>
                <a:ea typeface="微软雅黑" panose="020B0503020204020204" charset="-122"/>
              </a:rPr>
              <a:t>：</a:t>
            </a:r>
            <a:r>
              <a:rPr lang="zh-CN" altLang="en-US" sz="3200">
                <a:latin typeface="微软雅黑" panose="020B0503020204020204" charset="-122"/>
                <a:ea typeface="微软雅黑" panose="020B0503020204020204" charset="-122"/>
              </a:rPr>
              <a:t>将</a:t>
            </a:r>
            <a:r>
              <a:rPr lang="en-US" altLang="zh-CN" sz="3200">
                <a:latin typeface="微软雅黑" panose="020B0503020204020204" charset="-122"/>
                <a:ea typeface="微软雅黑" panose="020B0503020204020204" charset="-122"/>
              </a:rPr>
              <a:t>100 g 25</a:t>
            </a:r>
            <a:r>
              <a:rPr lang="zh-CN" altLang="en-US" sz="3200">
                <a:latin typeface="微软雅黑" panose="020B0503020204020204" charset="-122"/>
                <a:ea typeface="微软雅黑" panose="020B0503020204020204" charset="-122"/>
              </a:rPr>
              <a:t>％的硝酸钾溶液用水稀释成溶质质量分数为</a:t>
            </a:r>
            <a:br>
              <a:rPr lang="zh-CN" altLang="en-US" sz="3200">
                <a:latin typeface="微软雅黑" panose="020B0503020204020204" charset="-122"/>
                <a:ea typeface="微软雅黑" panose="020B0503020204020204" charset="-122"/>
              </a:rPr>
            </a:br>
            <a:r>
              <a:rPr lang="zh-CN" altLang="en-US" sz="3200">
                <a:latin typeface="微软雅黑" panose="020B0503020204020204" charset="-122"/>
                <a:ea typeface="微软雅黑" panose="020B0503020204020204" charset="-122"/>
              </a:rPr>
              <a:t>         </a:t>
            </a:r>
            <a:r>
              <a:rPr lang="en-US" altLang="zh-CN" sz="3200">
                <a:latin typeface="微软雅黑" panose="020B0503020204020204" charset="-122"/>
                <a:ea typeface="微软雅黑" panose="020B0503020204020204" charset="-122"/>
              </a:rPr>
              <a:t>10</a:t>
            </a:r>
            <a:r>
              <a:rPr lang="zh-CN" altLang="en-US" sz="3200">
                <a:latin typeface="微软雅黑" panose="020B0503020204020204" charset="-122"/>
                <a:ea typeface="微软雅黑" panose="020B0503020204020204" charset="-122"/>
              </a:rPr>
              <a:t>％的溶液。求稀释所需水的质量。</a:t>
            </a:r>
          </a:p>
        </p:txBody>
      </p:sp>
      <p:sp>
        <p:nvSpPr>
          <p:cNvPr id="13" name="矩形 12"/>
          <p:cNvSpPr/>
          <p:nvPr/>
        </p:nvSpPr>
        <p:spPr>
          <a:xfrm>
            <a:off x="2885474" y="2537673"/>
            <a:ext cx="6540644" cy="829945"/>
          </a:xfrm>
          <a:prstGeom prst="rect">
            <a:avLst/>
          </a:prstGeom>
        </p:spPr>
        <p:txBody>
          <a:bodyPr wrap="square">
            <a:spAutoFit/>
          </a:bodyPr>
          <a:lstStyle/>
          <a:p>
            <a:pPr>
              <a:lnSpc>
                <a:spcPct val="150000"/>
              </a:lnSpc>
            </a:pPr>
            <a:r>
              <a:rPr lang="zh-CN" altLang="en-US" sz="3200" b="1">
                <a:solidFill>
                  <a:srgbClr val="002060"/>
                </a:solidFill>
                <a:latin typeface="微软雅黑" panose="020B0503020204020204" charset="-122"/>
                <a:ea typeface="微软雅黑" panose="020B0503020204020204" charset="-122"/>
              </a:rPr>
              <a:t>解：设需要水的质量为</a:t>
            </a:r>
            <a:r>
              <a:rPr lang="en-US" altLang="zh-CN" sz="3200" b="1">
                <a:solidFill>
                  <a:srgbClr val="002060"/>
                </a:solidFill>
                <a:latin typeface="微软雅黑" panose="020B0503020204020204" charset="-122"/>
                <a:ea typeface="微软雅黑" panose="020B0503020204020204" charset="-122"/>
              </a:rPr>
              <a:t>x</a:t>
            </a:r>
          </a:p>
        </p:txBody>
      </p:sp>
      <p:sp>
        <p:nvSpPr>
          <p:cNvPr id="14" name="矩形 13"/>
          <p:cNvSpPr/>
          <p:nvPr/>
        </p:nvSpPr>
        <p:spPr>
          <a:xfrm>
            <a:off x="2885440" y="3796030"/>
            <a:ext cx="8607425" cy="583565"/>
          </a:xfrm>
          <a:prstGeom prst="rect">
            <a:avLst/>
          </a:prstGeom>
        </p:spPr>
        <p:txBody>
          <a:bodyPr wrap="square">
            <a:spAutoFit/>
          </a:bodyPr>
          <a:lstStyle/>
          <a:p>
            <a:r>
              <a:rPr lang="en-US" altLang="zh-CN" sz="3200" b="1">
                <a:solidFill>
                  <a:srgbClr val="002060"/>
                </a:solidFill>
                <a:latin typeface="微软雅黑" panose="020B0503020204020204" charset="-122"/>
                <a:ea typeface="微软雅黑" panose="020B0503020204020204" charset="-122"/>
              </a:rPr>
              <a:t>100 g×25</a:t>
            </a:r>
            <a:r>
              <a:rPr lang="zh-CN" altLang="en-US" sz="3200" b="1">
                <a:solidFill>
                  <a:srgbClr val="002060"/>
                </a:solidFill>
                <a:latin typeface="微软雅黑" panose="020B0503020204020204" charset="-122"/>
                <a:ea typeface="微软雅黑" panose="020B0503020204020204" charset="-122"/>
              </a:rPr>
              <a:t>％＝（</a:t>
            </a:r>
            <a:r>
              <a:rPr lang="en-US" altLang="zh-CN" sz="3200" b="1">
                <a:solidFill>
                  <a:srgbClr val="002060"/>
                </a:solidFill>
                <a:latin typeface="微软雅黑" panose="020B0503020204020204" charset="-122"/>
                <a:ea typeface="微软雅黑" panose="020B0503020204020204" charset="-122"/>
              </a:rPr>
              <a:t>100g</a:t>
            </a:r>
            <a:r>
              <a:rPr lang="zh-CN" altLang="en-US" sz="3200" b="1">
                <a:solidFill>
                  <a:srgbClr val="002060"/>
                </a:solidFill>
                <a:latin typeface="微软雅黑" panose="020B0503020204020204" charset="-122"/>
                <a:ea typeface="微软雅黑" panose="020B0503020204020204" charset="-122"/>
              </a:rPr>
              <a:t>＋</a:t>
            </a:r>
            <a:r>
              <a:rPr lang="en-US" altLang="zh-CN" sz="3200" b="1">
                <a:solidFill>
                  <a:srgbClr val="002060"/>
                </a:solidFill>
                <a:latin typeface="微软雅黑" panose="020B0503020204020204" charset="-122"/>
                <a:ea typeface="微软雅黑" panose="020B0503020204020204" charset="-122"/>
              </a:rPr>
              <a:t>X</a:t>
            </a:r>
            <a:r>
              <a:rPr lang="zh-CN" altLang="en-US" sz="3200" b="1">
                <a:solidFill>
                  <a:srgbClr val="002060"/>
                </a:solidFill>
                <a:latin typeface="微软雅黑" panose="020B0503020204020204" charset="-122"/>
                <a:ea typeface="微软雅黑" panose="020B0503020204020204" charset="-122"/>
              </a:rPr>
              <a:t>）</a:t>
            </a:r>
            <a:r>
              <a:rPr lang="en-US" altLang="zh-CN" sz="3200" b="1">
                <a:solidFill>
                  <a:srgbClr val="002060"/>
                </a:solidFill>
                <a:latin typeface="微软雅黑" panose="020B0503020204020204" charset="-122"/>
                <a:ea typeface="微软雅黑" panose="020B0503020204020204" charset="-122"/>
              </a:rPr>
              <a:t>×10</a:t>
            </a:r>
            <a:r>
              <a:rPr lang="zh-CN" altLang="en-US" sz="3200" b="1">
                <a:solidFill>
                  <a:srgbClr val="002060"/>
                </a:solidFill>
                <a:latin typeface="微软雅黑" panose="020B0503020204020204" charset="-122"/>
                <a:ea typeface="微软雅黑" panose="020B0503020204020204" charset="-122"/>
              </a:rPr>
              <a:t>％</a:t>
            </a:r>
          </a:p>
        </p:txBody>
      </p:sp>
      <p:sp>
        <p:nvSpPr>
          <p:cNvPr id="20" name="矩形 19"/>
          <p:cNvSpPr/>
          <p:nvPr/>
        </p:nvSpPr>
        <p:spPr>
          <a:xfrm>
            <a:off x="4243070" y="4739640"/>
            <a:ext cx="2017395" cy="583565"/>
          </a:xfrm>
          <a:prstGeom prst="rect">
            <a:avLst/>
          </a:prstGeom>
        </p:spPr>
        <p:txBody>
          <a:bodyPr wrap="none">
            <a:spAutoFit/>
          </a:bodyPr>
          <a:lstStyle/>
          <a:p>
            <a:r>
              <a:rPr lang="en-US" altLang="zh-CN" sz="3200" b="1">
                <a:solidFill>
                  <a:srgbClr val="002060"/>
                </a:solidFill>
                <a:latin typeface="微软雅黑" panose="020B0503020204020204" charset="-122"/>
                <a:ea typeface="微软雅黑" panose="020B0503020204020204" charset="-122"/>
              </a:rPr>
              <a:t>X</a:t>
            </a:r>
            <a:r>
              <a:rPr lang="zh-CN" altLang="en-US" sz="3200" b="1">
                <a:solidFill>
                  <a:srgbClr val="002060"/>
                </a:solidFill>
                <a:latin typeface="微软雅黑" panose="020B0503020204020204" charset="-122"/>
                <a:ea typeface="微软雅黑" panose="020B0503020204020204" charset="-122"/>
              </a:rPr>
              <a:t>＝</a:t>
            </a:r>
            <a:r>
              <a:rPr lang="en-US" altLang="zh-CN" sz="3200" b="1">
                <a:solidFill>
                  <a:srgbClr val="002060"/>
                </a:solidFill>
                <a:latin typeface="微软雅黑" panose="020B0503020204020204" charset="-122"/>
                <a:ea typeface="微软雅黑" panose="020B0503020204020204" charset="-122"/>
              </a:rPr>
              <a:t>150 g</a:t>
            </a:r>
          </a:p>
        </p:txBody>
      </p:sp>
      <p:sp>
        <p:nvSpPr>
          <p:cNvPr id="22" name="矩形 21"/>
          <p:cNvSpPr/>
          <p:nvPr/>
        </p:nvSpPr>
        <p:spPr>
          <a:xfrm>
            <a:off x="2778972" y="5803760"/>
            <a:ext cx="6203315" cy="583565"/>
          </a:xfrm>
          <a:prstGeom prst="rect">
            <a:avLst/>
          </a:prstGeom>
        </p:spPr>
        <p:txBody>
          <a:bodyPr wrap="none">
            <a:spAutoFit/>
          </a:bodyPr>
          <a:lstStyle/>
          <a:p>
            <a:r>
              <a:rPr lang="zh-CN" altLang="en-US" sz="3200" b="1">
                <a:solidFill>
                  <a:srgbClr val="002060"/>
                </a:solidFill>
                <a:latin typeface="微软雅黑" panose="020B0503020204020204" charset="-122"/>
                <a:ea typeface="微软雅黑" panose="020B0503020204020204" charset="-122"/>
              </a:rPr>
              <a:t>答：稀释需要水的质量为</a:t>
            </a:r>
            <a:r>
              <a:rPr lang="en-US" altLang="zh-CN" sz="3200" b="1">
                <a:solidFill>
                  <a:srgbClr val="002060"/>
                </a:solidFill>
                <a:latin typeface="微软雅黑" panose="020B0503020204020204" charset="-122"/>
                <a:ea typeface="微软雅黑" panose="020B0503020204020204" charset="-122"/>
              </a:rPr>
              <a:t>150 g</a:t>
            </a:r>
            <a:r>
              <a:rPr lang="zh-CN" altLang="en-US" sz="3200" b="1">
                <a:solidFill>
                  <a:srgbClr val="002060"/>
                </a:solidFill>
                <a:latin typeface="微软雅黑" panose="020B0503020204020204" charset="-122"/>
                <a:ea typeface="微软雅黑" panose="020B0503020204020204" charset="-122"/>
              </a:rPr>
              <a:t>。</a:t>
            </a:r>
          </a:p>
        </p:txBody>
      </p:sp>
      <p:sp>
        <p:nvSpPr>
          <p:cNvPr id="23" name="Text Box 2"/>
          <p:cNvSpPr txBox="1">
            <a:spLocks noChangeArrowheads="1"/>
          </p:cNvSpPr>
          <p:nvPr/>
        </p:nvSpPr>
        <p:spPr bwMode="auto">
          <a:xfrm>
            <a:off x="815037" y="377145"/>
            <a:ext cx="4432935" cy="645160"/>
          </a:xfrm>
          <a:prstGeom prst="rect">
            <a:avLst/>
          </a:prstGeom>
        </p:spPr>
        <p:txBody>
          <a:bodyPr wrap="none">
            <a:spAutoFit/>
          </a:bodyPr>
          <a:lstStyle>
            <a:defPPr>
              <a:defRPr lang="zh-CN"/>
            </a:defPPr>
            <a:lvl1pPr>
              <a:defRPr sz="2400" b="1">
                <a:solidFill>
                  <a:srgbClr val="C00000"/>
                </a:solidFill>
                <a:latin typeface="微软雅黑" panose="020B0503020204020204" charset="-122"/>
                <a:ea typeface="微软雅黑" panose="020B0503020204020204" charset="-122"/>
              </a:defRPr>
            </a:lvl1pPr>
          </a:lstStyle>
          <a:p>
            <a:r>
              <a:rPr lang="zh-CN" altLang="en-US" sz="3600" b="0" smtClean="0"/>
              <a:t>溶液稀释问题的计算 </a:t>
            </a:r>
            <a:endParaRPr lang="zh-CN" altLang="en-US" sz="3600" b="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0"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537210" y="1154430"/>
            <a:ext cx="11278235" cy="1568450"/>
          </a:xfrm>
          <a:prstGeom prst="rect">
            <a:avLst/>
          </a:prstGeom>
        </p:spPr>
        <p:txBody>
          <a:bodyPr wrap="square">
            <a:spAutoFit/>
          </a:bodyPr>
          <a:lstStyle>
            <a:defPPr>
              <a:defRPr lang="zh-CN"/>
            </a:defPPr>
            <a:lvl1pPr>
              <a:defRPr sz="2400" b="1">
                <a:latin typeface="微软雅黑" panose="020B0503020204020204" charset="-122"/>
                <a:ea typeface="微软雅黑" panose="020B0503020204020204" charset="-122"/>
              </a:defRPr>
            </a:lvl1pPr>
          </a:lstStyle>
          <a:p>
            <a:pPr>
              <a:lnSpc>
                <a:spcPct val="150000"/>
              </a:lnSpc>
            </a:pPr>
            <a:r>
              <a:rPr lang="zh-CN" altLang="en-US" sz="3200" b="0" smtClean="0"/>
              <a:t>例</a:t>
            </a:r>
            <a:r>
              <a:rPr lang="en-US" altLang="zh-CN" sz="3200" b="0" smtClean="0"/>
              <a:t>3</a:t>
            </a:r>
            <a:r>
              <a:rPr lang="zh-CN" altLang="en-US" sz="3200" b="0" smtClean="0"/>
              <a:t>：现有</a:t>
            </a:r>
            <a:r>
              <a:rPr lang="en-US" altLang="zh-CN" sz="3200" b="0"/>
              <a:t>100g</a:t>
            </a:r>
            <a:r>
              <a:rPr lang="zh-CN" altLang="en-US" sz="3200" b="0"/>
              <a:t>溶质质量分数为</a:t>
            </a:r>
            <a:r>
              <a:rPr lang="en-US" altLang="zh-CN" sz="3200" b="0"/>
              <a:t>10%</a:t>
            </a:r>
            <a:r>
              <a:rPr lang="zh-CN" altLang="en-US" sz="3200" b="0"/>
              <a:t>的食盐溶液，若使溶液的</a:t>
            </a:r>
            <a:br>
              <a:rPr lang="zh-CN" altLang="en-US" sz="3200" b="0"/>
            </a:br>
            <a:r>
              <a:rPr lang="zh-CN" altLang="en-US" sz="3200" b="0"/>
              <a:t>         溶质质量分数变为</a:t>
            </a:r>
            <a:r>
              <a:rPr lang="en-US" altLang="zh-CN" sz="3200" b="0"/>
              <a:t>20%</a:t>
            </a:r>
            <a:r>
              <a:rPr lang="zh-CN" altLang="en-US" sz="3200" b="0"/>
              <a:t>，应蒸发掉多少克水？</a:t>
            </a:r>
          </a:p>
        </p:txBody>
      </p:sp>
      <p:sp>
        <p:nvSpPr>
          <p:cNvPr id="5" name="Text Box 7"/>
          <p:cNvSpPr txBox="1">
            <a:spLocks noChangeArrowheads="1"/>
          </p:cNvSpPr>
          <p:nvPr/>
        </p:nvSpPr>
        <p:spPr bwMode="auto">
          <a:xfrm>
            <a:off x="2321605" y="5765383"/>
            <a:ext cx="5424805"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smtClean="0">
                <a:solidFill>
                  <a:srgbClr val="002060"/>
                </a:solidFill>
              </a:rPr>
              <a:t>答</a:t>
            </a:r>
            <a:r>
              <a:rPr lang="zh-CN" altLang="en-US" sz="3200">
                <a:solidFill>
                  <a:srgbClr val="002060"/>
                </a:solidFill>
              </a:rPr>
              <a:t>：蒸发掉水的质量为</a:t>
            </a:r>
            <a:r>
              <a:rPr lang="en-US" altLang="zh-CN" sz="3200">
                <a:solidFill>
                  <a:srgbClr val="002060"/>
                </a:solidFill>
              </a:rPr>
              <a:t>50g</a:t>
            </a:r>
            <a:r>
              <a:rPr lang="zh-CN" altLang="en-US" sz="3200">
                <a:solidFill>
                  <a:srgbClr val="002060"/>
                </a:solidFill>
              </a:rPr>
              <a:t>。</a:t>
            </a:r>
          </a:p>
        </p:txBody>
      </p:sp>
      <p:sp>
        <p:nvSpPr>
          <p:cNvPr id="6" name="矩形 5"/>
          <p:cNvSpPr/>
          <p:nvPr/>
        </p:nvSpPr>
        <p:spPr>
          <a:xfrm>
            <a:off x="2855301" y="2986580"/>
            <a:ext cx="4890770" cy="583565"/>
          </a:xfrm>
          <a:prstGeom prst="rect">
            <a:avLst/>
          </a:prstGeom>
        </p:spPr>
        <p:txBody>
          <a:bodyPr wrap="none">
            <a:spAutoFit/>
          </a:bodyPr>
          <a:lstStyle/>
          <a:p>
            <a:r>
              <a:rPr lang="zh-CN" altLang="en-US" sz="3200" b="1">
                <a:solidFill>
                  <a:srgbClr val="002060"/>
                </a:solidFill>
                <a:latin typeface="微软雅黑" panose="020B0503020204020204" charset="-122"/>
                <a:ea typeface="微软雅黑" panose="020B0503020204020204" charset="-122"/>
              </a:rPr>
              <a:t>解：设蒸发掉水的质量为</a:t>
            </a:r>
            <a:r>
              <a:rPr lang="en-US" altLang="zh-CN" sz="3200" b="1">
                <a:solidFill>
                  <a:srgbClr val="002060"/>
                </a:solidFill>
                <a:latin typeface="微软雅黑" panose="020B0503020204020204" charset="-122"/>
                <a:ea typeface="微软雅黑" panose="020B0503020204020204" charset="-122"/>
              </a:rPr>
              <a:t>x</a:t>
            </a:r>
            <a:endParaRPr lang="zh-CN" altLang="en-US" sz="3200" b="1">
              <a:solidFill>
                <a:srgbClr val="002060"/>
              </a:solidFill>
              <a:latin typeface="微软雅黑" panose="020B0503020204020204" charset="-122"/>
              <a:ea typeface="微软雅黑" panose="020B0503020204020204" charset="-122"/>
            </a:endParaRPr>
          </a:p>
        </p:txBody>
      </p:sp>
      <p:sp>
        <p:nvSpPr>
          <p:cNvPr id="7" name="矩形 6"/>
          <p:cNvSpPr/>
          <p:nvPr/>
        </p:nvSpPr>
        <p:spPr>
          <a:xfrm>
            <a:off x="4115341" y="4981002"/>
            <a:ext cx="1622425" cy="583565"/>
          </a:xfrm>
          <a:prstGeom prst="rect">
            <a:avLst/>
          </a:prstGeom>
        </p:spPr>
        <p:txBody>
          <a:bodyPr wrap="none">
            <a:spAutoFit/>
          </a:bodyPr>
          <a:lstStyle/>
          <a:p>
            <a:r>
              <a:rPr lang="en-US" altLang="zh-CN" sz="3200" b="1">
                <a:solidFill>
                  <a:srgbClr val="002060"/>
                </a:solidFill>
                <a:latin typeface="微软雅黑" panose="020B0503020204020204" charset="-122"/>
                <a:ea typeface="微软雅黑" panose="020B0503020204020204" charset="-122"/>
              </a:rPr>
              <a:t>x =50g</a:t>
            </a:r>
          </a:p>
        </p:txBody>
      </p:sp>
      <p:sp>
        <p:nvSpPr>
          <p:cNvPr id="14" name="矩形 13"/>
          <p:cNvSpPr/>
          <p:nvPr/>
        </p:nvSpPr>
        <p:spPr>
          <a:xfrm>
            <a:off x="732409" y="380381"/>
            <a:ext cx="3383280" cy="645160"/>
          </a:xfrm>
          <a:prstGeom prst="rect">
            <a:avLst/>
          </a:prstGeom>
        </p:spPr>
        <p:txBody>
          <a:bodyPr wrap="none">
            <a:spAutoFit/>
          </a:bodyPr>
          <a:lstStyle/>
          <a:p>
            <a:r>
              <a:rPr lang="zh-CN" altLang="en-US" sz="3600" smtClean="0">
                <a:solidFill>
                  <a:srgbClr val="C00000"/>
                </a:solidFill>
                <a:latin typeface="微软雅黑" panose="020B0503020204020204" charset="-122"/>
                <a:ea typeface="微软雅黑" panose="020B0503020204020204" charset="-122"/>
              </a:rPr>
              <a:t>溶液浓缩的计算</a:t>
            </a:r>
          </a:p>
        </p:txBody>
      </p:sp>
      <p:grpSp>
        <p:nvGrpSpPr>
          <p:cNvPr id="3" name="组合 2"/>
          <p:cNvGrpSpPr/>
          <p:nvPr/>
        </p:nvGrpSpPr>
        <p:grpSpPr>
          <a:xfrm>
            <a:off x="2637155" y="4102735"/>
            <a:ext cx="6299200" cy="582930"/>
            <a:chOff x="4153" y="6461"/>
            <a:chExt cx="9920" cy="918"/>
          </a:xfrm>
        </p:grpSpPr>
        <p:sp>
          <p:nvSpPr>
            <p:cNvPr id="9" name="矩形 8"/>
            <p:cNvSpPr/>
            <p:nvPr/>
          </p:nvSpPr>
          <p:spPr>
            <a:xfrm>
              <a:off x="4153" y="6461"/>
              <a:ext cx="3943" cy="919"/>
            </a:xfrm>
            <a:prstGeom prst="rect">
              <a:avLst/>
            </a:prstGeom>
          </p:spPr>
          <p:txBody>
            <a:bodyPr wrap="square">
              <a:spAutoFit/>
            </a:bodyPr>
            <a:lstStyle/>
            <a:p>
              <a:r>
                <a:rPr lang="en-US" altLang="zh-CN" sz="3200" b="1">
                  <a:solidFill>
                    <a:srgbClr val="002060"/>
                  </a:solidFill>
                  <a:latin typeface="微软雅黑" panose="020B0503020204020204" charset="-122"/>
                  <a:ea typeface="微软雅黑" panose="020B0503020204020204" charset="-122"/>
                </a:rPr>
                <a:t>100g×10%</a:t>
              </a:r>
            </a:p>
          </p:txBody>
        </p:sp>
        <p:sp>
          <p:nvSpPr>
            <p:cNvPr id="10" name="矩形 9"/>
            <p:cNvSpPr/>
            <p:nvPr/>
          </p:nvSpPr>
          <p:spPr>
            <a:xfrm>
              <a:off x="8096" y="6461"/>
              <a:ext cx="2993" cy="919"/>
            </a:xfrm>
            <a:prstGeom prst="rect">
              <a:avLst/>
            </a:prstGeom>
          </p:spPr>
          <p:txBody>
            <a:bodyPr wrap="square">
              <a:spAutoFit/>
            </a:bodyPr>
            <a:lstStyle/>
            <a:p>
              <a:r>
                <a:rPr lang="en-US" altLang="zh-CN" sz="3200" b="1">
                  <a:solidFill>
                    <a:srgbClr val="002060"/>
                  </a:solidFill>
                  <a:latin typeface="微软雅黑" panose="020B0503020204020204" charset="-122"/>
                  <a:ea typeface="微软雅黑" panose="020B0503020204020204" charset="-122"/>
                </a:rPr>
                <a:t>= 20%</a:t>
              </a:r>
              <a:r>
                <a:rPr lang="en-US" altLang="zh-CN" sz="3200" b="1">
                  <a:solidFill>
                    <a:srgbClr val="002060"/>
                  </a:solidFill>
                  <a:latin typeface="微软雅黑" panose="020B0503020204020204" charset="-122"/>
                  <a:ea typeface="微软雅黑" panose="020B0503020204020204" charset="-122"/>
                  <a:sym typeface="+mn-ea"/>
                </a:rPr>
                <a:t>×</a:t>
              </a:r>
            </a:p>
          </p:txBody>
        </p:sp>
        <p:sp>
          <p:nvSpPr>
            <p:cNvPr id="2" name="文本框 1"/>
            <p:cNvSpPr txBox="1"/>
            <p:nvPr/>
          </p:nvSpPr>
          <p:spPr>
            <a:xfrm>
              <a:off x="10739" y="6461"/>
              <a:ext cx="3335" cy="919"/>
            </a:xfrm>
            <a:prstGeom prst="rect">
              <a:avLst/>
            </a:prstGeom>
            <a:noFill/>
          </p:spPr>
          <p:txBody>
            <a:bodyPr wrap="square" rtlCol="0" anchor="t">
              <a:spAutoFit/>
            </a:bodyPr>
            <a:lstStyle/>
            <a:p>
              <a:r>
                <a:rPr lang="en-US" altLang="zh-CN" sz="3200" b="1" smtClean="0">
                  <a:solidFill>
                    <a:srgbClr val="002060"/>
                  </a:solidFill>
                  <a:latin typeface="微软雅黑" panose="020B0503020204020204" charset="-122"/>
                  <a:ea typeface="微软雅黑" panose="020B0503020204020204" charset="-122"/>
                  <a:sym typeface="+mn-ea"/>
                </a:rPr>
                <a:t>(100g</a:t>
              </a:r>
              <a:r>
                <a:rPr lang="zh-CN" altLang="en-US" sz="3200" b="1" smtClean="0">
                  <a:solidFill>
                    <a:srgbClr val="002060"/>
                  </a:solidFill>
                  <a:latin typeface="微软雅黑" panose="020B0503020204020204" charset="-122"/>
                  <a:ea typeface="微软雅黑" panose="020B0503020204020204" charset="-122"/>
                  <a:sym typeface="+mn-ea"/>
                </a:rPr>
                <a:t>－</a:t>
              </a:r>
              <a:r>
                <a:rPr lang="en-US" altLang="zh-CN" sz="3200" b="1" smtClean="0">
                  <a:solidFill>
                    <a:srgbClr val="002060"/>
                  </a:solidFill>
                  <a:latin typeface="微软雅黑" panose="020B0503020204020204" charset="-122"/>
                  <a:ea typeface="微软雅黑" panose="020B0503020204020204" charset="-122"/>
                  <a:sym typeface="+mn-ea"/>
                </a:rPr>
                <a:t>x)</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01650" y="485140"/>
            <a:ext cx="11142345" cy="2584450"/>
          </a:xfrm>
          <a:prstGeom prst="rect">
            <a:avLst/>
          </a:prstGeom>
          <a:noFill/>
        </p:spPr>
        <p:txBody>
          <a:bodyPr wrap="square" rtlCol="0" anchor="t">
            <a:spAutoFit/>
          </a:bodyPr>
          <a:lstStyle/>
          <a:p>
            <a:pPr>
              <a:lnSpc>
                <a:spcPct val="150000"/>
              </a:lnSpc>
            </a:pPr>
            <a:r>
              <a:rPr lang="zh-CN" altLang="en-US" sz="3600" smtClean="0">
                <a:latin typeface="微软雅黑" panose="020B0503020204020204" charset="-122"/>
                <a:ea typeface="微软雅黑" panose="020B0503020204020204" charset="-122"/>
                <a:cs typeface="微软雅黑" panose="020B0503020204020204" charset="-122"/>
                <a:sym typeface="+mn-ea"/>
              </a:rPr>
              <a:t>变式：现有</a:t>
            </a:r>
            <a:r>
              <a:rPr lang="en-US" altLang="zh-CN" sz="3600">
                <a:latin typeface="微软雅黑" panose="020B0503020204020204" charset="-122"/>
                <a:ea typeface="微软雅黑" panose="020B0503020204020204" charset="-122"/>
                <a:cs typeface="微软雅黑" panose="020B0503020204020204" charset="-122"/>
                <a:sym typeface="+mn-ea"/>
              </a:rPr>
              <a:t>100g</a:t>
            </a:r>
            <a:r>
              <a:rPr lang="zh-CN" altLang="en-US" sz="3600">
                <a:latin typeface="微软雅黑" panose="020B0503020204020204" charset="-122"/>
                <a:ea typeface="微软雅黑" panose="020B0503020204020204" charset="-122"/>
                <a:cs typeface="微软雅黑" panose="020B0503020204020204" charset="-122"/>
                <a:sym typeface="+mn-ea"/>
              </a:rPr>
              <a:t>溶质质量分数为</a:t>
            </a:r>
            <a:r>
              <a:rPr lang="en-US" altLang="zh-CN" sz="3600">
                <a:latin typeface="微软雅黑" panose="020B0503020204020204" charset="-122"/>
                <a:ea typeface="微软雅黑" panose="020B0503020204020204" charset="-122"/>
                <a:cs typeface="微软雅黑" panose="020B0503020204020204" charset="-122"/>
                <a:sym typeface="+mn-ea"/>
              </a:rPr>
              <a:t>10%</a:t>
            </a:r>
            <a:r>
              <a:rPr lang="zh-CN" altLang="en-US" sz="3600">
                <a:latin typeface="微软雅黑" panose="020B0503020204020204" charset="-122"/>
                <a:ea typeface="微软雅黑" panose="020B0503020204020204" charset="-122"/>
                <a:cs typeface="微软雅黑" panose="020B0503020204020204" charset="-122"/>
                <a:sym typeface="+mn-ea"/>
              </a:rPr>
              <a:t>的食盐溶液，若使溶液的溶质质量分数变为</a:t>
            </a:r>
            <a:r>
              <a:rPr lang="en-US" altLang="zh-CN" sz="3600">
                <a:latin typeface="微软雅黑" panose="020B0503020204020204" charset="-122"/>
                <a:ea typeface="微软雅黑" panose="020B0503020204020204" charset="-122"/>
                <a:cs typeface="微软雅黑" panose="020B0503020204020204" charset="-122"/>
                <a:sym typeface="+mn-ea"/>
              </a:rPr>
              <a:t>20%</a:t>
            </a:r>
            <a:r>
              <a:rPr lang="zh-CN" altLang="en-US" sz="3600">
                <a:latin typeface="微软雅黑" panose="020B0503020204020204" charset="-122"/>
                <a:ea typeface="微软雅黑" panose="020B0503020204020204" charset="-122"/>
                <a:cs typeface="微软雅黑" panose="020B0503020204020204" charset="-122"/>
                <a:sym typeface="+mn-ea"/>
              </a:rPr>
              <a:t>，则需要</a:t>
            </a:r>
            <a:r>
              <a:rPr lang="en-US" altLang="zh-CN" sz="3600">
                <a:latin typeface="微软雅黑" panose="020B0503020204020204" charset="-122"/>
                <a:ea typeface="微软雅黑" panose="020B0503020204020204" charset="-122"/>
                <a:cs typeface="微软雅黑" panose="020B0503020204020204" charset="-122"/>
                <a:sym typeface="+mn-ea"/>
              </a:rPr>
              <a:t>30%NaCl</a:t>
            </a:r>
            <a:r>
              <a:rPr lang="zh-CN" altLang="en-US" sz="3600">
                <a:latin typeface="微软雅黑" panose="020B0503020204020204" charset="-122"/>
                <a:ea typeface="微软雅黑" panose="020B0503020204020204" charset="-122"/>
                <a:cs typeface="微软雅黑" panose="020B0503020204020204" charset="-122"/>
                <a:sym typeface="+mn-ea"/>
              </a:rPr>
              <a:t>溶液质量为多少？</a:t>
            </a:r>
            <a:endParaRPr lang="zh-CN" altLang="en-US" sz="360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31825" y="250190"/>
            <a:ext cx="10388600" cy="3692525"/>
          </a:xfrm>
          <a:prstGeom prst="rect">
            <a:avLst/>
          </a:prstGeom>
          <a:noFill/>
        </p:spPr>
        <p:txBody>
          <a:bodyPr wrap="square" rtlCol="0">
            <a:spAutoFit/>
          </a:bodyPr>
          <a:lstStyle/>
          <a:p>
            <a:r>
              <a:rPr lang="zh-CN" altLang="zh-CN" sz="4800" b="1"/>
              <a:t>总结：</a:t>
            </a:r>
            <a:endParaRPr lang="zh-CN" altLang="zh-CN" sz="4000" b="1"/>
          </a:p>
          <a:p>
            <a:endParaRPr lang="zh-CN" altLang="zh-CN"/>
          </a:p>
          <a:p>
            <a:endParaRPr lang="zh-CN" altLang="zh-CN"/>
          </a:p>
          <a:p>
            <a:endParaRPr lang="zh-CN" altLang="zh-CN"/>
          </a:p>
          <a:p>
            <a:r>
              <a:rPr lang="zh-CN" altLang="zh-CN" sz="3600"/>
              <a:t>            溶液在稀释或浓缩前后，溶质的质量不变。</a:t>
            </a:r>
          </a:p>
          <a:p>
            <a:endParaRPr lang="zh-CN" altLang="zh-CN" sz="3600"/>
          </a:p>
          <a:p>
            <a:r>
              <a:rPr lang="en-US" altLang="zh-CN" sz="6000"/>
              <a:t>           m</a:t>
            </a:r>
            <a:r>
              <a:rPr lang="zh-CN" altLang="en-US" sz="6000" baseline="-25000"/>
              <a:t>浓</a:t>
            </a:r>
            <a:r>
              <a:rPr lang="en-US" altLang="zh-CN" sz="4400"/>
              <a:t>X</a:t>
            </a:r>
            <a:r>
              <a:rPr lang="en-US" altLang="zh-CN" sz="6000"/>
              <a:t>A</a:t>
            </a:r>
            <a:r>
              <a:rPr lang="zh-CN" altLang="en-US" sz="6000" baseline="-25000"/>
              <a:t>浓</a:t>
            </a:r>
            <a:r>
              <a:rPr lang="en-US" altLang="zh-CN" sz="6000"/>
              <a:t>%=</a:t>
            </a:r>
            <a:r>
              <a:rPr lang="en-US" altLang="zh-CN" sz="6000">
                <a:sym typeface="+mn-ea"/>
              </a:rPr>
              <a:t>m</a:t>
            </a:r>
            <a:r>
              <a:rPr lang="zh-CN" altLang="en-US" sz="6000" baseline="-25000">
                <a:sym typeface="+mn-ea"/>
              </a:rPr>
              <a:t>稀</a:t>
            </a:r>
            <a:r>
              <a:rPr lang="en-US" altLang="zh-CN" sz="4800">
                <a:sym typeface="+mn-ea"/>
              </a:rPr>
              <a:t>X</a:t>
            </a:r>
            <a:r>
              <a:rPr lang="en-US" altLang="zh-CN" sz="6000">
                <a:sym typeface="+mn-ea"/>
              </a:rPr>
              <a:t>A</a:t>
            </a:r>
            <a:r>
              <a:rPr lang="zh-CN" altLang="en-US" sz="6000" baseline="-25000">
                <a:sym typeface="+mn-ea"/>
              </a:rPr>
              <a:t>稀</a:t>
            </a:r>
            <a:r>
              <a:rPr lang="en-US" altLang="zh-CN" sz="6000">
                <a:sym typeface="+mn-ea"/>
              </a:rPr>
              <a:t>%</a:t>
            </a:r>
            <a:endParaRPr lang="en-US" altLang="zh-CN" sz="6000" baseline="-25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dissolve">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dissolve">
                                      <p:cBhvr>
                                        <p:cTn id="1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805220" y="325861"/>
            <a:ext cx="8412480" cy="645160"/>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600" b="0">
                <a:solidFill>
                  <a:schemeClr val="tx1"/>
                </a:solidFill>
              </a:rPr>
              <a:t>溶质的质量分数与化学方程式结合的计算</a:t>
            </a:r>
          </a:p>
        </p:txBody>
      </p:sp>
      <p:sp>
        <p:nvSpPr>
          <p:cNvPr id="4" name="矩形 3"/>
          <p:cNvSpPr/>
          <p:nvPr/>
        </p:nvSpPr>
        <p:spPr>
          <a:xfrm>
            <a:off x="591185" y="1007745"/>
            <a:ext cx="11009630" cy="1370965"/>
          </a:xfrm>
          <a:prstGeom prst="rect">
            <a:avLst/>
          </a:prstGeom>
        </p:spPr>
        <p:txBody>
          <a:bodyPr wrap="square">
            <a:spAutoFit/>
          </a:bodyPr>
          <a:lstStyle/>
          <a:p>
            <a:pPr>
              <a:lnSpc>
                <a:spcPct val="130000"/>
              </a:lnSpc>
            </a:pPr>
            <a:r>
              <a:rPr lang="zh-CN" altLang="en-US" sz="3200">
                <a:latin typeface="微软雅黑" panose="020B0503020204020204" charset="-122"/>
                <a:ea typeface="微软雅黑" panose="020B0503020204020204" charset="-122"/>
              </a:rPr>
              <a:t>例</a:t>
            </a:r>
            <a:r>
              <a:rPr lang="en-US" altLang="zh-CN" sz="3200">
                <a:latin typeface="微软雅黑" panose="020B0503020204020204" charset="-122"/>
                <a:ea typeface="微软雅黑" panose="020B0503020204020204" charset="-122"/>
              </a:rPr>
              <a:t>4</a:t>
            </a:r>
            <a:r>
              <a:rPr lang="zh-CN" altLang="en-US" sz="3200">
                <a:latin typeface="微软雅黑" panose="020B0503020204020204" charset="-122"/>
                <a:ea typeface="微软雅黑" panose="020B0503020204020204" charset="-122"/>
              </a:rPr>
              <a:t>：</a:t>
            </a:r>
            <a:r>
              <a:rPr lang="en-US" altLang="zh-CN" sz="3200">
                <a:latin typeface="微软雅黑" panose="020B0503020204020204" charset="-122"/>
                <a:ea typeface="微软雅黑" panose="020B0503020204020204" charset="-122"/>
              </a:rPr>
              <a:t>100g</a:t>
            </a:r>
            <a:r>
              <a:rPr lang="zh-CN" altLang="en-US" sz="3200">
                <a:latin typeface="微软雅黑" panose="020B0503020204020204" charset="-122"/>
                <a:ea typeface="微软雅黑" panose="020B0503020204020204" charset="-122"/>
              </a:rPr>
              <a:t>硫酸溶液恰好与</a:t>
            </a:r>
            <a:r>
              <a:rPr lang="en-US" altLang="zh-CN" sz="3200">
                <a:latin typeface="微软雅黑" panose="020B0503020204020204" charset="-122"/>
                <a:ea typeface="微软雅黑" panose="020B0503020204020204" charset="-122"/>
              </a:rPr>
              <a:t>13g</a:t>
            </a:r>
            <a:r>
              <a:rPr lang="zh-CN" altLang="en-US" sz="3200">
                <a:latin typeface="微软雅黑" panose="020B0503020204020204" charset="-122"/>
                <a:ea typeface="微软雅黑" panose="020B0503020204020204" charset="-122"/>
              </a:rPr>
              <a:t>锌完全反应</a:t>
            </a:r>
            <a:r>
              <a:rPr lang="zh-CN" altLang="en-US" sz="3200" smtClean="0">
                <a:latin typeface="微软雅黑" panose="020B0503020204020204" charset="-122"/>
                <a:ea typeface="微软雅黑" panose="020B0503020204020204" charset="-122"/>
              </a:rPr>
              <a:t>，试</a:t>
            </a:r>
            <a:r>
              <a:rPr lang="zh-CN" altLang="en-US" sz="3200">
                <a:latin typeface="微软雅黑" panose="020B0503020204020204" charset="-122"/>
                <a:ea typeface="微软雅黑" panose="020B0503020204020204" charset="-122"/>
              </a:rPr>
              <a:t>计算这种</a:t>
            </a:r>
            <a:br>
              <a:rPr lang="zh-CN" altLang="en-US" sz="3200">
                <a:latin typeface="微软雅黑" panose="020B0503020204020204" charset="-122"/>
                <a:ea typeface="微软雅黑" panose="020B0503020204020204" charset="-122"/>
              </a:rPr>
            </a:br>
            <a:r>
              <a:rPr lang="zh-CN" altLang="en-US" sz="3200">
                <a:latin typeface="微软雅黑" panose="020B0503020204020204" charset="-122"/>
                <a:ea typeface="微软雅黑" panose="020B0503020204020204" charset="-122"/>
              </a:rPr>
              <a:t>         硫酸中溶质的质量分数。</a:t>
            </a:r>
          </a:p>
        </p:txBody>
      </p:sp>
      <p:sp>
        <p:nvSpPr>
          <p:cNvPr id="6" name="Text Box 7"/>
          <p:cNvSpPr txBox="1">
            <a:spLocks noChangeArrowheads="1"/>
          </p:cNvSpPr>
          <p:nvPr/>
        </p:nvSpPr>
        <p:spPr bwMode="auto">
          <a:xfrm>
            <a:off x="1178666" y="2378393"/>
            <a:ext cx="610997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smtClean="0">
                <a:solidFill>
                  <a:srgbClr val="002060"/>
                </a:solidFill>
              </a:rPr>
              <a:t>解：</a:t>
            </a:r>
            <a:r>
              <a:rPr lang="zh-CN" altLang="en-US" sz="3200">
                <a:solidFill>
                  <a:srgbClr val="002060"/>
                </a:solidFill>
              </a:rPr>
              <a:t>设这种硫酸中溶质的质量</a:t>
            </a:r>
            <a:r>
              <a:rPr lang="zh-CN" altLang="en-US" sz="3200" smtClean="0">
                <a:solidFill>
                  <a:srgbClr val="002060"/>
                </a:solidFill>
              </a:rPr>
              <a:t>为</a:t>
            </a:r>
            <a:r>
              <a:rPr lang="en-US" altLang="zh-CN" sz="3200" smtClean="0">
                <a:solidFill>
                  <a:srgbClr val="002060"/>
                </a:solidFill>
              </a:rPr>
              <a:t>x</a:t>
            </a:r>
          </a:p>
        </p:txBody>
      </p:sp>
      <p:sp>
        <p:nvSpPr>
          <p:cNvPr id="7" name="Text Box 8"/>
          <p:cNvSpPr txBox="1">
            <a:spLocks noChangeArrowheads="1"/>
          </p:cNvSpPr>
          <p:nvPr/>
        </p:nvSpPr>
        <p:spPr bwMode="auto">
          <a:xfrm>
            <a:off x="1383983" y="3130253"/>
            <a:ext cx="5814695"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Zn + H</a:t>
            </a:r>
            <a:r>
              <a:rPr lang="en-US" altLang="zh-CN" sz="3200" baseline="-25000">
                <a:solidFill>
                  <a:srgbClr val="002060"/>
                </a:solidFill>
              </a:rPr>
              <a:t>2</a:t>
            </a:r>
            <a:r>
              <a:rPr lang="en-US" altLang="zh-CN" sz="3200">
                <a:solidFill>
                  <a:srgbClr val="002060"/>
                </a:solidFill>
              </a:rPr>
              <a:t>SO</a:t>
            </a:r>
            <a:r>
              <a:rPr lang="en-US" altLang="zh-CN" sz="3200" baseline="-25000">
                <a:solidFill>
                  <a:srgbClr val="002060"/>
                </a:solidFill>
              </a:rPr>
              <a:t>4</a:t>
            </a:r>
            <a:r>
              <a:rPr lang="en-US" altLang="zh-CN" sz="3200">
                <a:solidFill>
                  <a:srgbClr val="002060"/>
                </a:solidFill>
              </a:rPr>
              <a:t>  =  ZnSO</a:t>
            </a:r>
            <a:r>
              <a:rPr lang="en-US" altLang="zh-CN" sz="3200" baseline="-25000">
                <a:solidFill>
                  <a:srgbClr val="002060"/>
                </a:solidFill>
              </a:rPr>
              <a:t>4</a:t>
            </a:r>
            <a:r>
              <a:rPr lang="en-US" altLang="zh-CN" sz="3200">
                <a:solidFill>
                  <a:srgbClr val="002060"/>
                </a:solidFill>
              </a:rPr>
              <a:t> + H</a:t>
            </a:r>
            <a:r>
              <a:rPr lang="en-US" altLang="zh-CN" sz="3200" baseline="-25000">
                <a:solidFill>
                  <a:srgbClr val="002060"/>
                </a:solidFill>
              </a:rPr>
              <a:t>2</a:t>
            </a:r>
            <a:r>
              <a:rPr lang="en-US" altLang="zh-CN" sz="3200">
                <a:solidFill>
                  <a:srgbClr val="002060"/>
                </a:solidFill>
              </a:rPr>
              <a:t>↑</a:t>
            </a:r>
          </a:p>
        </p:txBody>
      </p:sp>
      <p:sp>
        <p:nvSpPr>
          <p:cNvPr id="8" name="Text Box 9"/>
          <p:cNvSpPr txBox="1">
            <a:spLocks noChangeArrowheads="1"/>
          </p:cNvSpPr>
          <p:nvPr/>
        </p:nvSpPr>
        <p:spPr bwMode="auto">
          <a:xfrm>
            <a:off x="1384043" y="3714452"/>
            <a:ext cx="2277745"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65         98</a:t>
            </a:r>
          </a:p>
        </p:txBody>
      </p:sp>
      <p:sp>
        <p:nvSpPr>
          <p:cNvPr id="9" name="Text Box 12"/>
          <p:cNvSpPr txBox="1">
            <a:spLocks noChangeArrowheads="1"/>
          </p:cNvSpPr>
          <p:nvPr/>
        </p:nvSpPr>
        <p:spPr bwMode="auto">
          <a:xfrm>
            <a:off x="1384043" y="4298335"/>
            <a:ext cx="2162175"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13g        </a:t>
            </a:r>
            <a:r>
              <a:rPr lang="en-US" altLang="zh-CN" sz="3200" smtClean="0">
                <a:solidFill>
                  <a:srgbClr val="002060"/>
                </a:solidFill>
              </a:rPr>
              <a:t>x</a:t>
            </a:r>
          </a:p>
        </p:txBody>
      </p:sp>
      <p:grpSp>
        <p:nvGrpSpPr>
          <p:cNvPr id="10" name="Group 19"/>
          <p:cNvGrpSpPr/>
          <p:nvPr/>
        </p:nvGrpSpPr>
        <p:grpSpPr>
          <a:xfrm>
            <a:off x="5101591" y="3908405"/>
            <a:ext cx="2368550" cy="973138"/>
            <a:chOff x="748" y="3004"/>
            <a:chExt cx="1492" cy="613"/>
          </a:xfrm>
        </p:grpSpPr>
        <p:grpSp>
          <p:nvGrpSpPr>
            <p:cNvPr id="11" name="Group 15"/>
            <p:cNvGrpSpPr/>
            <p:nvPr/>
          </p:nvGrpSpPr>
          <p:grpSpPr>
            <a:xfrm>
              <a:off x="748" y="3004"/>
              <a:ext cx="1492" cy="613"/>
              <a:chOff x="748" y="3004"/>
              <a:chExt cx="1492" cy="613"/>
            </a:xfrm>
          </p:grpSpPr>
          <p:sp>
            <p:nvSpPr>
              <p:cNvPr id="15" name="Text Box 10"/>
              <p:cNvSpPr txBox="1">
                <a:spLocks noChangeArrowheads="1"/>
              </p:cNvSpPr>
              <p:nvPr/>
            </p:nvSpPr>
            <p:spPr bwMode="auto">
              <a:xfrm>
                <a:off x="748" y="3249"/>
                <a:ext cx="1362" cy="368"/>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13g        </a:t>
                </a:r>
                <a:r>
                  <a:rPr lang="en-US" altLang="zh-CN" sz="3200" smtClean="0">
                    <a:solidFill>
                      <a:srgbClr val="002060"/>
                    </a:solidFill>
                  </a:rPr>
                  <a:t>x</a:t>
                </a:r>
              </a:p>
            </p:txBody>
          </p:sp>
          <p:sp>
            <p:nvSpPr>
              <p:cNvPr id="16" name="Text Box 11"/>
              <p:cNvSpPr txBox="1">
                <a:spLocks noChangeArrowheads="1"/>
              </p:cNvSpPr>
              <p:nvPr/>
            </p:nvSpPr>
            <p:spPr bwMode="auto">
              <a:xfrm>
                <a:off x="805" y="3004"/>
                <a:ext cx="1435" cy="368"/>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65         98</a:t>
                </a:r>
              </a:p>
            </p:txBody>
          </p:sp>
          <p:sp>
            <p:nvSpPr>
              <p:cNvPr id="17" name="Line 13"/>
              <p:cNvSpPr>
                <a:spLocks noChangeShapeType="1"/>
              </p:cNvSpPr>
              <p:nvPr/>
            </p:nvSpPr>
            <p:spPr bwMode="auto">
              <a:xfrm>
                <a:off x="748" y="3294"/>
                <a:ext cx="408"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2060"/>
                  </a:solidFill>
                </a:endParaRPr>
              </a:p>
            </p:txBody>
          </p:sp>
          <p:sp>
            <p:nvSpPr>
              <p:cNvPr id="18" name="Line 14"/>
              <p:cNvSpPr>
                <a:spLocks noChangeShapeType="1"/>
              </p:cNvSpPr>
              <p:nvPr/>
            </p:nvSpPr>
            <p:spPr bwMode="auto">
              <a:xfrm>
                <a:off x="1702" y="3295"/>
                <a:ext cx="408"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2060"/>
                  </a:solidFill>
                </a:endParaRPr>
              </a:p>
            </p:txBody>
          </p:sp>
        </p:grpSp>
        <p:grpSp>
          <p:nvGrpSpPr>
            <p:cNvPr id="12" name="Group 18"/>
            <p:cNvGrpSpPr/>
            <p:nvPr/>
          </p:nvGrpSpPr>
          <p:grpSpPr>
            <a:xfrm>
              <a:off x="1247" y="3249"/>
              <a:ext cx="226" cy="46"/>
              <a:chOff x="2699" y="3339"/>
              <a:chExt cx="226" cy="46"/>
            </a:xfrm>
          </p:grpSpPr>
          <p:sp>
            <p:nvSpPr>
              <p:cNvPr id="13" name="Line 16"/>
              <p:cNvSpPr>
                <a:spLocks noChangeShapeType="1"/>
              </p:cNvSpPr>
              <p:nvPr/>
            </p:nvSpPr>
            <p:spPr bwMode="auto">
              <a:xfrm>
                <a:off x="2699" y="3339"/>
                <a:ext cx="226"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2060"/>
                  </a:solidFill>
                </a:endParaRPr>
              </a:p>
            </p:txBody>
          </p:sp>
          <p:sp>
            <p:nvSpPr>
              <p:cNvPr id="14" name="Line 17"/>
              <p:cNvSpPr>
                <a:spLocks noChangeShapeType="1"/>
              </p:cNvSpPr>
              <p:nvPr/>
            </p:nvSpPr>
            <p:spPr bwMode="auto">
              <a:xfrm>
                <a:off x="2699" y="3385"/>
                <a:ext cx="226"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2060"/>
                  </a:solidFill>
                </a:endParaRPr>
              </a:p>
            </p:txBody>
          </p:sp>
        </p:grpSp>
      </p:grpSp>
      <p:sp>
        <p:nvSpPr>
          <p:cNvPr id="20" name="Text Box 20"/>
          <p:cNvSpPr txBox="1">
            <a:spLocks noChangeArrowheads="1"/>
          </p:cNvSpPr>
          <p:nvPr/>
        </p:nvSpPr>
        <p:spPr bwMode="auto">
          <a:xfrm>
            <a:off x="8025765" y="3908425"/>
            <a:ext cx="2433955" cy="583565"/>
          </a:xfrm>
          <a:prstGeom prst="rect">
            <a:avLst/>
          </a:prstGeom>
        </p:spPr>
        <p:txBody>
          <a:bodyPr wrap="squar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smtClean="0">
                <a:solidFill>
                  <a:srgbClr val="002060"/>
                </a:solidFill>
              </a:rPr>
              <a:t>x </a:t>
            </a:r>
            <a:r>
              <a:rPr lang="en-US" altLang="zh-CN" sz="3200">
                <a:solidFill>
                  <a:srgbClr val="002060"/>
                </a:solidFill>
              </a:rPr>
              <a:t>= 19.6 g</a:t>
            </a:r>
          </a:p>
        </p:txBody>
      </p:sp>
      <p:grpSp>
        <p:nvGrpSpPr>
          <p:cNvPr id="25" name="Group 34"/>
          <p:cNvGrpSpPr/>
          <p:nvPr/>
        </p:nvGrpSpPr>
        <p:grpSpPr>
          <a:xfrm>
            <a:off x="2066082" y="4802485"/>
            <a:ext cx="7151688" cy="1230313"/>
            <a:chOff x="326" y="3280"/>
            <a:chExt cx="4505" cy="775"/>
          </a:xfrm>
        </p:grpSpPr>
        <p:sp>
          <p:nvSpPr>
            <p:cNvPr id="26" name="Text Box 27"/>
            <p:cNvSpPr txBox="1">
              <a:spLocks noChangeArrowheads="1"/>
            </p:cNvSpPr>
            <p:nvPr/>
          </p:nvSpPr>
          <p:spPr bwMode="auto">
            <a:xfrm>
              <a:off x="326" y="3483"/>
              <a:ext cx="4505" cy="329"/>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2800">
                  <a:solidFill>
                    <a:srgbClr val="002060"/>
                  </a:solidFill>
                </a:rPr>
                <a:t>溶质</a:t>
              </a:r>
              <a:r>
                <a:rPr lang="zh-CN" altLang="en-US" sz="2800" smtClean="0">
                  <a:solidFill>
                    <a:srgbClr val="002060"/>
                  </a:solidFill>
                </a:rPr>
                <a:t>的质量</a:t>
              </a:r>
              <a:r>
                <a:rPr lang="zh-CN" altLang="en-US" sz="2800">
                  <a:solidFill>
                    <a:srgbClr val="002060"/>
                  </a:solidFill>
                </a:rPr>
                <a:t>分数 </a:t>
              </a:r>
              <a:r>
                <a:rPr lang="en-US" altLang="zh-CN" sz="2800">
                  <a:solidFill>
                    <a:srgbClr val="002060"/>
                  </a:solidFill>
                </a:rPr>
                <a:t>=            × 100% =19.6% </a:t>
              </a:r>
            </a:p>
          </p:txBody>
        </p:sp>
        <p:grpSp>
          <p:nvGrpSpPr>
            <p:cNvPr id="27" name="Group 32"/>
            <p:cNvGrpSpPr/>
            <p:nvPr/>
          </p:nvGrpSpPr>
          <p:grpSpPr>
            <a:xfrm>
              <a:off x="2238" y="3280"/>
              <a:ext cx="832" cy="775"/>
              <a:chOff x="3644" y="2654"/>
              <a:chExt cx="832" cy="775"/>
            </a:xfrm>
          </p:grpSpPr>
          <p:grpSp>
            <p:nvGrpSpPr>
              <p:cNvPr id="28" name="Group 31"/>
              <p:cNvGrpSpPr/>
              <p:nvPr/>
            </p:nvGrpSpPr>
            <p:grpSpPr>
              <a:xfrm>
                <a:off x="3644" y="2654"/>
                <a:ext cx="832" cy="368"/>
                <a:chOff x="3644" y="2654"/>
                <a:chExt cx="832" cy="368"/>
              </a:xfrm>
            </p:grpSpPr>
            <p:sp>
              <p:nvSpPr>
                <p:cNvPr id="30" name="Text Box 28"/>
                <p:cNvSpPr txBox="1">
                  <a:spLocks noChangeArrowheads="1"/>
                </p:cNvSpPr>
                <p:nvPr/>
              </p:nvSpPr>
              <p:spPr bwMode="auto">
                <a:xfrm>
                  <a:off x="3644" y="2654"/>
                  <a:ext cx="832" cy="368"/>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19.6g</a:t>
                  </a:r>
                </a:p>
              </p:txBody>
            </p:sp>
            <p:sp>
              <p:nvSpPr>
                <p:cNvPr id="31" name="Line 29"/>
                <p:cNvSpPr>
                  <a:spLocks noChangeShapeType="1"/>
                </p:cNvSpPr>
                <p:nvPr/>
              </p:nvSpPr>
              <p:spPr bwMode="auto">
                <a:xfrm>
                  <a:off x="3667" y="3022"/>
                  <a:ext cx="635"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2060"/>
                    </a:solidFill>
                  </a:endParaRPr>
                </a:p>
              </p:txBody>
            </p:sp>
          </p:grpSp>
          <p:sp>
            <p:nvSpPr>
              <p:cNvPr id="29" name="Text Box 30"/>
              <p:cNvSpPr txBox="1">
                <a:spLocks noChangeArrowheads="1"/>
              </p:cNvSpPr>
              <p:nvPr/>
            </p:nvSpPr>
            <p:spPr bwMode="auto">
              <a:xfrm>
                <a:off x="3667" y="3061"/>
                <a:ext cx="759" cy="368"/>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200">
                    <a:solidFill>
                      <a:srgbClr val="002060"/>
                    </a:solidFill>
                  </a:rPr>
                  <a:t>100g</a:t>
                </a:r>
              </a:p>
            </p:txBody>
          </p:sp>
        </p:grpSp>
      </p:grpSp>
      <p:sp>
        <p:nvSpPr>
          <p:cNvPr id="32" name="Text Box 33"/>
          <p:cNvSpPr txBox="1">
            <a:spLocks noChangeArrowheads="1"/>
          </p:cNvSpPr>
          <p:nvPr/>
        </p:nvSpPr>
        <p:spPr bwMode="auto">
          <a:xfrm>
            <a:off x="1367790" y="6032797"/>
            <a:ext cx="874522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a:solidFill>
                  <a:srgbClr val="002060"/>
                </a:solidFill>
              </a:rPr>
              <a:t>答：这种硫酸溶液中溶质的质量分数为</a:t>
            </a:r>
            <a:r>
              <a:rPr lang="en-US" altLang="zh-CN" sz="3200">
                <a:solidFill>
                  <a:srgbClr val="002060"/>
                </a:solidFill>
              </a:rPr>
              <a:t>19.6%</a:t>
            </a:r>
            <a:r>
              <a:rPr lang="zh-CN" altLang="en-US" sz="3200">
                <a:solidFill>
                  <a:srgbClr val="002060"/>
                </a:solidFill>
              </a:rPr>
              <a: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dissolv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dissolv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dissolve">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20"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99770" y="604520"/>
            <a:ext cx="10398760" cy="1531620"/>
          </a:xfrm>
          <a:prstGeom prst="rect">
            <a:avLst/>
          </a:prstGeom>
          <a:noFill/>
        </p:spPr>
        <p:txBody>
          <a:bodyPr wrap="square" rtlCol="0" anchor="t">
            <a:spAutoFit/>
          </a:bodyPr>
          <a:lstStyle/>
          <a:p>
            <a:pPr>
              <a:lnSpc>
                <a:spcPct val="130000"/>
              </a:lnSpc>
            </a:pPr>
            <a:r>
              <a:rPr lang="zh-CN" altLang="en-US" sz="3600">
                <a:latin typeface="微软雅黑" panose="020B0503020204020204" charset="-122"/>
                <a:ea typeface="微软雅黑" panose="020B0503020204020204" charset="-122"/>
                <a:cs typeface="微软雅黑" panose="020B0503020204020204" charset="-122"/>
                <a:sym typeface="+mn-ea"/>
              </a:rPr>
              <a:t>变式：</a:t>
            </a:r>
            <a:r>
              <a:rPr lang="en-US" altLang="zh-CN" sz="3600">
                <a:latin typeface="微软雅黑" panose="020B0503020204020204" charset="-122"/>
                <a:ea typeface="微软雅黑" panose="020B0503020204020204" charset="-122"/>
                <a:cs typeface="微软雅黑" panose="020B0503020204020204" charset="-122"/>
                <a:sym typeface="+mn-ea"/>
              </a:rPr>
              <a:t>100g</a:t>
            </a:r>
            <a:r>
              <a:rPr lang="zh-CN" altLang="en-US" sz="3600">
                <a:latin typeface="微软雅黑" panose="020B0503020204020204" charset="-122"/>
                <a:ea typeface="微软雅黑" panose="020B0503020204020204" charset="-122"/>
                <a:cs typeface="微软雅黑" panose="020B0503020204020204" charset="-122"/>
                <a:sym typeface="+mn-ea"/>
              </a:rPr>
              <a:t>硫酸溶液恰好与</a:t>
            </a:r>
            <a:r>
              <a:rPr lang="en-US" altLang="zh-CN" sz="3600">
                <a:latin typeface="微软雅黑" panose="020B0503020204020204" charset="-122"/>
                <a:ea typeface="微软雅黑" panose="020B0503020204020204" charset="-122"/>
                <a:cs typeface="微软雅黑" panose="020B0503020204020204" charset="-122"/>
                <a:sym typeface="+mn-ea"/>
              </a:rPr>
              <a:t>13g</a:t>
            </a:r>
            <a:r>
              <a:rPr lang="zh-CN" altLang="en-US" sz="3600">
                <a:latin typeface="微软雅黑" panose="020B0503020204020204" charset="-122"/>
                <a:ea typeface="微软雅黑" panose="020B0503020204020204" charset="-122"/>
                <a:cs typeface="微软雅黑" panose="020B0503020204020204" charset="-122"/>
                <a:sym typeface="+mn-ea"/>
              </a:rPr>
              <a:t>锌恰好完全反应</a:t>
            </a:r>
            <a:r>
              <a:rPr lang="zh-CN" altLang="en-US" sz="3600" smtClean="0">
                <a:latin typeface="微软雅黑" panose="020B0503020204020204" charset="-122"/>
                <a:ea typeface="微软雅黑" panose="020B0503020204020204" charset="-122"/>
                <a:cs typeface="微软雅黑" panose="020B0503020204020204" charset="-122"/>
                <a:sym typeface="+mn-ea"/>
              </a:rPr>
              <a:t>，试计算反应后所得溶液的溶质的质量分数为多少？</a:t>
            </a:r>
            <a:endParaRPr lang="zh-CN" altLang="en-US" sz="360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642660" y="313161"/>
            <a:ext cx="8825230" cy="645160"/>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en-US" altLang="zh-CN" sz="3600">
                <a:solidFill>
                  <a:schemeClr val="tx1"/>
                </a:solidFill>
              </a:rPr>
              <a:t>3.</a:t>
            </a:r>
            <a:r>
              <a:rPr lang="zh-CN" altLang="en-US" sz="3600">
                <a:solidFill>
                  <a:schemeClr val="tx1"/>
                </a:solidFill>
              </a:rPr>
              <a:t>溶质的质量分数与化学方程式结合的计算</a:t>
            </a:r>
          </a:p>
        </p:txBody>
      </p:sp>
      <p:sp>
        <p:nvSpPr>
          <p:cNvPr id="2" name="文本框 1"/>
          <p:cNvSpPr txBox="1"/>
          <p:nvPr/>
        </p:nvSpPr>
        <p:spPr>
          <a:xfrm>
            <a:off x="466090" y="1779270"/>
            <a:ext cx="10892155" cy="3415030"/>
          </a:xfrm>
          <a:prstGeom prst="rect">
            <a:avLst/>
          </a:prstGeom>
          <a:noFill/>
        </p:spPr>
        <p:txBody>
          <a:bodyPr wrap="square" rtlCol="0">
            <a:spAutoFit/>
          </a:bodyPr>
          <a:lstStyle/>
          <a:p>
            <a:r>
              <a:rPr lang="zh-CN" altLang="en-US" sz="3600">
                <a:latin typeface="微软雅黑" panose="020B0503020204020204" charset="-122"/>
                <a:ea typeface="微软雅黑" panose="020B0503020204020204" charset="-122"/>
                <a:cs typeface="微软雅黑" panose="020B0503020204020204" charset="-122"/>
              </a:rPr>
              <a:t>①带入方程式计算的是纯净物质量，而溶液是混合物，不能直接带入计算，要转化为溶质质量带入计算。</a:t>
            </a:r>
          </a:p>
          <a:p>
            <a:endParaRPr lang="zh-CN" altLang="en-US" sz="3600">
              <a:latin typeface="微软雅黑" panose="020B0503020204020204" charset="-122"/>
              <a:ea typeface="微软雅黑" panose="020B0503020204020204" charset="-122"/>
              <a:cs typeface="微软雅黑" panose="020B0503020204020204" charset="-122"/>
            </a:endParaRPr>
          </a:p>
          <a:p>
            <a:r>
              <a:rPr lang="zh-CN" altLang="en-US" sz="3600">
                <a:latin typeface="微软雅黑" panose="020B0503020204020204" charset="-122"/>
                <a:ea typeface="微软雅黑" panose="020B0503020204020204" charset="-122"/>
                <a:cs typeface="微软雅黑" panose="020B0503020204020204" charset="-122"/>
              </a:rPr>
              <a:t>②反应后所得溶液质量</a:t>
            </a:r>
            <a:r>
              <a:rPr lang="en-US" altLang="zh-CN" sz="3600">
                <a:latin typeface="微软雅黑" panose="020B0503020204020204" charset="-122"/>
                <a:ea typeface="微软雅黑" panose="020B0503020204020204" charset="-122"/>
                <a:cs typeface="微软雅黑" panose="020B0503020204020204" charset="-122"/>
              </a:rPr>
              <a:t>=</a:t>
            </a:r>
            <a:r>
              <a:rPr lang="zh-CN" altLang="en-US" sz="3600">
                <a:latin typeface="微软雅黑" panose="020B0503020204020204" charset="-122"/>
                <a:ea typeface="微软雅黑" panose="020B0503020204020204" charset="-122"/>
                <a:cs typeface="微软雅黑" panose="020B0503020204020204" charset="-122"/>
              </a:rPr>
              <a:t>反应前各物质质量总和</a:t>
            </a:r>
            <a:r>
              <a:rPr lang="en-US" altLang="zh-CN" sz="3600">
                <a:latin typeface="微软雅黑" panose="020B0503020204020204" charset="-122"/>
                <a:ea typeface="微软雅黑" panose="020B0503020204020204" charset="-122"/>
                <a:cs typeface="微软雅黑" panose="020B0503020204020204" charset="-122"/>
              </a:rPr>
              <a:t>—</a:t>
            </a:r>
            <a:r>
              <a:rPr lang="zh-CN" altLang="en-US" sz="3600">
                <a:latin typeface="微软雅黑" panose="020B0503020204020204" charset="-122"/>
                <a:ea typeface="微软雅黑" panose="020B0503020204020204" charset="-122"/>
                <a:cs typeface="微软雅黑" panose="020B0503020204020204" charset="-122"/>
              </a:rPr>
              <a:t>质量损失（生成气体质量、生成沉淀质量、不参与反应的不溶物质量等）</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2"/>
            </p:custDataLst>
          </p:nvPr>
        </p:nvSpPr>
        <p:spPr>
          <a:xfrm>
            <a:off x="281902" y="245750"/>
            <a:ext cx="10972876" cy="1447025"/>
          </a:xfrm>
          <a:prstGeom prst="rect">
            <a:avLst/>
          </a:prstGeom>
          <a:noFill/>
        </p:spPr>
        <p:txBody>
          <a:bodyPr wrap="square" lIns="63500" tIns="25400" rIns="63500" bIns="25400" rtlCol="0" anchor="t" anchorCtr="0">
            <a:normAutofit/>
          </a:bodyPr>
          <a:lstStyle/>
          <a:p>
            <a:pPr marL="0" indent="0" algn="ctr">
              <a:lnSpc>
                <a:spcPct val="100000"/>
              </a:lnSpc>
              <a:spcBef>
                <a:spcPct val="0"/>
              </a:spcBef>
              <a:spcAft>
                <a:spcPct val="0"/>
              </a:spcAft>
              <a:buSzTx/>
              <a:buNone/>
            </a:pPr>
            <a:r>
              <a:rPr lang="zh-CN" altLang="en-US" sz="4400" b="1" spc="280">
                <a:solidFill>
                  <a:schemeClr val="accent1"/>
                </a:solidFill>
                <a:latin typeface="微软雅黑" panose="020B0503020204020204" charset="-122"/>
                <a:ea typeface="微软雅黑" panose="020B0503020204020204" charset="-122"/>
                <a:sym typeface="+mn-ea"/>
              </a:rPr>
              <a:t>实验活动5：一定溶质质量分数的氯化钠溶液的配制</a:t>
            </a:r>
          </a:p>
        </p:txBody>
      </p:sp>
      <p:sp>
        <p:nvSpPr>
          <p:cNvPr id="11" name="Title 6"/>
          <p:cNvSpPr txBox="1"/>
          <p:nvPr>
            <p:custDataLst>
              <p:tags r:id="rId3"/>
            </p:custDataLst>
          </p:nvPr>
        </p:nvSpPr>
        <p:spPr>
          <a:xfrm>
            <a:off x="3992245" y="2305685"/>
            <a:ext cx="4023360" cy="320103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ct val="0"/>
              </a:spcBef>
              <a:spcAft>
                <a:spcPts val="800"/>
              </a:spcAft>
              <a:buSzTx/>
              <a:buNone/>
            </a:pPr>
            <a:r>
              <a:rPr lang="zh-CN" altLang="en-US" sz="3600" spc="16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实际生活中或在实验室里，经常用到一些一定溶质质量分数的溶液。 </a:t>
            </a:r>
            <a:endParaRPr lang="zh-CN" altLang="en-US" sz="2400" spc="16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endParaRPr lang="zh-CN" altLang="en-US" sz="2400" spc="16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9" name="图片 8" descr="placingpictureplaceholder"/>
          <p:cNvPicPr>
            <a:picLocks noChangeAspect="1"/>
          </p:cNvPicPr>
          <p:nvPr>
            <p:custDataLst>
              <p:tags r:id="rId4"/>
            </p:custDataLst>
          </p:nvPr>
        </p:nvPicPr>
        <p:blipFill>
          <a:blip r:embed="rId7"/>
          <a:srcRect l="8875" r="8875"/>
          <a:stretch>
            <a:fillRect/>
          </a:stretch>
        </p:blipFill>
        <p:spPr>
          <a:xfrm>
            <a:off x="576580" y="1823720"/>
            <a:ext cx="3097530" cy="4164330"/>
          </a:xfrm>
          <a:prstGeom prst="rect">
            <a:avLst/>
          </a:prstGeom>
        </p:spPr>
      </p:pic>
      <p:pic>
        <p:nvPicPr>
          <p:cNvPr id="10" name="图片 9" descr="placingpictureplaceholder"/>
          <p:cNvPicPr>
            <a:picLocks noChangeAspect="1"/>
          </p:cNvPicPr>
          <p:nvPr>
            <p:custDataLst>
              <p:tags r:id="rId5"/>
            </p:custDataLst>
          </p:nvPr>
        </p:nvPicPr>
        <p:blipFill>
          <a:blip r:embed="rId8"/>
          <a:srcRect l="28706" r="28706"/>
          <a:stretch>
            <a:fillRect/>
          </a:stretch>
        </p:blipFill>
        <p:spPr>
          <a:xfrm>
            <a:off x="8453120" y="2092325"/>
            <a:ext cx="3049905" cy="3895725"/>
          </a:xfrm>
          <a:prstGeom prst="rect">
            <a:avLst/>
          </a:prstGeom>
        </p:spPr>
      </p:pic>
      <p:sp>
        <p:nvSpPr>
          <p:cNvPr id="3" name="文本框 2"/>
          <p:cNvSpPr txBox="1"/>
          <p:nvPr/>
        </p:nvSpPr>
        <p:spPr>
          <a:xfrm rot="300000">
            <a:off x="8719820" y="2635250"/>
            <a:ext cx="2516505" cy="521970"/>
          </a:xfrm>
          <a:prstGeom prst="rect">
            <a:avLst/>
          </a:prstGeom>
          <a:noFill/>
        </p:spPr>
        <p:txBody>
          <a:bodyPr wrap="none" rtlCol="0" anchor="t">
            <a:spAutoFit/>
          </a:bodyPr>
          <a:lstStyle/>
          <a:p>
            <a:r>
              <a:rPr lang="zh-CN" altLang="en-US" sz="2800" b="1" spc="160">
                <a:ln w="3175">
                  <a:noFill/>
                  <a:prstDash val="dash"/>
                </a:ln>
                <a:solidFill>
                  <a:srgbClr val="FF0000"/>
                </a:solidFill>
                <a:latin typeface="微软雅黑" panose="020B0503020204020204" charset="-122"/>
                <a:ea typeface="微软雅黑" panose="020B0503020204020204" charset="-122"/>
                <a:cs typeface="微软雅黑" panose="020B0503020204020204" charset="-122"/>
                <a:sym typeface="+mn-ea"/>
              </a:rPr>
              <a:t>16%的食盐水</a:t>
            </a:r>
          </a:p>
        </p:txBody>
      </p:sp>
      <p:sp>
        <p:nvSpPr>
          <p:cNvPr id="4" name="文本框 3"/>
          <p:cNvSpPr txBox="1"/>
          <p:nvPr/>
        </p:nvSpPr>
        <p:spPr>
          <a:xfrm rot="1860000">
            <a:off x="142875" y="2592070"/>
            <a:ext cx="4142105" cy="607695"/>
          </a:xfrm>
          <a:prstGeom prst="rect">
            <a:avLst/>
          </a:prstGeom>
          <a:noFill/>
        </p:spPr>
        <p:txBody>
          <a:bodyPr wrap="none" rtlCol="0" anchor="t">
            <a:spAutoFit/>
          </a:bodyPr>
          <a:lstStyle/>
          <a:p>
            <a:pPr marL="0" lvl="0" indent="0" algn="l" fontAlgn="auto">
              <a:lnSpc>
                <a:spcPct val="120000"/>
              </a:lnSpc>
              <a:spcBef>
                <a:spcPct val="0"/>
              </a:spcBef>
              <a:spcAft>
                <a:spcPts val="800"/>
              </a:spcAft>
              <a:buSzTx/>
              <a:buNone/>
            </a:pPr>
            <a:r>
              <a:rPr lang="zh-CN" altLang="en-US" sz="2800" b="1" spc="160">
                <a:ln w="3175">
                  <a:noFill/>
                  <a:prstDash val="dash"/>
                </a:ln>
                <a:solidFill>
                  <a:srgbClr val="FF0000"/>
                </a:solidFill>
                <a:latin typeface="微软雅黑" panose="020B0503020204020204" charset="-122"/>
                <a:ea typeface="微软雅黑" panose="020B0503020204020204" charset="-122"/>
                <a:cs typeface="微软雅黑" panose="020B0503020204020204" charset="-122"/>
                <a:sym typeface="+mn-ea"/>
              </a:rPr>
              <a:t>生理盐水的浓度为0.9%</a:t>
            </a:r>
          </a:p>
        </p:txBody>
      </p: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08635" y="1467485"/>
            <a:ext cx="2821940" cy="645160"/>
          </a:xfrm>
          <a:prstGeom prst="rect">
            <a:avLst/>
          </a:prstGeom>
          <a:solidFill>
            <a:schemeClr val="bg1"/>
          </a:solidFill>
        </p:spPr>
        <p:txBody>
          <a:bodyPr wrap="square">
            <a:spAutoFit/>
          </a:bodyPr>
          <a:lstStyle/>
          <a:p>
            <a:r>
              <a:rPr lang="en-US" altLang="zh-CN" sz="3600" smtClean="0">
                <a:latin typeface="微软雅黑" panose="020B0503020204020204" charset="-122"/>
                <a:ea typeface="微软雅黑" panose="020B0503020204020204" charset="-122"/>
              </a:rPr>
              <a:t>2.</a:t>
            </a:r>
            <a:r>
              <a:rPr lang="zh-CN" altLang="en-US" sz="3600" smtClean="0">
                <a:latin typeface="微软雅黑" panose="020B0503020204020204" charset="-122"/>
                <a:ea typeface="微软雅黑" panose="020B0503020204020204" charset="-122"/>
              </a:rPr>
              <a:t>实验用品：</a:t>
            </a:r>
            <a:endParaRPr lang="zh-CN" altLang="en-US" sz="3600">
              <a:latin typeface="微软雅黑" panose="020B0503020204020204" charset="-122"/>
              <a:ea typeface="微软雅黑" panose="020B0503020204020204" charset="-122"/>
            </a:endParaRPr>
          </a:p>
        </p:txBody>
      </p:sp>
      <p:sp>
        <p:nvSpPr>
          <p:cNvPr id="4" name="矩形 3"/>
          <p:cNvSpPr/>
          <p:nvPr/>
        </p:nvSpPr>
        <p:spPr>
          <a:xfrm>
            <a:off x="3330575" y="1246505"/>
            <a:ext cx="8645525" cy="1568450"/>
          </a:xfrm>
          <a:prstGeom prst="rect">
            <a:avLst/>
          </a:prstGeom>
        </p:spPr>
        <p:txBody>
          <a:bodyPr wrap="square">
            <a:spAutoFit/>
          </a:bodyPr>
          <a:lstStyle/>
          <a:p>
            <a:pPr>
              <a:lnSpc>
                <a:spcPct val="150000"/>
              </a:lnSpc>
            </a:pPr>
            <a:r>
              <a:rPr lang="zh-CN" altLang="en-US" sz="3200">
                <a:latin typeface="微软雅黑" panose="020B0503020204020204" charset="-122"/>
                <a:ea typeface="微软雅黑" panose="020B0503020204020204" charset="-122"/>
              </a:rPr>
              <a:t>托盘天平、烧杯、玻璃棒、药匙、量筒、胶头滴管、固体氯化钠、白纸、蒸馏水。</a:t>
            </a:r>
          </a:p>
        </p:txBody>
      </p:sp>
      <p:sp>
        <p:nvSpPr>
          <p:cNvPr id="5" name="文本框 4"/>
          <p:cNvSpPr txBox="1"/>
          <p:nvPr/>
        </p:nvSpPr>
        <p:spPr>
          <a:xfrm>
            <a:off x="408623" y="363220"/>
            <a:ext cx="10357485" cy="645160"/>
          </a:xfrm>
          <a:prstGeom prst="rect">
            <a:avLst/>
          </a:prstGeom>
          <a:noFill/>
        </p:spPr>
        <p:txBody>
          <a:bodyPr wrap="none" rtlCol="0" anchor="t">
            <a:spAutoFit/>
          </a:bodyPr>
          <a:lstStyle/>
          <a:p>
            <a:pPr algn="ctr" fontAlgn="auto">
              <a:buNone/>
            </a:pPr>
            <a:r>
              <a:rPr lang="en-US" altLang="zh-CN">
                <a:solidFill>
                  <a:srgbClr val="0000FF"/>
                </a:solidFill>
                <a:effectLst>
                  <a:outerShdw blurRad="38100" dist="38100" dir="2700000">
                    <a:srgbClr val="C0C0C0"/>
                  </a:outerShdw>
                </a:effectLst>
                <a:latin typeface="Arial" panose="020B0604020202020204" pitchFamily="34" charset="0"/>
                <a:ea typeface="思源黑体 CN Medium" panose="020B0600000000000000" pitchFamily="34" charset="-122"/>
                <a:sym typeface="Arial" panose="020B0604020202020204" pitchFamily="34" charset="0"/>
              </a:rPr>
              <a:t> </a:t>
            </a:r>
            <a:r>
              <a:rPr lang="en-US" altLang="zh-CN" sz="3600">
                <a:solidFill>
                  <a:schemeClr val="tx1"/>
                </a:solidFill>
                <a:effectLst>
                  <a:outerShdw blurRad="38100" dist="38100" dir="2700000">
                    <a:srgbClr val="C0C0C0"/>
                  </a:outerShdw>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1.</a:t>
            </a:r>
            <a:r>
              <a:rPr lang="zh-CN" altLang="en-US" sz="3600">
                <a:solidFill>
                  <a:schemeClr val="tx1"/>
                </a:solidFill>
                <a:effectLst>
                  <a:outerShdw blurRad="38100" dist="38100" dir="2700000">
                    <a:srgbClr val="C0C0C0"/>
                  </a:outerShdw>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实验目的：配制50</a:t>
            </a:r>
            <a:r>
              <a:rPr lang="zh-CN" altLang="en-US" sz="360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g质量分数为</a:t>
            </a:r>
            <a:r>
              <a:rPr lang="zh-CN" altLang="en-US" sz="3600">
                <a:solidFill>
                  <a:schemeClr val="tx1"/>
                </a:solidFill>
                <a:effectLst>
                  <a:outerShdw blurRad="38100" dist="38100" dir="2700000">
                    <a:srgbClr val="C0C0C0"/>
                  </a:outerShdw>
                </a:effectLst>
                <a:latin typeface="微软雅黑" panose="020B0503020204020204" charset="-122"/>
                <a:ea typeface="微软雅黑" panose="020B0503020204020204" charset="-122"/>
                <a:cs typeface="微软雅黑" panose="020B0503020204020204" charset="-122"/>
                <a:sym typeface="Arial" panose="020B0604020202020204" pitchFamily="34" charset="0"/>
              </a:rPr>
              <a:t>6%的氯化钠溶液</a:t>
            </a:r>
          </a:p>
        </p:txBody>
      </p:sp>
      <p:sp>
        <p:nvSpPr>
          <p:cNvPr id="7" name="文本框 6"/>
          <p:cNvSpPr txBox="1"/>
          <p:nvPr/>
        </p:nvSpPr>
        <p:spPr>
          <a:xfrm>
            <a:off x="508635" y="2945130"/>
            <a:ext cx="2846705" cy="645160"/>
          </a:xfrm>
          <a:prstGeom prst="rect">
            <a:avLst/>
          </a:prstGeom>
          <a:noFill/>
        </p:spPr>
        <p:txBody>
          <a:bodyPr wrap="none" rtlCol="0" anchor="t">
            <a:spAutoFit/>
          </a:bodyPr>
          <a:lstStyle/>
          <a:p>
            <a:r>
              <a:rPr lang="en-US" altLang="zh-CN" sz="3600" smtClean="0">
                <a:latin typeface="微软雅黑" panose="020B0503020204020204" charset="-122"/>
                <a:ea typeface="微软雅黑" panose="020B0503020204020204" charset="-122"/>
                <a:sym typeface="+mn-ea"/>
              </a:rPr>
              <a:t>3.</a:t>
            </a:r>
            <a:r>
              <a:rPr lang="zh-CN" altLang="en-US" sz="3600" smtClean="0">
                <a:latin typeface="微软雅黑" panose="020B0503020204020204" charset="-122"/>
                <a:ea typeface="微软雅黑" panose="020B0503020204020204" charset="-122"/>
                <a:sym typeface="+mn-ea"/>
              </a:rPr>
              <a:t>实验步骤：</a:t>
            </a:r>
          </a:p>
        </p:txBody>
      </p:sp>
      <p:sp>
        <p:nvSpPr>
          <p:cNvPr id="8" name="矩形 7"/>
          <p:cNvSpPr/>
          <p:nvPr/>
        </p:nvSpPr>
        <p:spPr>
          <a:xfrm>
            <a:off x="2376805" y="3590290"/>
            <a:ext cx="8754745" cy="1568450"/>
          </a:xfrm>
          <a:prstGeom prst="rect">
            <a:avLst/>
          </a:prstGeom>
        </p:spPr>
        <p:txBody>
          <a:bodyPr wrap="square">
            <a:spAutoFit/>
          </a:bodyPr>
          <a:lstStyle/>
          <a:p>
            <a:pPr>
              <a:lnSpc>
                <a:spcPct val="150000"/>
              </a:lnSpc>
            </a:pPr>
            <a:r>
              <a:rPr lang="zh-CN" altLang="en-US" sz="3200" b="1">
                <a:latin typeface="微软雅黑" panose="020B0503020204020204" charset="-122"/>
                <a:ea typeface="微软雅黑" panose="020B0503020204020204" charset="-122"/>
              </a:rPr>
              <a:t>配制</a:t>
            </a:r>
            <a:r>
              <a:rPr lang="en-US" altLang="zh-CN" sz="3200" b="1">
                <a:latin typeface="微软雅黑" panose="020B0503020204020204" charset="-122"/>
                <a:ea typeface="微软雅黑" panose="020B0503020204020204" charset="-122"/>
              </a:rPr>
              <a:t>50g</a:t>
            </a:r>
            <a:r>
              <a:rPr lang="zh-CN" altLang="en-US" sz="3200" b="1">
                <a:latin typeface="微软雅黑" panose="020B0503020204020204" charset="-122"/>
                <a:ea typeface="微软雅黑" panose="020B0503020204020204" charset="-122"/>
              </a:rPr>
              <a:t>质量分数为</a:t>
            </a:r>
            <a:r>
              <a:rPr lang="en-US" altLang="zh-CN" sz="3200" b="1">
                <a:latin typeface="微软雅黑" panose="020B0503020204020204" charset="-122"/>
                <a:ea typeface="微软雅黑" panose="020B0503020204020204" charset="-122"/>
              </a:rPr>
              <a:t>6%</a:t>
            </a:r>
            <a:r>
              <a:rPr lang="zh-CN" altLang="en-US" sz="3200" b="1" smtClean="0">
                <a:latin typeface="微软雅黑" panose="020B0503020204020204" charset="-122"/>
                <a:ea typeface="微软雅黑" panose="020B0503020204020204" charset="-122"/>
              </a:rPr>
              <a:t>的氯化钠溶液所</a:t>
            </a:r>
            <a:r>
              <a:rPr lang="zh-CN" altLang="en-US" sz="3200" b="1">
                <a:latin typeface="微软雅黑" panose="020B0503020204020204" charset="-122"/>
                <a:ea typeface="微软雅黑" panose="020B0503020204020204" charset="-122"/>
              </a:rPr>
              <a:t>需溶质</a:t>
            </a:r>
            <a:r>
              <a:rPr lang="zh-CN" altLang="en-US" sz="3200" b="1" smtClean="0">
                <a:latin typeface="微软雅黑" panose="020B0503020204020204" charset="-122"/>
                <a:ea typeface="微软雅黑" panose="020B0503020204020204" charset="-122"/>
              </a:rPr>
              <a:t>氯化钠</a:t>
            </a:r>
            <a:r>
              <a:rPr lang="en-US" altLang="zh-CN" sz="3200" b="1" smtClean="0">
                <a:latin typeface="微软雅黑" panose="020B0503020204020204" charset="-122"/>
                <a:ea typeface="微软雅黑" panose="020B0503020204020204" charset="-122"/>
              </a:rPr>
              <a:t>______g</a:t>
            </a:r>
            <a:r>
              <a:rPr lang="zh-CN" altLang="en-US" sz="3200" b="1" smtClean="0">
                <a:latin typeface="微软雅黑" panose="020B0503020204020204" charset="-122"/>
                <a:ea typeface="微软雅黑" panose="020B0503020204020204" charset="-122"/>
              </a:rPr>
              <a:t>，水</a:t>
            </a:r>
            <a:r>
              <a:rPr lang="en-US" altLang="zh-CN" sz="3200" b="1" smtClean="0">
                <a:latin typeface="微软雅黑" panose="020B0503020204020204" charset="-122"/>
                <a:ea typeface="微软雅黑" panose="020B0503020204020204" charset="-122"/>
              </a:rPr>
              <a:t>_______g</a:t>
            </a:r>
            <a:r>
              <a:rPr lang="en-US" altLang="zh-CN" sz="3200" b="1">
                <a:latin typeface="微软雅黑" panose="020B0503020204020204" charset="-122"/>
                <a:ea typeface="微软雅黑" panose="020B0503020204020204" charset="-122"/>
              </a:rPr>
              <a:t>.</a:t>
            </a:r>
          </a:p>
        </p:txBody>
      </p:sp>
      <p:sp>
        <p:nvSpPr>
          <p:cNvPr id="9" name="矩形 8"/>
          <p:cNvSpPr/>
          <p:nvPr/>
        </p:nvSpPr>
        <p:spPr>
          <a:xfrm>
            <a:off x="692150" y="3733800"/>
            <a:ext cx="1684655" cy="583565"/>
          </a:xfrm>
          <a:prstGeom prst="rect">
            <a:avLst/>
          </a:prstGeom>
        </p:spPr>
        <p:txBody>
          <a:bodyPr wrap="square">
            <a:spAutoFit/>
          </a:bodyPr>
          <a:lstStyle/>
          <a:p>
            <a:r>
              <a:rPr lang="zh-CN" altLang="en-US" sz="3200" b="1" smtClean="0">
                <a:latin typeface="微软雅黑" panose="020B0503020204020204" charset="-122"/>
                <a:ea typeface="微软雅黑" panose="020B0503020204020204" charset="-122"/>
              </a:rPr>
              <a:t>①计算：</a:t>
            </a:r>
          </a:p>
        </p:txBody>
      </p:sp>
      <p:sp>
        <p:nvSpPr>
          <p:cNvPr id="10" name="Text Box 3"/>
          <p:cNvSpPr txBox="1">
            <a:spLocks noChangeArrowheads="1"/>
          </p:cNvSpPr>
          <p:nvPr/>
        </p:nvSpPr>
        <p:spPr bwMode="auto">
          <a:xfrm>
            <a:off x="1791689" y="5158853"/>
            <a:ext cx="535940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氯化钠的质量</a:t>
            </a:r>
            <a:r>
              <a:rPr lang="en-US" altLang="zh-CN" sz="3200" b="0">
                <a:solidFill>
                  <a:srgbClr val="002060"/>
                </a:solidFill>
              </a:rPr>
              <a:t>=50g</a:t>
            </a:r>
            <a:r>
              <a:rPr lang="en-US" altLang="zh-CN" sz="3200" b="0">
                <a:solidFill>
                  <a:srgbClr val="002060"/>
                </a:solidFill>
                <a:sym typeface="Arial" panose="020B0604020202020204" pitchFamily="34" charset="0"/>
              </a:rPr>
              <a:t>×6%=3g</a:t>
            </a:r>
          </a:p>
        </p:txBody>
      </p:sp>
      <p:sp>
        <p:nvSpPr>
          <p:cNvPr id="11" name="Text Box 2"/>
          <p:cNvSpPr txBox="1">
            <a:spLocks noChangeArrowheads="1"/>
          </p:cNvSpPr>
          <p:nvPr/>
        </p:nvSpPr>
        <p:spPr bwMode="auto">
          <a:xfrm>
            <a:off x="1792186" y="5996490"/>
            <a:ext cx="4557395"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水的质量</a:t>
            </a:r>
            <a:r>
              <a:rPr lang="en-US" altLang="zh-CN" sz="3200" b="0">
                <a:solidFill>
                  <a:srgbClr val="002060"/>
                </a:solidFill>
              </a:rPr>
              <a:t>=50g-3g</a:t>
            </a:r>
            <a:r>
              <a:rPr lang="en-US" altLang="zh-CN" sz="3200" b="0">
                <a:solidFill>
                  <a:srgbClr val="002060"/>
                </a:solidFill>
                <a:sym typeface="Arial" panose="020B0604020202020204" pitchFamily="34" charset="0"/>
              </a:rPr>
              <a:t>=47g</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P spid="8"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70808" y="522277"/>
            <a:ext cx="1808480" cy="583565"/>
          </a:xfrm>
          <a:prstGeom prst="rect">
            <a:avLst/>
          </a:prstGeom>
        </p:spPr>
        <p:txBody>
          <a:bodyPr wrap="none">
            <a:spAutoFit/>
          </a:bodyPr>
          <a:lstStyle/>
          <a:p>
            <a:r>
              <a:rPr lang="zh-CN" altLang="en-US" sz="3200" b="1">
                <a:latin typeface="微软雅黑" panose="020B0503020204020204" charset="-122"/>
                <a:ea typeface="微软雅黑" panose="020B0503020204020204" charset="-122"/>
              </a:rPr>
              <a:t>②称量：</a:t>
            </a:r>
          </a:p>
        </p:txBody>
      </p:sp>
      <p:sp>
        <p:nvSpPr>
          <p:cNvPr id="9" name="矩形 8"/>
          <p:cNvSpPr/>
          <p:nvPr/>
        </p:nvSpPr>
        <p:spPr>
          <a:xfrm>
            <a:off x="2574162" y="522276"/>
            <a:ext cx="8310880" cy="583565"/>
          </a:xfrm>
          <a:prstGeom prst="rect">
            <a:avLst/>
          </a:prstGeom>
        </p:spPr>
        <p:txBody>
          <a:bodyPr wrap="none">
            <a:spAutoFit/>
          </a:bodyPr>
          <a:lstStyle/>
          <a:p>
            <a:r>
              <a:rPr lang="zh-CN" altLang="en-US" sz="3200" b="1">
                <a:latin typeface="微软雅黑" panose="020B0503020204020204" charset="-122"/>
                <a:ea typeface="微软雅黑" panose="020B0503020204020204" charset="-122"/>
              </a:rPr>
              <a:t>用托盘天平称量所需的氯化钠，放入烧杯中。</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08077" y="1355643"/>
            <a:ext cx="7477961" cy="1886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矩形 12"/>
          <p:cNvSpPr/>
          <p:nvPr/>
        </p:nvSpPr>
        <p:spPr>
          <a:xfrm>
            <a:off x="670560" y="3354070"/>
            <a:ext cx="1682750" cy="583565"/>
          </a:xfrm>
          <a:prstGeom prst="rect">
            <a:avLst/>
          </a:prstGeom>
        </p:spPr>
        <p:txBody>
          <a:bodyPr wrap="square">
            <a:spAutoFit/>
          </a:bodyPr>
          <a:lstStyle/>
          <a:p>
            <a:r>
              <a:rPr lang="zh-CN" altLang="en-US" sz="3200" b="1" smtClean="0">
                <a:latin typeface="微软雅黑" panose="020B0503020204020204" charset="-122"/>
                <a:ea typeface="微软雅黑" panose="020B0503020204020204" charset="-122"/>
              </a:rPr>
              <a:t>③量取：</a:t>
            </a:r>
          </a:p>
        </p:txBody>
      </p:sp>
      <p:sp>
        <p:nvSpPr>
          <p:cNvPr id="14" name="矩形 13"/>
          <p:cNvSpPr/>
          <p:nvPr/>
        </p:nvSpPr>
        <p:spPr>
          <a:xfrm>
            <a:off x="2208530" y="3137535"/>
            <a:ext cx="8676640" cy="1568450"/>
          </a:xfrm>
          <a:prstGeom prst="rect">
            <a:avLst/>
          </a:prstGeom>
        </p:spPr>
        <p:txBody>
          <a:bodyPr wrap="square">
            <a:spAutoFit/>
          </a:bodyPr>
          <a:lstStyle/>
          <a:p>
            <a:pPr>
              <a:lnSpc>
                <a:spcPct val="150000"/>
              </a:lnSpc>
            </a:pPr>
            <a:r>
              <a:rPr lang="zh-CN" altLang="en-US" sz="3200" b="1">
                <a:latin typeface="微软雅黑" panose="020B0503020204020204" charset="-122"/>
                <a:ea typeface="微软雅黑" panose="020B0503020204020204" charset="-122"/>
              </a:rPr>
              <a:t>用量筒量取所需的水（水的密度可近似看作</a:t>
            </a:r>
            <a:r>
              <a:rPr lang="en-US" altLang="zh-CN" sz="3200" b="1">
                <a:latin typeface="微软雅黑" panose="020B0503020204020204" charset="-122"/>
                <a:ea typeface="微软雅黑" panose="020B0503020204020204" charset="-122"/>
              </a:rPr>
              <a:t>1g/cm</a:t>
            </a:r>
            <a:r>
              <a:rPr lang="en-US" altLang="zh-CN" sz="3200" b="1" baseline="30000">
                <a:latin typeface="微软雅黑" panose="020B0503020204020204" charset="-122"/>
                <a:ea typeface="微软雅黑" panose="020B0503020204020204" charset="-122"/>
              </a:rPr>
              <a:t>3</a:t>
            </a:r>
            <a:r>
              <a:rPr lang="zh-CN" altLang="en-US" sz="3200" b="1">
                <a:latin typeface="微软雅黑" panose="020B0503020204020204" charset="-122"/>
                <a:ea typeface="微软雅黑" panose="020B0503020204020204" charset="-122"/>
              </a:rPr>
              <a:t>），倒入盛有氯化钠的烧杯中。</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24505" y="4610735"/>
            <a:ext cx="4587240" cy="2046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dissolv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dissolve">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0673" y="699224"/>
            <a:ext cx="1706880" cy="583565"/>
          </a:xfrm>
          <a:prstGeom prst="rect">
            <a:avLst/>
          </a:prstGeom>
        </p:spPr>
        <p:txBody>
          <a:bodyPr wrap="none">
            <a:spAutoFit/>
          </a:bodyPr>
          <a:lstStyle/>
          <a:p>
            <a:r>
              <a:rPr lang="zh-CN" altLang="en-US" sz="3200" b="1" smtClean="0">
                <a:latin typeface="微软雅黑" panose="020B0503020204020204" charset="-122"/>
                <a:ea typeface="微软雅黑" panose="020B0503020204020204" charset="-122"/>
              </a:rPr>
              <a:t>④溶解</a:t>
            </a:r>
            <a:r>
              <a:rPr lang="zh-CN" altLang="en-US" sz="2400" b="1" smtClean="0">
                <a:latin typeface="微软雅黑" panose="020B0503020204020204" charset="-122"/>
                <a:ea typeface="微软雅黑" panose="020B0503020204020204" charset="-122"/>
              </a:rPr>
              <a:t>：</a:t>
            </a:r>
            <a:endParaRPr lang="zh-CN" altLang="en-US" sz="2400" b="1">
              <a:latin typeface="微软雅黑" panose="020B0503020204020204" charset="-122"/>
              <a:ea typeface="微软雅黑" panose="020B0503020204020204" charset="-122"/>
            </a:endParaRPr>
          </a:p>
        </p:txBody>
      </p:sp>
      <p:sp>
        <p:nvSpPr>
          <p:cNvPr id="6" name="矩形 5"/>
          <p:cNvSpPr/>
          <p:nvPr/>
        </p:nvSpPr>
        <p:spPr>
          <a:xfrm>
            <a:off x="2570709" y="698916"/>
            <a:ext cx="5872480" cy="583565"/>
          </a:xfrm>
          <a:prstGeom prst="rect">
            <a:avLst/>
          </a:prstGeom>
        </p:spPr>
        <p:txBody>
          <a:bodyPr wrap="none">
            <a:spAutoFit/>
          </a:bodyPr>
          <a:lstStyle/>
          <a:p>
            <a:r>
              <a:rPr lang="zh-CN" altLang="en-US" sz="3200" b="1">
                <a:latin typeface="微软雅黑" panose="020B0503020204020204" charset="-122"/>
                <a:ea typeface="微软雅黑" panose="020B0503020204020204" charset="-122"/>
              </a:rPr>
              <a:t>用玻璃棒搅拌，使氯化钠溶解。</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910667" y="578887"/>
            <a:ext cx="1192209" cy="1823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本框 9"/>
          <p:cNvSpPr txBox="1"/>
          <p:nvPr/>
        </p:nvSpPr>
        <p:spPr>
          <a:xfrm>
            <a:off x="980440" y="1637665"/>
            <a:ext cx="3364230" cy="583565"/>
          </a:xfrm>
          <a:prstGeom prst="rect">
            <a:avLst/>
          </a:prstGeom>
          <a:noFill/>
        </p:spPr>
        <p:txBody>
          <a:bodyPr wrap="square" rtlCol="0">
            <a:spAutoFit/>
          </a:bodyPr>
          <a:lstStyle/>
          <a:p>
            <a:r>
              <a:rPr lang="zh-CN" altLang="en-US" sz="3200" b="1">
                <a:latin typeface="微软雅黑" panose="020B0503020204020204" charset="-122"/>
                <a:ea typeface="微软雅黑" panose="020B0503020204020204" charset="-122"/>
              </a:rPr>
              <a:t>⑤装瓶贴签：</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80440" y="2899410"/>
            <a:ext cx="10224135" cy="3075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dissolve">
                                      <p:cBhvr>
                                        <p:cTn id="1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61695" y="256540"/>
            <a:ext cx="2781300" cy="645160"/>
          </a:xfrm>
          <a:prstGeom prst="rect">
            <a:avLst/>
          </a:prstGeom>
        </p:spPr>
        <p:txBody>
          <a:bodyPr wrap="square">
            <a:spAutoFit/>
          </a:bodyPr>
          <a:lstStyle/>
          <a:p>
            <a:r>
              <a:rPr lang="en-US" altLang="zh-CN" sz="3600">
                <a:latin typeface="微软雅黑" panose="020B0503020204020204" charset="-122"/>
                <a:ea typeface="微软雅黑" panose="020B0503020204020204" charset="-122"/>
              </a:rPr>
              <a:t>4.</a:t>
            </a:r>
            <a:r>
              <a:rPr lang="zh-CN" altLang="en-US" sz="3600">
                <a:latin typeface="微软雅黑" panose="020B0503020204020204" charset="-122"/>
                <a:ea typeface="微软雅黑" panose="020B0503020204020204" charset="-122"/>
              </a:rPr>
              <a:t>误差分析：</a:t>
            </a:r>
          </a:p>
        </p:txBody>
      </p:sp>
      <p:sp>
        <p:nvSpPr>
          <p:cNvPr id="3" name="Rectangle 2"/>
          <p:cNvSpPr>
            <a:spLocks noGrp="1" noChangeArrowheads="1"/>
          </p:cNvSpPr>
          <p:nvPr/>
        </p:nvSpPr>
        <p:spPr bwMode="auto">
          <a:xfrm>
            <a:off x="1014730" y="1004570"/>
            <a:ext cx="5855335" cy="583565"/>
          </a:xfrm>
          <a:prstGeom prst="rect">
            <a:avLst/>
          </a:prstGeom>
          <a:solidFill>
            <a:schemeClr val="bg1"/>
          </a:solidFill>
        </p:spPr>
        <p:txBody>
          <a:bodyPr wrap="square">
            <a:spAutoFit/>
          </a:bodyPr>
          <a:lstStyle/>
          <a:p>
            <a:r>
              <a:rPr lang="zh-CN" altLang="en-US" sz="3200">
                <a:latin typeface="微软雅黑" panose="020B0503020204020204" charset="-122"/>
                <a:ea typeface="微软雅黑" panose="020B0503020204020204" charset="-122"/>
              </a:rPr>
              <a:t>①溶质质量分数偏小的可能：</a:t>
            </a:r>
          </a:p>
        </p:txBody>
      </p:sp>
      <p:sp>
        <p:nvSpPr>
          <p:cNvPr id="4" name="Text Box 3"/>
          <p:cNvSpPr txBox="1">
            <a:spLocks noChangeArrowheads="1"/>
          </p:cNvSpPr>
          <p:nvPr/>
        </p:nvSpPr>
        <p:spPr bwMode="auto">
          <a:xfrm>
            <a:off x="1385570" y="1691005"/>
            <a:ext cx="10219055" cy="4523105"/>
          </a:xfrm>
          <a:prstGeom prst="rect">
            <a:avLst/>
          </a:prstGeom>
        </p:spPr>
        <p:txBody>
          <a:bodyPr wrap="square">
            <a:spAutoFit/>
          </a:bodyPr>
          <a:lstStyle>
            <a:defPPr>
              <a:defRPr lang="zh-CN"/>
            </a:defPPr>
            <a:lvl1pPr>
              <a:defRPr sz="2400" b="1">
                <a:latin typeface="微软雅黑" panose="020B0503020204020204" charset="-122"/>
                <a:ea typeface="微软雅黑" panose="020B0503020204020204" charset="-122"/>
              </a:defRPr>
            </a:lvl1pPr>
          </a:lstStyle>
          <a:p>
            <a:pPr>
              <a:lnSpc>
                <a:spcPct val="150000"/>
              </a:lnSpc>
            </a:pPr>
            <a:r>
              <a:rPr lang="en-US" altLang="zh-CN" sz="3200" b="0">
                <a:solidFill>
                  <a:srgbClr val="002060"/>
                </a:solidFill>
              </a:rPr>
              <a:t>a.</a:t>
            </a:r>
            <a:r>
              <a:rPr lang="zh-CN" altLang="en-US" sz="3200" b="0">
                <a:solidFill>
                  <a:srgbClr val="002060"/>
                </a:solidFill>
              </a:rPr>
              <a:t>砝码和物品放反且使用了游码</a:t>
            </a:r>
            <a:endParaRPr lang="en-US" altLang="zh-CN" sz="3200" b="0" smtClean="0">
              <a:solidFill>
                <a:srgbClr val="002060"/>
              </a:solidFill>
            </a:endParaRPr>
          </a:p>
          <a:p>
            <a:pPr>
              <a:lnSpc>
                <a:spcPct val="150000"/>
              </a:lnSpc>
            </a:pPr>
            <a:r>
              <a:rPr lang="en-US" altLang="zh-CN" sz="3200" b="0">
                <a:solidFill>
                  <a:srgbClr val="002060"/>
                </a:solidFill>
              </a:rPr>
              <a:t>b.</a:t>
            </a:r>
            <a:r>
              <a:rPr lang="zh-CN" altLang="en-US" sz="3200" b="0">
                <a:solidFill>
                  <a:srgbClr val="002060"/>
                </a:solidFill>
              </a:rPr>
              <a:t>量筒量取水时，仰视读数</a:t>
            </a:r>
            <a:endParaRPr lang="en-US" altLang="zh-CN" sz="3200" b="0">
              <a:solidFill>
                <a:srgbClr val="002060"/>
              </a:solidFill>
            </a:endParaRPr>
          </a:p>
          <a:p>
            <a:pPr>
              <a:lnSpc>
                <a:spcPct val="150000"/>
              </a:lnSpc>
            </a:pPr>
            <a:r>
              <a:rPr lang="en-US" altLang="zh-CN" sz="3200" b="0">
                <a:solidFill>
                  <a:srgbClr val="002060"/>
                </a:solidFill>
              </a:rPr>
              <a:t>c.</a:t>
            </a:r>
            <a:r>
              <a:rPr lang="zh-CN" altLang="en-US" sz="3200" b="0">
                <a:solidFill>
                  <a:srgbClr val="002060"/>
                </a:solidFill>
              </a:rPr>
              <a:t>天平未调平，指针左偏</a:t>
            </a:r>
          </a:p>
          <a:p>
            <a:pPr>
              <a:lnSpc>
                <a:spcPct val="150000"/>
              </a:lnSpc>
            </a:pPr>
            <a:r>
              <a:rPr lang="en-US" altLang="zh-CN" sz="3200" b="0">
                <a:solidFill>
                  <a:srgbClr val="002060"/>
                </a:solidFill>
              </a:rPr>
              <a:t>d.</a:t>
            </a:r>
            <a:r>
              <a:rPr lang="zh-CN" altLang="en-US" sz="3200" b="0">
                <a:solidFill>
                  <a:srgbClr val="002060"/>
                </a:solidFill>
              </a:rPr>
              <a:t>氯化钠晶体不纯含杂质</a:t>
            </a:r>
          </a:p>
          <a:p>
            <a:pPr>
              <a:lnSpc>
                <a:spcPct val="150000"/>
              </a:lnSpc>
            </a:pPr>
            <a:r>
              <a:rPr lang="en-US" altLang="zh-CN" sz="3200" b="0">
                <a:solidFill>
                  <a:srgbClr val="002060"/>
                </a:solidFill>
              </a:rPr>
              <a:t>e.</a:t>
            </a:r>
            <a:r>
              <a:rPr lang="zh-CN" altLang="en-US" sz="3200" b="0">
                <a:solidFill>
                  <a:srgbClr val="002060"/>
                </a:solidFill>
              </a:rPr>
              <a:t>烧杯内原来有水</a:t>
            </a:r>
          </a:p>
          <a:p>
            <a:pPr>
              <a:lnSpc>
                <a:spcPct val="150000"/>
              </a:lnSpc>
            </a:pPr>
            <a:r>
              <a:rPr lang="en-US" altLang="zh-CN" sz="3200" b="0">
                <a:solidFill>
                  <a:srgbClr val="002060"/>
                </a:solidFill>
              </a:rPr>
              <a:t>f.</a:t>
            </a:r>
            <a:r>
              <a:rPr lang="zh-CN" altLang="en-US" sz="3200" b="0">
                <a:solidFill>
                  <a:srgbClr val="002060"/>
                </a:solidFill>
                <a:sym typeface="+mn-ea"/>
              </a:rPr>
              <a:t>将固体溶质倒入烧杯时，纸上有</a:t>
            </a:r>
            <a:r>
              <a:rPr lang="zh-CN" altLang="en-US" sz="3200" b="0" smtClean="0">
                <a:solidFill>
                  <a:srgbClr val="002060"/>
                </a:solidFill>
                <a:sym typeface="+mn-ea"/>
              </a:rPr>
              <a:t>残留或者</a:t>
            </a:r>
            <a:r>
              <a:rPr lang="zh-CN" altLang="en-US" sz="3200" b="0">
                <a:solidFill>
                  <a:srgbClr val="002060"/>
                </a:solidFill>
                <a:sym typeface="+mn-ea"/>
              </a:rPr>
              <a:t>固体有</a:t>
            </a:r>
            <a:r>
              <a:rPr lang="zh-CN" altLang="en-US" sz="3200" b="0" smtClean="0">
                <a:solidFill>
                  <a:srgbClr val="002060"/>
                </a:solidFill>
                <a:sym typeface="+mn-ea"/>
              </a:rPr>
              <a:t>洒落</a:t>
            </a:r>
            <a:endParaRPr lang="zh-CN" altLang="en-US" sz="3200" b="0">
              <a:solidFill>
                <a:srgbClr val="00206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48130" y="1176020"/>
            <a:ext cx="9095105" cy="3241040"/>
          </a:xfrm>
          <a:prstGeom prst="rect">
            <a:avLst/>
          </a:prstGeom>
        </p:spPr>
        <p:txBody>
          <a:bodyPr wrap="square">
            <a:spAutoFit/>
          </a:bodyPr>
          <a:lstStyle/>
          <a:p>
            <a:pPr>
              <a:lnSpc>
                <a:spcPct val="160000"/>
              </a:lnSpc>
            </a:pPr>
            <a:r>
              <a:rPr lang="en-US" altLang="zh-CN" sz="3200" b="1">
                <a:solidFill>
                  <a:srgbClr val="002060"/>
                </a:solidFill>
                <a:latin typeface="微软雅黑" panose="020B0503020204020204" charset="-122"/>
                <a:ea typeface="微软雅黑" panose="020B0503020204020204" charset="-122"/>
              </a:rPr>
              <a:t>a.</a:t>
            </a:r>
            <a:r>
              <a:rPr lang="zh-CN" altLang="zh-CN" sz="3200" b="1">
                <a:solidFill>
                  <a:srgbClr val="002060"/>
                </a:solidFill>
                <a:latin typeface="微软雅黑" panose="020B0503020204020204" charset="-122"/>
                <a:ea typeface="微软雅黑" panose="020B0503020204020204" charset="-122"/>
              </a:rPr>
              <a:t>天平</a:t>
            </a:r>
            <a:r>
              <a:rPr lang="zh-CN" altLang="en-US" sz="3200" b="1">
                <a:solidFill>
                  <a:srgbClr val="002060"/>
                </a:solidFill>
                <a:latin typeface="微软雅黑" panose="020B0503020204020204" charset="-122"/>
                <a:ea typeface="微软雅黑" panose="020B0503020204020204" charset="-122"/>
              </a:rPr>
              <a:t>称量前没有调平，指针偏右；</a:t>
            </a:r>
          </a:p>
          <a:p>
            <a:pPr>
              <a:lnSpc>
                <a:spcPct val="160000"/>
              </a:lnSpc>
            </a:pPr>
            <a:r>
              <a:rPr lang="en-US" altLang="zh-CN" sz="3200" b="1">
                <a:solidFill>
                  <a:srgbClr val="002060"/>
                </a:solidFill>
                <a:latin typeface="微软雅黑" panose="020B0503020204020204" charset="-122"/>
                <a:ea typeface="微软雅黑" panose="020B0503020204020204" charset="-122"/>
              </a:rPr>
              <a:t>b.</a:t>
            </a:r>
            <a:r>
              <a:rPr lang="zh-CN" altLang="en-US" sz="3200" b="1">
                <a:solidFill>
                  <a:srgbClr val="002060"/>
                </a:solidFill>
                <a:latin typeface="微软雅黑" panose="020B0503020204020204" charset="-122"/>
                <a:ea typeface="微软雅黑" panose="020B0503020204020204" charset="-122"/>
              </a:rPr>
              <a:t>量取水时俯视读数</a:t>
            </a:r>
            <a:r>
              <a:rPr lang="zh-CN" altLang="en-US" sz="3200" b="1" smtClean="0">
                <a:solidFill>
                  <a:srgbClr val="002060"/>
                </a:solidFill>
                <a:latin typeface="微软雅黑" panose="020B0503020204020204" charset="-122"/>
                <a:ea typeface="微软雅黑" panose="020B0503020204020204" charset="-122"/>
              </a:rPr>
              <a:t>；</a:t>
            </a:r>
            <a:endParaRPr lang="en-US" altLang="zh-CN" sz="3200" b="1" smtClean="0">
              <a:solidFill>
                <a:srgbClr val="002060"/>
              </a:solidFill>
              <a:latin typeface="微软雅黑" panose="020B0503020204020204" charset="-122"/>
              <a:ea typeface="微软雅黑" panose="020B0503020204020204" charset="-122"/>
            </a:endParaRPr>
          </a:p>
          <a:p>
            <a:pPr>
              <a:lnSpc>
                <a:spcPct val="160000"/>
              </a:lnSpc>
            </a:pPr>
            <a:r>
              <a:rPr lang="en-US" altLang="zh-CN" sz="3200" b="1">
                <a:solidFill>
                  <a:srgbClr val="002060"/>
                </a:solidFill>
                <a:latin typeface="微软雅黑" panose="020B0503020204020204" charset="-122"/>
                <a:ea typeface="微软雅黑" panose="020B0503020204020204" charset="-122"/>
              </a:rPr>
              <a:t>c.</a:t>
            </a:r>
            <a:r>
              <a:rPr lang="zh-CN" altLang="en-US" sz="3200" b="1">
                <a:solidFill>
                  <a:srgbClr val="002060"/>
                </a:solidFill>
                <a:latin typeface="微软雅黑" panose="020B0503020204020204" charset="-122"/>
                <a:ea typeface="微软雅黑" panose="020B0503020204020204" charset="-122"/>
              </a:rPr>
              <a:t>量筒中的水转移到烧杯中时，水溅出</a:t>
            </a:r>
            <a:r>
              <a:rPr lang="zh-CN" altLang="en-US" sz="3200" b="1" smtClean="0">
                <a:solidFill>
                  <a:srgbClr val="002060"/>
                </a:solidFill>
                <a:latin typeface="微软雅黑" panose="020B0503020204020204" charset="-122"/>
                <a:ea typeface="微软雅黑" panose="020B0503020204020204" charset="-122"/>
              </a:rPr>
              <a:t>；</a:t>
            </a:r>
            <a:endParaRPr lang="en-US" altLang="zh-CN" sz="3200" b="1" smtClean="0">
              <a:solidFill>
                <a:srgbClr val="002060"/>
              </a:solidFill>
              <a:latin typeface="微软雅黑" panose="020B0503020204020204" charset="-122"/>
              <a:ea typeface="微软雅黑" panose="020B0503020204020204" charset="-122"/>
            </a:endParaRPr>
          </a:p>
          <a:p>
            <a:pPr>
              <a:lnSpc>
                <a:spcPct val="160000"/>
              </a:lnSpc>
            </a:pPr>
            <a:r>
              <a:rPr lang="en-US" altLang="zh-CN" sz="3200" b="1">
                <a:solidFill>
                  <a:srgbClr val="002060"/>
                </a:solidFill>
                <a:latin typeface="微软雅黑" panose="020B0503020204020204" charset="-122"/>
                <a:ea typeface="微软雅黑" panose="020B0503020204020204" charset="-122"/>
              </a:rPr>
              <a:t>d.</a:t>
            </a:r>
            <a:r>
              <a:rPr lang="zh-CN" altLang="en-US" sz="3200" b="1">
                <a:solidFill>
                  <a:srgbClr val="002060"/>
                </a:solidFill>
                <a:latin typeface="微软雅黑" panose="020B0503020204020204" charset="-122"/>
                <a:ea typeface="微软雅黑" panose="020B0503020204020204" charset="-122"/>
              </a:rPr>
              <a:t>砝码锈蚀。</a:t>
            </a:r>
          </a:p>
        </p:txBody>
      </p:sp>
      <p:sp>
        <p:nvSpPr>
          <p:cNvPr id="5" name="Rectangle 2"/>
          <p:cNvSpPr>
            <a:spLocks noGrp="1" noChangeArrowheads="1"/>
          </p:cNvSpPr>
          <p:nvPr/>
        </p:nvSpPr>
        <p:spPr bwMode="auto">
          <a:xfrm>
            <a:off x="848360" y="366395"/>
            <a:ext cx="5855335" cy="583565"/>
          </a:xfrm>
          <a:prstGeom prst="rect">
            <a:avLst/>
          </a:prstGeom>
          <a:solidFill>
            <a:schemeClr val="bg1"/>
          </a:solidFill>
        </p:spPr>
        <p:txBody>
          <a:bodyPr wrap="square">
            <a:spAutoFit/>
          </a:bodyPr>
          <a:lstStyle/>
          <a:p>
            <a:r>
              <a:rPr lang="zh-CN" altLang="en-US" sz="3200">
                <a:latin typeface="微软雅黑" panose="020B0503020204020204" charset="-122"/>
                <a:ea typeface="微软雅黑" panose="020B0503020204020204" charset="-122"/>
              </a:rPr>
              <a:t>②溶质质量分数偏大的可能：</a:t>
            </a:r>
          </a:p>
        </p:txBody>
      </p:sp>
      <p:sp>
        <p:nvSpPr>
          <p:cNvPr id="6" name="文本框 5"/>
          <p:cNvSpPr txBox="1"/>
          <p:nvPr/>
        </p:nvSpPr>
        <p:spPr>
          <a:xfrm>
            <a:off x="2620010" y="4795520"/>
            <a:ext cx="5130165" cy="1198880"/>
          </a:xfrm>
          <a:prstGeom prst="rect">
            <a:avLst/>
          </a:prstGeom>
          <a:noFill/>
        </p:spPr>
        <p:txBody>
          <a:bodyPr wrap="square" rtlCol="0">
            <a:spAutoFit/>
          </a:bodyPr>
          <a:lstStyle/>
          <a:p>
            <a:pPr algn="l"/>
            <a:r>
              <a:rPr lang="zh-CN" altLang="zh-CN" sz="3600">
                <a:latin typeface="微软雅黑" panose="020B0503020204020204" charset="-122"/>
                <a:ea typeface="微软雅黑" panose="020B0503020204020204" charset="-122"/>
                <a:cs typeface="微软雅黑" panose="020B0503020204020204" charset="-122"/>
              </a:rPr>
              <a:t>量筒内有水</a:t>
            </a:r>
          </a:p>
          <a:p>
            <a:pPr algn="l"/>
            <a:r>
              <a:rPr lang="zh-CN" altLang="zh-CN" sz="3600">
                <a:latin typeface="微软雅黑" panose="020B0503020204020204" charset="-122"/>
                <a:ea typeface="微软雅黑" panose="020B0503020204020204" charset="-122"/>
                <a:cs typeface="微软雅黑" panose="020B0503020204020204" charset="-122"/>
              </a:rPr>
              <a:t>装瓶时有部分溶液洒出</a:t>
            </a:r>
          </a:p>
        </p:txBody>
      </p:sp>
      <p:sp>
        <p:nvSpPr>
          <p:cNvPr id="7" name="文本框 6"/>
          <p:cNvSpPr txBox="1"/>
          <p:nvPr/>
        </p:nvSpPr>
        <p:spPr>
          <a:xfrm>
            <a:off x="848360" y="4795520"/>
            <a:ext cx="2264410" cy="645160"/>
          </a:xfrm>
          <a:prstGeom prst="rect">
            <a:avLst/>
          </a:prstGeom>
          <a:noFill/>
        </p:spPr>
        <p:txBody>
          <a:bodyPr wrap="square" rtlCol="0">
            <a:spAutoFit/>
          </a:bodyPr>
          <a:lstStyle/>
          <a:p>
            <a:r>
              <a:rPr lang="zh-CN" altLang="en-US" sz="3600" b="1">
                <a:latin typeface="微软雅黑" panose="020B0503020204020204" charset="-122"/>
                <a:ea typeface="微软雅黑" panose="020B0503020204020204" charset="-122"/>
              </a:rPr>
              <a:t>无影响</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dissolve">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dissolve">
                                      <p:cBhvr>
                                        <p:cTn id="3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502285" y="923925"/>
            <a:ext cx="9575165" cy="2584450"/>
          </a:xfrm>
          <a:prstGeom prst="rect">
            <a:avLst/>
          </a:prstGeom>
          <a:solidFill>
            <a:srgbClr val="FFCC99"/>
          </a:solidFill>
        </p:spPr>
        <p:txBody>
          <a:bodyPr wrap="square">
            <a:spAutoFit/>
          </a:bodyPr>
          <a:lstStyle>
            <a:defPPr>
              <a:defRPr lang="zh-CN"/>
            </a:defPPr>
            <a:lvl1pPr>
              <a:defRPr sz="2400" b="1">
                <a:latin typeface="微软雅黑" panose="020B0503020204020204" charset="-122"/>
                <a:ea typeface="微软雅黑" panose="020B0503020204020204" charset="-122"/>
              </a:defRPr>
            </a:lvl1pPr>
          </a:lstStyle>
          <a:p>
            <a:pPr>
              <a:lnSpc>
                <a:spcPct val="150000"/>
              </a:lnSpc>
            </a:pPr>
            <a:r>
              <a:rPr lang="zh-CN" altLang="en-US" sz="3600"/>
              <a:t>如果没有食盐，手边只有刚刚配好的</a:t>
            </a:r>
            <a:r>
              <a:rPr lang="en-US" sz="3600"/>
              <a:t>6%</a:t>
            </a:r>
            <a:r>
              <a:rPr lang="zh-CN" altLang="en-US" sz="3600"/>
              <a:t>的氯化钠溶液，而我们需要50g质量分数为3%的氯化钠溶液，那怎么办呢？</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218275" y="3805158"/>
            <a:ext cx="2576708" cy="2703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46430" y="279400"/>
            <a:ext cx="10988675" cy="1753235"/>
          </a:xfrm>
          <a:prstGeom prst="rect">
            <a:avLst/>
          </a:prstGeom>
        </p:spPr>
        <p:txBody>
          <a:bodyPr wrap="square">
            <a:spAutoFit/>
          </a:bodyPr>
          <a:lstStyle/>
          <a:p>
            <a:pPr>
              <a:lnSpc>
                <a:spcPct val="150000"/>
              </a:lnSpc>
            </a:pPr>
            <a:r>
              <a:rPr lang="en-US" altLang="zh-CN" sz="3600" b="1">
                <a:latin typeface="微软雅黑" panose="020B0503020204020204" charset="-122"/>
                <a:ea typeface="微软雅黑" panose="020B0503020204020204" charset="-122"/>
              </a:rPr>
              <a:t>2.</a:t>
            </a:r>
            <a:r>
              <a:rPr lang="zh-CN" altLang="en-US" sz="3600" b="1">
                <a:latin typeface="微软雅黑" panose="020B0503020204020204" charset="-122"/>
                <a:ea typeface="微软雅黑" panose="020B0503020204020204" charset="-122"/>
              </a:rPr>
              <a:t>用已经配好的浓度为</a:t>
            </a:r>
            <a:r>
              <a:rPr lang="en-US" altLang="zh-CN" sz="3600" b="1">
                <a:latin typeface="微软雅黑" panose="020B0503020204020204" charset="-122"/>
                <a:ea typeface="微软雅黑" panose="020B0503020204020204" charset="-122"/>
              </a:rPr>
              <a:t>6%</a:t>
            </a:r>
            <a:r>
              <a:rPr lang="zh-CN" altLang="en-US" sz="3600" b="1">
                <a:latin typeface="微软雅黑" panose="020B0503020204020204" charset="-122"/>
                <a:ea typeface="微软雅黑" panose="020B0503020204020204" charset="-122"/>
              </a:rPr>
              <a:t>的氯化钠溶液配制</a:t>
            </a:r>
            <a:r>
              <a:rPr lang="en-US" altLang="zh-CN" sz="3600" b="1">
                <a:latin typeface="微软雅黑" panose="020B0503020204020204" charset="-122"/>
                <a:ea typeface="微软雅黑" panose="020B0503020204020204" charset="-122"/>
              </a:rPr>
              <a:t>50g</a:t>
            </a:r>
            <a:r>
              <a:rPr lang="zh-CN" altLang="en-US" sz="3600" b="1">
                <a:latin typeface="微软雅黑" panose="020B0503020204020204" charset="-122"/>
                <a:ea typeface="微软雅黑" panose="020B0503020204020204" charset="-122"/>
              </a:rPr>
              <a:t>浓度为</a:t>
            </a:r>
            <a:r>
              <a:rPr lang="en-US" altLang="zh-CN" sz="3600" b="1">
                <a:latin typeface="微软雅黑" panose="020B0503020204020204" charset="-122"/>
                <a:ea typeface="微软雅黑" panose="020B0503020204020204" charset="-122"/>
              </a:rPr>
              <a:t>3%</a:t>
            </a:r>
            <a:r>
              <a:rPr lang="zh-CN" altLang="en-US" sz="3600" b="1">
                <a:latin typeface="微软雅黑" panose="020B0503020204020204" charset="-122"/>
                <a:ea typeface="微软雅黑" panose="020B0503020204020204" charset="-122"/>
              </a:rPr>
              <a:t>的氯化钠</a:t>
            </a:r>
            <a:r>
              <a:rPr lang="zh-CN" altLang="en-US" sz="3600" b="1" smtClean="0">
                <a:latin typeface="微软雅黑" panose="020B0503020204020204" charset="-122"/>
                <a:ea typeface="微软雅黑" panose="020B0503020204020204" charset="-122"/>
              </a:rPr>
              <a:t>溶液</a:t>
            </a:r>
          </a:p>
        </p:txBody>
      </p:sp>
      <p:sp>
        <p:nvSpPr>
          <p:cNvPr id="4" name="矩形 3"/>
          <p:cNvSpPr/>
          <p:nvPr/>
        </p:nvSpPr>
        <p:spPr>
          <a:xfrm>
            <a:off x="259633" y="2215379"/>
            <a:ext cx="1808480" cy="583565"/>
          </a:xfrm>
          <a:prstGeom prst="rect">
            <a:avLst/>
          </a:prstGeom>
        </p:spPr>
        <p:txBody>
          <a:bodyPr wrap="none">
            <a:spAutoFit/>
          </a:bodyPr>
          <a:lstStyle/>
          <a:p>
            <a:r>
              <a:rPr lang="zh-CN" altLang="en-US" sz="3200" b="1">
                <a:latin typeface="微软雅黑" panose="020B0503020204020204" charset="-122"/>
                <a:ea typeface="微软雅黑" panose="020B0503020204020204" charset="-122"/>
              </a:rPr>
              <a:t>①计算：</a:t>
            </a:r>
          </a:p>
        </p:txBody>
      </p:sp>
      <p:sp>
        <p:nvSpPr>
          <p:cNvPr id="8" name="矩形 7"/>
          <p:cNvSpPr/>
          <p:nvPr/>
        </p:nvSpPr>
        <p:spPr>
          <a:xfrm>
            <a:off x="2068259" y="2215272"/>
            <a:ext cx="9730740" cy="583565"/>
          </a:xfrm>
          <a:prstGeom prst="rect">
            <a:avLst/>
          </a:prstGeom>
        </p:spPr>
        <p:txBody>
          <a:bodyPr wrap="none">
            <a:spAutoFit/>
          </a:bodyPr>
          <a:lstStyle/>
          <a:p>
            <a:r>
              <a:rPr lang="zh-CN" altLang="en-US" sz="3200">
                <a:latin typeface="微软雅黑" panose="020B0503020204020204" charset="-122"/>
                <a:ea typeface="微软雅黑" panose="020B0503020204020204" charset="-122"/>
              </a:rPr>
              <a:t>所需</a:t>
            </a:r>
            <a:r>
              <a:rPr lang="en-US" altLang="zh-CN" sz="3200">
                <a:latin typeface="微软雅黑" panose="020B0503020204020204" charset="-122"/>
                <a:ea typeface="微软雅黑" panose="020B0503020204020204" charset="-122"/>
              </a:rPr>
              <a:t>6%</a:t>
            </a:r>
            <a:r>
              <a:rPr lang="zh-CN" altLang="en-US" sz="3200">
                <a:latin typeface="微软雅黑" panose="020B0503020204020204" charset="-122"/>
                <a:ea typeface="微软雅黑" panose="020B0503020204020204" charset="-122"/>
              </a:rPr>
              <a:t>的氯化钠</a:t>
            </a:r>
            <a:r>
              <a:rPr lang="zh-CN" altLang="en-US" sz="3200" smtClean="0">
                <a:latin typeface="微软雅黑" panose="020B0503020204020204" charset="-122"/>
                <a:ea typeface="微软雅黑" panose="020B0503020204020204" charset="-122"/>
              </a:rPr>
              <a:t>溶液</a:t>
            </a:r>
            <a:r>
              <a:rPr lang="en-US" altLang="zh-CN" sz="3200" smtClean="0">
                <a:latin typeface="微软雅黑" panose="020B0503020204020204" charset="-122"/>
                <a:ea typeface="微软雅黑" panose="020B0503020204020204" charset="-122"/>
              </a:rPr>
              <a:t>____g</a:t>
            </a:r>
            <a:r>
              <a:rPr lang="en-US" altLang="zh-CN" sz="3200">
                <a:latin typeface="微软雅黑" panose="020B0503020204020204" charset="-122"/>
                <a:ea typeface="微软雅黑" panose="020B0503020204020204" charset="-122"/>
              </a:rPr>
              <a:t>(</a:t>
            </a:r>
            <a:r>
              <a:rPr lang="zh-CN" altLang="en-US" sz="3200" smtClean="0">
                <a:latin typeface="微软雅黑" panose="020B0503020204020204" charset="-122"/>
                <a:ea typeface="微软雅黑" panose="020B0503020204020204" charset="-122"/>
              </a:rPr>
              <a:t>体积</a:t>
            </a:r>
            <a:r>
              <a:rPr lang="en-US" altLang="zh-CN" sz="3200" smtClean="0">
                <a:latin typeface="微软雅黑" panose="020B0503020204020204" charset="-122"/>
                <a:ea typeface="微软雅黑" panose="020B0503020204020204" charset="-122"/>
              </a:rPr>
              <a:t>____mL),</a:t>
            </a:r>
            <a:r>
              <a:rPr lang="zh-CN" altLang="en-US" sz="3200">
                <a:latin typeface="微软雅黑" panose="020B0503020204020204" charset="-122"/>
                <a:ea typeface="微软雅黑" panose="020B0503020204020204" charset="-122"/>
              </a:rPr>
              <a:t>需加</a:t>
            </a:r>
            <a:r>
              <a:rPr lang="zh-CN" altLang="en-US" sz="3200" smtClean="0">
                <a:latin typeface="微软雅黑" panose="020B0503020204020204" charset="-122"/>
                <a:ea typeface="微软雅黑" panose="020B0503020204020204" charset="-122"/>
              </a:rPr>
              <a:t>水</a:t>
            </a:r>
            <a:r>
              <a:rPr lang="en-US" altLang="zh-CN" sz="3200" smtClean="0">
                <a:latin typeface="微软雅黑" panose="020B0503020204020204" charset="-122"/>
                <a:ea typeface="微软雅黑" panose="020B0503020204020204" charset="-122"/>
              </a:rPr>
              <a:t>____g</a:t>
            </a:r>
          </a:p>
        </p:txBody>
      </p:sp>
      <p:sp>
        <p:nvSpPr>
          <p:cNvPr id="9" name="Text Box 4"/>
          <p:cNvSpPr txBox="1">
            <a:spLocks noChangeArrowheads="1"/>
          </p:cNvSpPr>
          <p:nvPr/>
        </p:nvSpPr>
        <p:spPr bwMode="auto">
          <a:xfrm>
            <a:off x="2615565" y="2988310"/>
            <a:ext cx="6661785" cy="583565"/>
          </a:xfrm>
          <a:prstGeom prst="rect">
            <a:avLst/>
          </a:prstGeom>
        </p:spPr>
        <p:txBody>
          <a:bodyPr wrap="squar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稀释前后，溶质的质量</a:t>
            </a:r>
            <a:r>
              <a:rPr lang="zh-CN" altLang="en-US" sz="3200" b="0" smtClean="0">
                <a:solidFill>
                  <a:srgbClr val="002060"/>
                </a:solidFill>
              </a:rPr>
              <a:t>不变</a:t>
            </a:r>
          </a:p>
        </p:txBody>
      </p:sp>
      <p:sp>
        <p:nvSpPr>
          <p:cNvPr id="11" name="Text Box 2"/>
          <p:cNvSpPr txBox="1">
            <a:spLocks noChangeArrowheads="1"/>
          </p:cNvSpPr>
          <p:nvPr/>
        </p:nvSpPr>
        <p:spPr bwMode="auto">
          <a:xfrm>
            <a:off x="3385268" y="4446536"/>
            <a:ext cx="365887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浓溶液的质量</a:t>
            </a:r>
            <a:r>
              <a:rPr lang="en-US" altLang="zh-CN" sz="3200" b="0">
                <a:solidFill>
                  <a:srgbClr val="002060"/>
                </a:solidFill>
              </a:rPr>
              <a:t>=25g</a:t>
            </a:r>
            <a:endParaRPr lang="en-US" altLang="zh-CN" sz="3200" b="0">
              <a:solidFill>
                <a:srgbClr val="002060"/>
              </a:solidFill>
              <a:sym typeface="Arial" panose="020B0604020202020204" pitchFamily="34" charset="0"/>
            </a:endParaRPr>
          </a:p>
        </p:txBody>
      </p:sp>
      <p:sp>
        <p:nvSpPr>
          <p:cNvPr id="12" name="Text Box 3"/>
          <p:cNvSpPr txBox="1">
            <a:spLocks noChangeArrowheads="1"/>
          </p:cNvSpPr>
          <p:nvPr/>
        </p:nvSpPr>
        <p:spPr bwMode="auto">
          <a:xfrm>
            <a:off x="2657358" y="3761652"/>
            <a:ext cx="546100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浓溶液的质量</a:t>
            </a:r>
            <a:r>
              <a:rPr lang="en-US" altLang="zh-CN" sz="3200" b="0">
                <a:solidFill>
                  <a:srgbClr val="002060"/>
                </a:solidFill>
                <a:sym typeface="Arial" panose="020B0604020202020204" pitchFamily="34" charset="0"/>
              </a:rPr>
              <a:t>×6%</a:t>
            </a:r>
            <a:r>
              <a:rPr lang="en-US" altLang="zh-CN" sz="3200" b="0">
                <a:solidFill>
                  <a:srgbClr val="002060"/>
                </a:solidFill>
              </a:rPr>
              <a:t>=50g</a:t>
            </a:r>
            <a:r>
              <a:rPr lang="en-US" altLang="zh-CN" sz="3200" b="0">
                <a:solidFill>
                  <a:srgbClr val="002060"/>
                </a:solidFill>
                <a:sym typeface="Arial" panose="020B0604020202020204" pitchFamily="34" charset="0"/>
              </a:rPr>
              <a:t>×3%</a:t>
            </a:r>
          </a:p>
        </p:txBody>
      </p:sp>
      <p:sp>
        <p:nvSpPr>
          <p:cNvPr id="13" name="Text Box 4"/>
          <p:cNvSpPr txBox="1">
            <a:spLocks noChangeArrowheads="1"/>
          </p:cNvSpPr>
          <p:nvPr/>
        </p:nvSpPr>
        <p:spPr bwMode="auto">
          <a:xfrm>
            <a:off x="1964728" y="5124435"/>
            <a:ext cx="731266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浓溶液的体积</a:t>
            </a:r>
            <a:r>
              <a:rPr lang="en-US" altLang="zh-CN" sz="3200" b="0">
                <a:solidFill>
                  <a:srgbClr val="002060"/>
                </a:solidFill>
              </a:rPr>
              <a:t>=</a:t>
            </a:r>
            <a:r>
              <a:rPr lang="en-US" altLang="zh-CN" sz="3200" b="0" smtClean="0">
                <a:solidFill>
                  <a:srgbClr val="002060"/>
                </a:solidFill>
              </a:rPr>
              <a:t>25g</a:t>
            </a:r>
            <a:r>
              <a:rPr lang="zh-CN" altLang="en-US" sz="3200" b="0" smtClean="0">
                <a:solidFill>
                  <a:srgbClr val="002060"/>
                </a:solidFill>
              </a:rPr>
              <a:t>÷</a:t>
            </a:r>
            <a:r>
              <a:rPr lang="en-US" altLang="zh-CN" sz="3200" b="0" smtClean="0">
                <a:solidFill>
                  <a:srgbClr val="002060"/>
                </a:solidFill>
                <a:sym typeface="Arial" panose="020B0604020202020204" pitchFamily="34" charset="0"/>
              </a:rPr>
              <a:t>1.04g/cm</a:t>
            </a:r>
            <a:r>
              <a:rPr lang="en-US" altLang="zh-CN" sz="3200" b="0" baseline="30000" smtClean="0">
                <a:solidFill>
                  <a:srgbClr val="002060"/>
                </a:solidFill>
                <a:sym typeface="Arial" panose="020B0604020202020204" pitchFamily="34" charset="0"/>
              </a:rPr>
              <a:t>3</a:t>
            </a:r>
            <a:r>
              <a:rPr lang="en-US" altLang="zh-CN" sz="3200" b="0" smtClean="0">
                <a:solidFill>
                  <a:srgbClr val="002060"/>
                </a:solidFill>
                <a:sym typeface="Arial" panose="020B0604020202020204" pitchFamily="34" charset="0"/>
              </a:rPr>
              <a:t>=24mL</a:t>
            </a:r>
            <a:endParaRPr lang="en-US" altLang="zh-CN" sz="3200" b="0">
              <a:solidFill>
                <a:srgbClr val="002060"/>
              </a:solidFill>
              <a:sym typeface="Arial" panose="020B0604020202020204" pitchFamily="34" charset="0"/>
            </a:endParaRPr>
          </a:p>
        </p:txBody>
      </p:sp>
      <p:sp>
        <p:nvSpPr>
          <p:cNvPr id="14" name="Text Box 5"/>
          <p:cNvSpPr txBox="1">
            <a:spLocks noChangeArrowheads="1"/>
          </p:cNvSpPr>
          <p:nvPr/>
        </p:nvSpPr>
        <p:spPr bwMode="auto">
          <a:xfrm>
            <a:off x="2380356" y="5919173"/>
            <a:ext cx="6014720" cy="583565"/>
          </a:xfrm>
          <a:prstGeom prst="rect">
            <a:avLst/>
          </a:prstGeom>
        </p:spPr>
        <p:txBody>
          <a:bodyPr wrap="none">
            <a:spAutoFit/>
          </a:bodyPr>
          <a:lstStyle>
            <a:defPPr>
              <a:defRPr lang="zh-CN"/>
            </a:defPPr>
            <a:lvl1pPr>
              <a:defRPr sz="2400" b="1">
                <a:latin typeface="微软雅黑" panose="020B0503020204020204" charset="-122"/>
                <a:ea typeface="微软雅黑" panose="020B0503020204020204" charset="-122"/>
              </a:defRPr>
            </a:lvl1pPr>
          </a:lstStyle>
          <a:p>
            <a:r>
              <a:rPr lang="zh-CN" altLang="en-US" sz="3200" b="0">
                <a:solidFill>
                  <a:srgbClr val="002060"/>
                </a:solidFill>
              </a:rPr>
              <a:t>需要加水的质量</a:t>
            </a:r>
            <a:r>
              <a:rPr lang="en-US" altLang="zh-CN" sz="3200" b="0">
                <a:solidFill>
                  <a:srgbClr val="002060"/>
                </a:solidFill>
              </a:rPr>
              <a:t>=50g-25g=25g</a:t>
            </a:r>
            <a:endParaRPr lang="en-US" altLang="zh-CN" sz="3200" b="0">
              <a:solidFill>
                <a:srgbClr val="002060"/>
              </a:solidFill>
              <a:sym typeface="Arial" panose="020B060402020202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1923" y="2732460"/>
            <a:ext cx="1808480" cy="583565"/>
          </a:xfrm>
          <a:prstGeom prst="rect">
            <a:avLst/>
          </a:prstGeom>
        </p:spPr>
        <p:txBody>
          <a:bodyPr wrap="none">
            <a:spAutoFit/>
          </a:bodyPr>
          <a:lstStyle/>
          <a:p>
            <a:r>
              <a:rPr lang="zh-CN" altLang="en-US" sz="3200" b="1" smtClean="0">
                <a:latin typeface="微软雅黑" panose="020B0503020204020204" charset="-122"/>
                <a:ea typeface="微软雅黑" panose="020B0503020204020204" charset="-122"/>
              </a:rPr>
              <a:t>④贴签：</a:t>
            </a:r>
            <a:endParaRPr lang="zh-CN" altLang="en-US" sz="3200" b="1">
              <a:latin typeface="微软雅黑" panose="020B0503020204020204" charset="-122"/>
              <a:ea typeface="微软雅黑" panose="020B0503020204020204" charset="-122"/>
            </a:endParaRPr>
          </a:p>
        </p:txBody>
      </p:sp>
      <p:sp>
        <p:nvSpPr>
          <p:cNvPr id="4" name="矩形 3"/>
          <p:cNvSpPr/>
          <p:nvPr/>
        </p:nvSpPr>
        <p:spPr>
          <a:xfrm>
            <a:off x="2470150" y="2533015"/>
            <a:ext cx="5993765" cy="3046095"/>
          </a:xfrm>
          <a:prstGeom prst="rect">
            <a:avLst/>
          </a:prstGeom>
        </p:spPr>
        <p:txBody>
          <a:bodyPr wrap="square">
            <a:spAutoFit/>
          </a:bodyPr>
          <a:lstStyle/>
          <a:p>
            <a:pPr>
              <a:lnSpc>
                <a:spcPct val="150000"/>
              </a:lnSpc>
            </a:pPr>
            <a:r>
              <a:rPr lang="zh-CN" altLang="en-US" sz="3200">
                <a:latin typeface="微软雅黑" panose="020B0503020204020204" charset="-122"/>
                <a:ea typeface="微软雅黑" panose="020B0503020204020204" charset="-122"/>
              </a:rPr>
              <a:t>把配制好的氯化钠溶液装入试剂瓶中并贴上标签，标签的内容应包括药品名称和溶液中溶质的质量分数。</a:t>
            </a:r>
          </a:p>
        </p:txBody>
      </p:sp>
      <p:sp>
        <p:nvSpPr>
          <p:cNvPr id="5" name="矩形 4"/>
          <p:cNvSpPr/>
          <p:nvPr/>
        </p:nvSpPr>
        <p:spPr>
          <a:xfrm>
            <a:off x="661670" y="347980"/>
            <a:ext cx="1764030" cy="583565"/>
          </a:xfrm>
          <a:prstGeom prst="rect">
            <a:avLst/>
          </a:prstGeom>
        </p:spPr>
        <p:txBody>
          <a:bodyPr wrap="square">
            <a:spAutoFit/>
          </a:bodyPr>
          <a:lstStyle/>
          <a:p>
            <a:r>
              <a:rPr lang="zh-CN" altLang="en-US" sz="3200" b="1" smtClean="0">
                <a:latin typeface="微软雅黑" panose="020B0503020204020204" charset="-122"/>
                <a:ea typeface="微软雅黑" panose="020B0503020204020204" charset="-122"/>
              </a:rPr>
              <a:t>②量取：</a:t>
            </a:r>
          </a:p>
        </p:txBody>
      </p:sp>
      <p:sp>
        <p:nvSpPr>
          <p:cNvPr id="6" name="矩形 5"/>
          <p:cNvSpPr/>
          <p:nvPr/>
        </p:nvSpPr>
        <p:spPr>
          <a:xfrm>
            <a:off x="661670" y="1732915"/>
            <a:ext cx="2008505" cy="583565"/>
          </a:xfrm>
          <a:prstGeom prst="rect">
            <a:avLst/>
          </a:prstGeom>
        </p:spPr>
        <p:txBody>
          <a:bodyPr wrap="square">
            <a:spAutoFit/>
          </a:bodyPr>
          <a:lstStyle/>
          <a:p>
            <a:r>
              <a:rPr lang="zh-CN" altLang="en-US" sz="3200" b="1" smtClean="0">
                <a:latin typeface="微软雅黑" panose="020B0503020204020204" charset="-122"/>
                <a:ea typeface="微软雅黑" panose="020B0503020204020204" charset="-122"/>
              </a:rPr>
              <a:t>③混匀：</a:t>
            </a:r>
            <a:endParaRPr lang="zh-CN" altLang="en-US" sz="3200" b="1">
              <a:latin typeface="微软雅黑" panose="020B0503020204020204" charset="-122"/>
              <a:ea typeface="微软雅黑" panose="020B0503020204020204" charset="-122"/>
            </a:endParaRPr>
          </a:p>
        </p:txBody>
      </p:sp>
      <p:sp>
        <p:nvSpPr>
          <p:cNvPr id="7" name="矩形 6"/>
          <p:cNvSpPr/>
          <p:nvPr/>
        </p:nvSpPr>
        <p:spPr>
          <a:xfrm>
            <a:off x="2351405" y="164465"/>
            <a:ext cx="9187180" cy="1568450"/>
          </a:xfrm>
          <a:prstGeom prst="rect">
            <a:avLst/>
          </a:prstGeom>
        </p:spPr>
        <p:txBody>
          <a:bodyPr wrap="square">
            <a:spAutoFit/>
          </a:bodyPr>
          <a:lstStyle/>
          <a:p>
            <a:pPr>
              <a:lnSpc>
                <a:spcPct val="150000"/>
              </a:lnSpc>
            </a:pPr>
            <a:r>
              <a:rPr lang="zh-CN" altLang="en-US" sz="3200">
                <a:latin typeface="微软雅黑" panose="020B0503020204020204" charset="-122"/>
                <a:ea typeface="微软雅黑" panose="020B0503020204020204" charset="-122"/>
              </a:rPr>
              <a:t>用量筒量取所需的</a:t>
            </a:r>
            <a:r>
              <a:rPr lang="en-US" altLang="zh-CN" sz="3200">
                <a:latin typeface="微软雅黑" panose="020B0503020204020204" charset="-122"/>
                <a:ea typeface="微软雅黑" panose="020B0503020204020204" charset="-122"/>
              </a:rPr>
              <a:t>6%</a:t>
            </a:r>
            <a:r>
              <a:rPr lang="zh-CN" altLang="en-US" sz="3200">
                <a:latin typeface="微软雅黑" panose="020B0503020204020204" charset="-122"/>
                <a:ea typeface="微软雅黑" panose="020B0503020204020204" charset="-122"/>
              </a:rPr>
              <a:t>的氯化钠溶液（密度约为</a:t>
            </a:r>
            <a:r>
              <a:rPr lang="en-US" altLang="zh-CN" sz="3200">
                <a:latin typeface="微软雅黑" panose="020B0503020204020204" charset="-122"/>
                <a:ea typeface="微软雅黑" panose="020B0503020204020204" charset="-122"/>
              </a:rPr>
              <a:t>1.04g/cm</a:t>
            </a:r>
            <a:r>
              <a:rPr lang="en-US" altLang="zh-CN" sz="3200" baseline="30000">
                <a:latin typeface="微软雅黑" panose="020B0503020204020204" charset="-122"/>
                <a:ea typeface="微软雅黑" panose="020B0503020204020204" charset="-122"/>
              </a:rPr>
              <a:t>3</a:t>
            </a:r>
            <a:r>
              <a:rPr lang="zh-CN" altLang="en-US" sz="3200">
                <a:latin typeface="微软雅黑" panose="020B0503020204020204" charset="-122"/>
                <a:ea typeface="微软雅黑" panose="020B0503020204020204" charset="-122"/>
              </a:rPr>
              <a:t>）</a:t>
            </a:r>
            <a:r>
              <a:rPr lang="en-US" altLang="zh-CN" sz="3200" smtClean="0">
                <a:latin typeface="微软雅黑" panose="020B0503020204020204" charset="-122"/>
                <a:ea typeface="微软雅黑" panose="020B0503020204020204" charset="-122"/>
              </a:rPr>
              <a:t>24mL</a:t>
            </a:r>
            <a:r>
              <a:rPr lang="zh-CN" altLang="en-US" sz="3200" smtClean="0">
                <a:latin typeface="微软雅黑" panose="020B0503020204020204" charset="-122"/>
                <a:ea typeface="微软雅黑" panose="020B0503020204020204" charset="-122"/>
              </a:rPr>
              <a:t>，</a:t>
            </a:r>
            <a:r>
              <a:rPr lang="zh-CN" altLang="en-US" sz="3200">
                <a:latin typeface="微软雅黑" panose="020B0503020204020204" charset="-122"/>
                <a:ea typeface="微软雅黑" panose="020B0503020204020204" charset="-122"/>
              </a:rPr>
              <a:t>量取水</a:t>
            </a:r>
            <a:r>
              <a:rPr lang="en-US" altLang="zh-CN" sz="3200" smtClean="0">
                <a:latin typeface="微软雅黑" panose="020B0503020204020204" charset="-122"/>
                <a:ea typeface="微软雅黑" panose="020B0503020204020204" charset="-122"/>
              </a:rPr>
              <a:t>25mL</a:t>
            </a:r>
            <a:r>
              <a:rPr lang="zh-CN" altLang="en-US" sz="3200" smtClean="0">
                <a:latin typeface="微软雅黑" panose="020B0503020204020204" charset="-122"/>
                <a:ea typeface="微软雅黑" panose="020B0503020204020204" charset="-122"/>
              </a:rPr>
              <a:t>，</a:t>
            </a:r>
            <a:r>
              <a:rPr lang="zh-CN" altLang="en-US" sz="3200">
                <a:latin typeface="微软雅黑" panose="020B0503020204020204" charset="-122"/>
                <a:ea typeface="微软雅黑" panose="020B0503020204020204" charset="-122"/>
              </a:rPr>
              <a:t>倒入烧杯中。</a:t>
            </a:r>
          </a:p>
        </p:txBody>
      </p:sp>
      <p:sp>
        <p:nvSpPr>
          <p:cNvPr id="8" name="矩形 7"/>
          <p:cNvSpPr/>
          <p:nvPr/>
        </p:nvSpPr>
        <p:spPr>
          <a:xfrm>
            <a:off x="2351332" y="1732687"/>
            <a:ext cx="5872480" cy="583565"/>
          </a:xfrm>
          <a:prstGeom prst="rect">
            <a:avLst/>
          </a:prstGeom>
        </p:spPr>
        <p:txBody>
          <a:bodyPr wrap="none">
            <a:spAutoFit/>
          </a:bodyPr>
          <a:lstStyle/>
          <a:p>
            <a:r>
              <a:rPr lang="zh-CN" altLang="en-US" sz="3200">
                <a:latin typeface="微软雅黑" panose="020B0503020204020204" charset="-122"/>
                <a:ea typeface="微软雅黑" panose="020B0503020204020204" charset="-122"/>
              </a:rPr>
              <a:t>用玻璃棒搅拌使溶液混合均匀。</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797989" y="3316085"/>
            <a:ext cx="3161023" cy="2032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074"/>
                                        </p:tgtEl>
                                        <p:attrNameLst>
                                          <p:attrName>style.visibility</p:attrName>
                                        </p:attrNameLst>
                                      </p:cBhvr>
                                      <p:to>
                                        <p:strVal val="visible"/>
                                      </p:to>
                                    </p:set>
                                    <p:animEffect transition="in" filter="dissolve">
                                      <p:cBhvr>
                                        <p:cTn id="3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6902360" y="3248796"/>
            <a:ext cx="3112497" cy="2644004"/>
            <a:chOff x="8137" y="4207"/>
            <a:chExt cx="4570" cy="4532"/>
          </a:xfrm>
        </p:grpSpPr>
        <p:grpSp>
          <p:nvGrpSpPr>
            <p:cNvPr id="31746" name="组合 7"/>
            <p:cNvGrpSpPr/>
            <p:nvPr/>
          </p:nvGrpSpPr>
          <p:grpSpPr>
            <a:xfrm>
              <a:off x="8137" y="4207"/>
              <a:ext cx="3996" cy="4532"/>
              <a:chOff x="32" y="3134"/>
              <a:chExt cx="3996" cy="4532"/>
            </a:xfrm>
          </p:grpSpPr>
          <p:pic>
            <p:nvPicPr>
              <p:cNvPr id="31747" name="图片 3"/>
              <p:cNvPicPr>
                <a:picLocks noChangeAspect="1"/>
              </p:cNvPicPr>
              <p:nvPr/>
            </p:nvPicPr>
            <p:blipFill>
              <a:blip r:embed="rId2"/>
              <a:srcRect l="72119" t="69617" b="12091"/>
              <a:stretch>
                <a:fillRect/>
              </a:stretch>
            </p:blipFill>
            <p:spPr>
              <a:xfrm>
                <a:off x="2622" y="6298"/>
                <a:ext cx="1406" cy="829"/>
              </a:xfrm>
              <a:prstGeom prst="rect">
                <a:avLst/>
              </a:prstGeom>
              <a:noFill/>
              <a:ln w="9525">
                <a:noFill/>
              </a:ln>
            </p:spPr>
          </p:pic>
          <p:pic>
            <p:nvPicPr>
              <p:cNvPr id="31748" name="图片 6"/>
              <p:cNvPicPr>
                <a:picLocks noChangeAspect="1"/>
              </p:cNvPicPr>
              <p:nvPr/>
            </p:nvPicPr>
            <p:blipFill>
              <a:blip r:embed="rId2"/>
              <a:srcRect r="48225"/>
              <a:stretch>
                <a:fillRect/>
              </a:stretch>
            </p:blipFill>
            <p:spPr>
              <a:xfrm>
                <a:off x="32" y="3134"/>
                <a:ext cx="2611" cy="4532"/>
              </a:xfrm>
              <a:prstGeom prst="rect">
                <a:avLst/>
              </a:prstGeom>
              <a:noFill/>
              <a:ln w="9525">
                <a:noFill/>
              </a:ln>
            </p:spPr>
          </p:pic>
        </p:grpSp>
        <p:sp>
          <p:nvSpPr>
            <p:cNvPr id="31749" name="文本框 8"/>
            <p:cNvSpPr txBox="1"/>
            <p:nvPr/>
          </p:nvSpPr>
          <p:spPr>
            <a:xfrm>
              <a:off x="10560" y="8005"/>
              <a:ext cx="2147" cy="686"/>
            </a:xfrm>
            <a:prstGeom prst="rect">
              <a:avLst/>
            </a:prstGeom>
            <a:noFill/>
            <a:ln w="9525">
              <a:noFill/>
            </a:ln>
          </p:spPr>
          <p:txBody>
            <a:bodyPr wrap="square" anchor="t">
              <a:spAutoFit/>
            </a:bodyPr>
            <a:lstStyle/>
            <a:p>
              <a:r>
                <a:rPr lang="zh-CN" altLang="en-US" sz="20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温度</a:t>
              </a:r>
              <a:r>
                <a:rPr lang="en-US" altLang="zh-CN" sz="20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a:t>
              </a:r>
            </a:p>
          </p:txBody>
        </p:sp>
      </p:grpSp>
      <p:sp>
        <p:nvSpPr>
          <p:cNvPr id="31750" name="文本框 1"/>
          <p:cNvSpPr txBox="1"/>
          <p:nvPr/>
        </p:nvSpPr>
        <p:spPr>
          <a:xfrm>
            <a:off x="821055" y="1239520"/>
            <a:ext cx="9559925" cy="1753235"/>
          </a:xfrm>
          <a:prstGeom prst="rect">
            <a:avLst/>
          </a:prstGeom>
          <a:noFill/>
          <a:ln w="9525">
            <a:noFill/>
          </a:ln>
        </p:spPr>
        <p:txBody>
          <a:bodyPr wrap="square" anchor="t">
            <a:spAutoFit/>
          </a:bodyPr>
          <a:lstStyle/>
          <a:p>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同种溶质的饱和溶液的溶质质量分数一定比其不饱和溶液的溶质的质量分数大</a:t>
            </a:r>
            <a:r>
              <a:rPr lang="en-US" altLang="zh-CN"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p>
          <a:p>
            <a:r>
              <a:rPr lang="zh-CN" altLang="en-US" sz="3600" kern="0">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这句话对吗？为什么？</a:t>
            </a:r>
          </a:p>
        </p:txBody>
      </p:sp>
      <p:grpSp>
        <p:nvGrpSpPr>
          <p:cNvPr id="5" name="组合 4"/>
          <p:cNvGrpSpPr/>
          <p:nvPr/>
        </p:nvGrpSpPr>
        <p:grpSpPr>
          <a:xfrm>
            <a:off x="8181885" y="4326077"/>
            <a:ext cx="574299" cy="461923"/>
            <a:chOff x="6942" y="7456"/>
            <a:chExt cx="855" cy="690"/>
          </a:xfrm>
        </p:grpSpPr>
        <p:sp>
          <p:nvSpPr>
            <p:cNvPr id="184" name=" 184"/>
            <p:cNvSpPr/>
            <p:nvPr/>
          </p:nvSpPr>
          <p:spPr>
            <a:xfrm>
              <a:off x="6942" y="7814"/>
              <a:ext cx="113" cy="113"/>
            </a:xfrm>
            <a:prstGeom prst="ellipse">
              <a:avLst/>
            </a:prstGeom>
            <a:solidFill>
              <a:srgbClr val="FF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ct val="0"/>
                </a:spcBef>
                <a:spcAft>
                  <a:spcPct val="0"/>
                </a:spcAft>
                <a:defRPr/>
              </a:pPr>
              <a:endParaRPr lang="zh-CN" altLang="en-US">
                <a:solidFill>
                  <a:srgbClr val="FFFFFF"/>
                </a:solidFill>
                <a:latin typeface="Arial" panose="020B0604020202020204" pitchFamily="34" charset="0"/>
                <a:ea typeface="思源黑体 CN Medium" panose="020B0600000000000000" pitchFamily="34" charset="-122"/>
                <a:sym typeface="Arial" panose="020B0604020202020204" pitchFamily="34" charset="0"/>
              </a:endParaRPr>
            </a:p>
          </p:txBody>
        </p:sp>
        <p:sp>
          <p:nvSpPr>
            <p:cNvPr id="2" name="文本框 1"/>
            <p:cNvSpPr txBox="1"/>
            <p:nvPr/>
          </p:nvSpPr>
          <p:spPr>
            <a:xfrm>
              <a:off x="7139" y="7456"/>
              <a:ext cx="658" cy="690"/>
            </a:xfrm>
            <a:prstGeom prst="rect">
              <a:avLst/>
            </a:prstGeom>
            <a:noFill/>
          </p:spPr>
          <p:txBody>
            <a:bodyPr wrap="square" rtlCol="0">
              <a:spAutoFit/>
            </a:bodyPr>
            <a:lstStyle/>
            <a:p>
              <a:r>
                <a:rPr lang="en-US" altLang="zh-CN" sz="2400" b="1" kern="0">
                  <a:solidFill>
                    <a:srgbClr val="F43308"/>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N</a:t>
              </a:r>
            </a:p>
          </p:txBody>
        </p:sp>
      </p:grpSp>
      <p:cxnSp>
        <p:nvCxnSpPr>
          <p:cNvPr id="3" name="直接连接符 2"/>
          <p:cNvCxnSpPr/>
          <p:nvPr/>
        </p:nvCxnSpPr>
        <p:spPr>
          <a:xfrm>
            <a:off x="7232560" y="4587058"/>
            <a:ext cx="990097"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821055" y="3694430"/>
            <a:ext cx="5215255" cy="645160"/>
          </a:xfrm>
          <a:prstGeom prst="rect">
            <a:avLst/>
          </a:prstGeom>
          <a:noFill/>
        </p:spPr>
        <p:txBody>
          <a:bodyPr wrap="square" rtlCol="0">
            <a:spAutoFit/>
          </a:bodyPr>
          <a:lstStyle/>
          <a:p>
            <a:r>
              <a:rPr lang="zh-CN" altLang="en-US" sz="3600"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不对</a:t>
            </a:r>
            <a:r>
              <a:rPr lang="zh-CN" altLang="en-US" sz="3600" kern="0">
                <a:solidFill>
                  <a:srgbClr val="F43308"/>
                </a:solidFill>
                <a:latin typeface="Arial" panose="020B0604020202020204" pitchFamily="34" charset="0"/>
                <a:ea typeface="思源黑体 CN Medium" panose="020B0600000000000000" pitchFamily="34" charset="-122"/>
                <a:sym typeface="Arial" panose="020B0604020202020204" pitchFamily="34" charset="0"/>
              </a:rPr>
              <a:t>，</a:t>
            </a:r>
            <a:r>
              <a:rPr lang="zh-CN" altLang="en-US" sz="3600" kern="0">
                <a:latin typeface="Arial" panose="020B0604020202020204" pitchFamily="34" charset="0"/>
                <a:ea typeface="思源黑体 CN Medium" panose="020B0600000000000000" pitchFamily="34" charset="-122"/>
                <a:sym typeface="Arial" panose="020B0604020202020204" pitchFamily="34" charset="0"/>
              </a:rPr>
              <a:t>需指明</a:t>
            </a:r>
            <a:r>
              <a:rPr lang="zh-CN" altLang="en-US" sz="3600"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一定温度下</a:t>
            </a:r>
          </a:p>
        </p:txBody>
      </p:sp>
      <p:sp>
        <p:nvSpPr>
          <p:cNvPr id="14" name="文本框 13"/>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交流讨论</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图片 3"/>
          <p:cNvPicPr>
            <a:picLocks noChangeAspect="1"/>
          </p:cNvPicPr>
          <p:nvPr/>
        </p:nvPicPr>
        <p:blipFill>
          <a:blip r:embed="rId2"/>
          <a:stretch>
            <a:fillRect/>
          </a:stretch>
        </p:blipFill>
        <p:spPr>
          <a:xfrm>
            <a:off x="8403319" y="1458050"/>
            <a:ext cx="2648585" cy="2225040"/>
          </a:xfrm>
          <a:prstGeom prst="rect">
            <a:avLst/>
          </a:prstGeom>
          <a:noFill/>
          <a:ln w="9525">
            <a:noFill/>
          </a:ln>
        </p:spPr>
      </p:pic>
      <p:sp>
        <p:nvSpPr>
          <p:cNvPr id="29698" name="文本框 2"/>
          <p:cNvSpPr txBox="1"/>
          <p:nvPr/>
        </p:nvSpPr>
        <p:spPr>
          <a:xfrm>
            <a:off x="821145" y="1537516"/>
            <a:ext cx="5507355" cy="830997"/>
          </a:xfrm>
          <a:prstGeom prst="rect">
            <a:avLst/>
          </a:prstGeom>
          <a:noFill/>
          <a:ln w="9525">
            <a:noFill/>
          </a:ln>
        </p:spPr>
        <p:txBody>
          <a:bodyPr wrap="square" anchor="t">
            <a:spAutoFit/>
          </a:bodyPr>
          <a:lstStyle/>
          <a:p>
            <a:pPr indent="457200"/>
            <a:r>
              <a:rPr lang="zh-CN" altLang="en-US" sz="2400"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图为a，b，c三种物质的溶解度曲线，下列</a:t>
            </a:r>
            <a:r>
              <a:rPr lang="zh-CN" altLang="en-US" sz="2400" kern="0">
                <a:solidFill>
                  <a:srgbClr val="FF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不正确</a:t>
            </a:r>
            <a:r>
              <a:rPr lang="zh-CN" altLang="en-US" sz="2400"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的是（    ）</a:t>
            </a:r>
          </a:p>
        </p:txBody>
      </p:sp>
      <p:sp>
        <p:nvSpPr>
          <p:cNvPr id="2" name="文本框 2"/>
          <p:cNvSpPr txBox="1"/>
          <p:nvPr/>
        </p:nvSpPr>
        <p:spPr>
          <a:xfrm>
            <a:off x="821145" y="2534194"/>
            <a:ext cx="7431088" cy="3449955"/>
          </a:xfrm>
          <a:prstGeom prst="rect">
            <a:avLst/>
          </a:prstGeom>
          <a:noFill/>
          <a:ln w="9525">
            <a:noFill/>
          </a:ln>
        </p:spPr>
        <p:txBody>
          <a:bodyPr wrap="square" anchor="t">
            <a:spAutoFit/>
          </a:bodyPr>
          <a:lstStyle/>
          <a:p>
            <a:pPr>
              <a:lnSpc>
                <a:spcPct val="130000"/>
              </a:lnSpc>
            </a:pP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A.t2</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时，a</a:t>
            </a:r>
            <a:r>
              <a:rPr lang="zh-CN" altLang="en-US" sz="16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b</a:t>
            </a:r>
            <a:r>
              <a:rPr lang="zh-CN" altLang="en-US"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c的溶解度a&gt;b&gt;c</a:t>
            </a:r>
          </a:p>
          <a:p>
            <a:pPr>
              <a:lnSpc>
                <a:spcPct val="130000"/>
              </a:lnSpc>
            </a:pP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B.t2</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时，将50g a物质放入100g水中充分溶解得到a的饱和溶液</a:t>
            </a:r>
          </a:p>
          <a:p>
            <a:pPr>
              <a:lnSpc>
                <a:spcPct val="130000"/>
              </a:lnSpc>
            </a:pP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C.将t2</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时a，b，c三种物质的饱和溶液降温至t1</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时，所得溶液溶质质量分数b&gt;a=c</a:t>
            </a:r>
          </a:p>
          <a:p>
            <a:pPr>
              <a:lnSpc>
                <a:spcPct val="130000"/>
              </a:lnSpc>
            </a:pP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D.将c的饱和溶液变为不饱和</a:t>
            </a:r>
            <a:r>
              <a:rPr lang="zh-CN" altLang="en-US" sz="20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可用降温方法</a:t>
            </a:r>
          </a:p>
        </p:txBody>
      </p:sp>
      <p:sp>
        <p:nvSpPr>
          <p:cNvPr id="3" name="文本框 2"/>
          <p:cNvSpPr txBox="1"/>
          <p:nvPr/>
        </p:nvSpPr>
        <p:spPr>
          <a:xfrm>
            <a:off x="3359693" y="1845293"/>
            <a:ext cx="430258" cy="523220"/>
          </a:xfrm>
          <a:prstGeom prst="rect">
            <a:avLst/>
          </a:prstGeom>
          <a:noFill/>
        </p:spPr>
        <p:txBody>
          <a:bodyPr wrap="square" rtlCol="0">
            <a:spAutoFit/>
          </a:bodyPr>
          <a:lstStyle/>
          <a:p>
            <a:r>
              <a:rPr lang="en-US" altLang="zh-CN" sz="2800" b="1" kern="0">
                <a:solidFill>
                  <a:srgbClr val="FF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C</a:t>
            </a:r>
          </a:p>
        </p:txBody>
      </p:sp>
      <p:sp>
        <p:nvSpPr>
          <p:cNvPr id="7" name="文本框 6"/>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即学即练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25228" y="2115768"/>
            <a:ext cx="6183630" cy="400110"/>
          </a:xfrm>
          <a:prstGeom prst="rect">
            <a:avLst/>
          </a:prstGeom>
          <a:noFill/>
          <a:ln w="9525">
            <a:noFill/>
          </a:ln>
        </p:spPr>
        <p:txBody>
          <a:bodyPr wrap="square" anchor="t">
            <a:spAutoFit/>
          </a:bodyPr>
          <a:lstStyle/>
          <a:p>
            <a:pPr>
              <a:spcBef>
                <a:spcPct val="50000"/>
              </a:spcBef>
            </a:pPr>
            <a:r>
              <a:rPr lang="en-US" altLang="zh-CN" sz="2000" b="1" kern="0">
                <a:solidFill>
                  <a:srgbClr val="FF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(1)</a:t>
            </a:r>
            <a:r>
              <a:rPr lang="zh-CN" altLang="en-US" sz="2000" b="1" kern="0">
                <a:solidFill>
                  <a:srgbClr val="FF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原理：</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稀释前后，</a:t>
            </a:r>
            <a:r>
              <a:rPr lang="zh-CN" altLang="en-US" sz="2000" b="1" u="sng"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            </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质量不变</a:t>
            </a:r>
            <a:endParaRPr lang="zh-CN" altLang="en-US" sz="2000" b="1" kern="0">
              <a:solidFill>
                <a:srgbClr val="FF33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endParaRPr>
          </a:p>
        </p:txBody>
      </p:sp>
      <p:sp>
        <p:nvSpPr>
          <p:cNvPr id="13315" name="矩形 13314"/>
          <p:cNvSpPr/>
          <p:nvPr/>
        </p:nvSpPr>
        <p:spPr>
          <a:xfrm>
            <a:off x="950958" y="2644733"/>
            <a:ext cx="7705725" cy="830997"/>
          </a:xfrm>
          <a:prstGeom prst="rect">
            <a:avLst/>
          </a:prstGeom>
          <a:noFill/>
          <a:ln w="9525">
            <a:noFill/>
          </a:ln>
        </p:spPr>
        <p:txBody>
          <a:bodyPr>
            <a:spAutoFit/>
          </a:bodyPr>
          <a:lstStyle/>
          <a:p>
            <a:pPr fontAlgn="base"/>
            <a:r>
              <a:rPr lang="zh-CN" altLang="en-US" sz="2000" b="1" kern="0" noProof="1">
                <a:solidFill>
                  <a:srgbClr val="009900"/>
                </a:solidFill>
                <a:latin typeface="Arial" panose="020B0604020202020204" pitchFamily="34" charset="0"/>
                <a:ea typeface="思源黑体 CN Medium" panose="020B0600000000000000" pitchFamily="34" charset="-122"/>
                <a:sym typeface="Arial" panose="020B0604020202020204" pitchFamily="34" charset="0"/>
              </a:rPr>
              <a:t>稀释公式：</a:t>
            </a:r>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m</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浓</a:t>
            </a:r>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×c</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浓</a:t>
            </a:r>
            <a:r>
              <a:rPr lang="en-US" altLang="x-none"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 = m</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稀</a:t>
            </a:r>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×c</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稀</a:t>
            </a:r>
            <a:r>
              <a:rPr lang="en-US" altLang="x-none"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endPar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endParaRPr>
          </a:p>
          <a:p>
            <a:pPr fontAlgn="base"/>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                 =(m</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浓</a:t>
            </a:r>
            <a:r>
              <a:rPr lang="en-US" altLang="zh-CN"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m</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水</a:t>
            </a:r>
            <a:r>
              <a:rPr lang="en-US" altLang="zh-CN"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en-US" altLang="x-none" sz="2400" b="1" kern="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×c</a:t>
            </a:r>
            <a:r>
              <a:rPr lang="zh-CN" altLang="en-US"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稀</a:t>
            </a:r>
            <a:r>
              <a:rPr lang="en-US" altLang="x-none" sz="2400" b="1" kern="0" baseline="-25000" noProof="1">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p>
        </p:txBody>
      </p:sp>
      <p:sp>
        <p:nvSpPr>
          <p:cNvPr id="6" name="文本框 5"/>
          <p:cNvSpPr txBox="1"/>
          <p:nvPr/>
        </p:nvSpPr>
        <p:spPr>
          <a:xfrm>
            <a:off x="3391694" y="2043565"/>
            <a:ext cx="950913" cy="400110"/>
          </a:xfrm>
          <a:prstGeom prst="rect">
            <a:avLst/>
          </a:prstGeom>
          <a:noFill/>
          <a:ln w="9525">
            <a:noFill/>
          </a:ln>
        </p:spPr>
        <p:txBody>
          <a:bodyPr wrap="square" anchor="t">
            <a:spAutoFit/>
          </a:bodyPr>
          <a:lstStyle/>
          <a:p>
            <a:pPr>
              <a:spcBef>
                <a:spcPct val="50000"/>
              </a:spcBef>
            </a:pPr>
            <a:r>
              <a:rPr lang="zh-CN" altLang="en-US" sz="2000" b="1"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溶质</a:t>
            </a:r>
          </a:p>
        </p:txBody>
      </p:sp>
      <p:sp>
        <p:nvSpPr>
          <p:cNvPr id="3" name="文本框 2"/>
          <p:cNvSpPr txBox="1"/>
          <p:nvPr/>
        </p:nvSpPr>
        <p:spPr>
          <a:xfrm>
            <a:off x="822909" y="1255237"/>
            <a:ext cx="2940685" cy="461665"/>
          </a:xfrm>
          <a:prstGeom prst="rect">
            <a:avLst/>
          </a:prstGeom>
          <a:noFill/>
        </p:spPr>
        <p:txBody>
          <a:bodyPr wrap="square" rtlCol="0">
            <a:spAutoFit/>
          </a:bodyPr>
          <a:lstStyle/>
          <a:p>
            <a:r>
              <a:rPr lang="en-US" altLang="zh-CN" sz="2400" kern="0">
                <a:solidFill>
                  <a:sysClr val="windowText" lastClr="000000"/>
                </a:solidFill>
                <a:latin typeface="Arial" panose="020B0604020202020204" pitchFamily="34" charset="0"/>
                <a:ea typeface="思源黑体 CN Medium" panose="020B0600000000000000" pitchFamily="34" charset="-122"/>
                <a:cs typeface="黑体" panose="02010600030101010101" charset="-122"/>
                <a:sym typeface="Arial" panose="020B0604020202020204" pitchFamily="34" charset="0"/>
              </a:rPr>
              <a:t>2.</a:t>
            </a:r>
            <a:r>
              <a:rPr lang="zh-CN" altLang="en-US" sz="2400" kern="0">
                <a:solidFill>
                  <a:sysClr val="windowText" lastClr="000000"/>
                </a:solidFill>
                <a:latin typeface="Arial" panose="020B0604020202020204" pitchFamily="34" charset="0"/>
                <a:ea typeface="思源黑体 CN Medium" panose="020B0600000000000000" pitchFamily="34" charset="-122"/>
                <a:cs typeface="黑体" panose="02010600030101010101" charset="-122"/>
                <a:sym typeface="Arial" panose="020B0604020202020204" pitchFamily="34" charset="0"/>
              </a:rPr>
              <a:t>稀释浓溶液法</a:t>
            </a:r>
          </a:p>
        </p:txBody>
      </p:sp>
      <p:sp>
        <p:nvSpPr>
          <p:cNvPr id="7" name="文本框 6"/>
          <p:cNvSpPr txBox="1"/>
          <p:nvPr/>
        </p:nvSpPr>
        <p:spPr>
          <a:xfrm>
            <a:off x="821145" y="3606952"/>
            <a:ext cx="6447155" cy="400110"/>
          </a:xfrm>
          <a:prstGeom prst="rect">
            <a:avLst/>
          </a:prstGeom>
          <a:noFill/>
        </p:spPr>
        <p:txBody>
          <a:bodyPr wrap="square" rtlCol="0">
            <a:spAutoFit/>
          </a:bodyPr>
          <a:lstStyle/>
          <a:p>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(2)</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步骤</a:t>
            </a: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①</a:t>
            </a: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_______</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②</a:t>
            </a: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______</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③</a:t>
            </a: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______</a:t>
            </a:r>
          </a:p>
        </p:txBody>
      </p:sp>
      <p:sp>
        <p:nvSpPr>
          <p:cNvPr id="4" name="文本框 3"/>
          <p:cNvSpPr txBox="1"/>
          <p:nvPr/>
        </p:nvSpPr>
        <p:spPr>
          <a:xfrm>
            <a:off x="953514" y="4127047"/>
            <a:ext cx="8280400" cy="1785104"/>
          </a:xfrm>
          <a:prstGeom prst="rect">
            <a:avLst/>
          </a:prstGeom>
          <a:noFill/>
          <a:ln w="9525">
            <a:noFill/>
          </a:ln>
        </p:spPr>
        <p:txBody>
          <a:bodyPr wrap="square" anchor="t">
            <a:spAutoFit/>
          </a:bodyPr>
          <a:lstStyle/>
          <a:p>
            <a:pPr>
              <a:spcBef>
                <a:spcPct val="50000"/>
              </a:spcBef>
            </a:pP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⑴</a:t>
            </a:r>
            <a:r>
              <a:rPr lang="zh-CN" altLang="en-US" sz="2000" b="1" kern="0">
                <a:solidFill>
                  <a:srgbClr val="FF0066"/>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计算</a:t>
            </a:r>
            <a:r>
              <a:rPr lang="en-US" altLang="zh-CN" sz="2000" b="1" kern="0">
                <a:solidFill>
                  <a:srgbClr val="FF0066"/>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r>
              <a:rPr lang="en-US" altLang="zh-CN" sz="2000" b="1" kern="0">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6%NaCl</a:t>
            </a:r>
            <a:r>
              <a:rPr lang="zh-CN" altLang="en-US" sz="2000" b="1" kern="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溶液</a:t>
            </a:r>
            <a:r>
              <a:rPr lang="zh-CN" altLang="en-US" sz="2000" b="1" u="sng" kern="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   </a:t>
            </a:r>
            <a:r>
              <a:rPr lang="en-US" altLang="zh-CN" sz="2000" b="1" kern="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g  H</a:t>
            </a:r>
            <a:r>
              <a:rPr lang="en-US" altLang="zh-CN" sz="2000" b="1" kern="0" baseline="-2500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2</a:t>
            </a:r>
            <a:r>
              <a:rPr lang="en-US" altLang="zh-CN" sz="2000" b="1" kern="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O</a:t>
            </a:r>
            <a:r>
              <a:rPr lang="en-US" altLang="zh-CN" sz="2000" b="1" u="sng" kern="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   </a:t>
            </a:r>
            <a:r>
              <a:rPr lang="en-US" altLang="zh-CN" sz="2000" b="1" kern="0">
                <a:solidFill>
                  <a:srgbClr val="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g</a:t>
            </a:r>
            <a:endParaRPr lang="en-US" altLang="zh-CN" sz="2000" b="1" kern="0">
              <a:solidFill>
                <a:srgbClr val="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endParaRPr>
          </a:p>
          <a:p>
            <a:pPr>
              <a:spcBef>
                <a:spcPct val="50000"/>
              </a:spcBef>
            </a:pP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⑵</a:t>
            </a:r>
            <a:r>
              <a:rPr lang="zh-CN" altLang="en-US" sz="2000" b="1" kern="0">
                <a:solidFill>
                  <a:srgbClr val="FF0066"/>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量取</a:t>
            </a:r>
            <a:r>
              <a:rPr lang="en-US" altLang="zh-CN" sz="2000" b="1" kern="0">
                <a:solidFill>
                  <a:srgbClr val="FF0066"/>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r>
              <a:rPr lang="zh-CN" altLang="en-US"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用量筒量取</a:t>
            </a:r>
            <a:r>
              <a:rPr lang="en-US" altLang="zh-CN"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_</a:t>
            </a:r>
            <a:r>
              <a:rPr lang="zh-CN" altLang="en-US"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en-US" altLang="zh-CN"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_</a:t>
            </a:r>
            <a:r>
              <a:rPr lang="zh-CN" altLang="en-US" sz="2000" b="1" kern="0">
                <a:solidFill>
                  <a:srgbClr val="0000FF"/>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ml</a:t>
            </a:r>
            <a:r>
              <a:rPr lang="zh-CN" altLang="en-US"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6%食盐溶液,</a:t>
            </a:r>
            <a:r>
              <a:rPr lang="en-US" altLang="zh-CN"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_</a:t>
            </a:r>
            <a:r>
              <a:rPr lang="zh-CN" altLang="en-US"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en-US" altLang="zh-CN"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_</a:t>
            </a:r>
            <a:r>
              <a:rPr lang="zh-CN" altLang="en-US" sz="20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ml水</a:t>
            </a:r>
            <a:endPar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endParaRPr>
          </a:p>
          <a:p>
            <a:pPr>
              <a:spcBef>
                <a:spcPct val="50000"/>
              </a:spcBef>
            </a:pPr>
            <a:r>
              <a:rPr lang="en-US" altLang="x-none"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⑶</a:t>
            </a:r>
            <a:r>
              <a:rPr lang="zh-CN" altLang="en-US" sz="2000" b="1" kern="0">
                <a:solidFill>
                  <a:srgbClr val="FF0066"/>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混均</a:t>
            </a:r>
            <a:r>
              <a:rPr lang="en-US" altLang="zh-CN" sz="2000" b="1" kern="0">
                <a:solidFill>
                  <a:srgbClr val="FF0066"/>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r>
              <a:rPr lang="zh-CN" altLang="en-US" sz="2000" b="1" kern="0">
                <a:solidFill>
                  <a:sysClr val="windowText" lastClr="000000"/>
                </a:solidFill>
                <a:effectLst>
                  <a:outerShdw blurRad="38100" dist="38100" dir="2700000">
                    <a:srgbClr val="FFFFFF"/>
                  </a:outerShdw>
                </a:effectLst>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用玻璃棒轻轻搅拌，使溶液混合均匀。</a:t>
            </a:r>
          </a:p>
          <a:p>
            <a:pPr>
              <a:spcBef>
                <a:spcPct val="50000"/>
              </a:spcBef>
            </a:pP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⑷</a:t>
            </a:r>
            <a:r>
              <a:rPr lang="zh-CN" altLang="en-US" sz="2000" b="1" kern="0">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装瓶</a:t>
            </a:r>
            <a:r>
              <a:rPr lang="en-US" altLang="zh-CN" sz="2000" b="1" kern="0">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r>
              <a:rPr lang="zh-CN" altLang="en-US"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盖好瓶塞贴上标签</a:t>
            </a:r>
            <a:r>
              <a:rPr lang="en-US" altLang="zh-CN" sz="20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a:t>
            </a:r>
            <a:endParaRPr lang="en-US" altLang="zh-CN" sz="2000" b="1" kern="0">
              <a:solidFill>
                <a:srgbClr val="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endParaRPr>
          </a:p>
        </p:txBody>
      </p:sp>
      <p:sp>
        <p:nvSpPr>
          <p:cNvPr id="5" name="文本框 4"/>
          <p:cNvSpPr txBox="1"/>
          <p:nvPr/>
        </p:nvSpPr>
        <p:spPr>
          <a:xfrm>
            <a:off x="2295807" y="3574597"/>
            <a:ext cx="963930" cy="400110"/>
          </a:xfrm>
          <a:prstGeom prst="rect">
            <a:avLst/>
          </a:prstGeom>
          <a:noFill/>
          <a:ln w="9525">
            <a:noFill/>
          </a:ln>
        </p:spPr>
        <p:txBody>
          <a:bodyPr wrap="square" anchor="t">
            <a:spAutoFit/>
          </a:bodyPr>
          <a:lstStyle/>
          <a:p>
            <a:r>
              <a:rPr lang="zh-CN" altLang="en-US" sz="2000" b="1" kern="0">
                <a:solidFill>
                  <a:srgbClr val="FF0066"/>
                </a:solidFill>
                <a:latin typeface="Arial" panose="020B0604020202020204" pitchFamily="34" charset="0"/>
                <a:ea typeface="思源黑体 CN Medium" panose="020B0600000000000000" pitchFamily="34" charset="-122"/>
                <a:sym typeface="Arial" panose="020B0604020202020204" pitchFamily="34" charset="0"/>
              </a:rPr>
              <a:t>计算</a:t>
            </a:r>
            <a:endParaRPr lang="zh-CN" altLang="en-US" sz="2000" b="1" kern="0">
              <a:solidFill>
                <a:srgbClr val="0000FF"/>
              </a:solidFill>
              <a:latin typeface="Arial" panose="020B0604020202020204" pitchFamily="34" charset="0"/>
              <a:ea typeface="思源黑体 CN Medium" panose="020B0600000000000000" pitchFamily="34" charset="-122"/>
              <a:sym typeface="Arial" panose="020B0604020202020204" pitchFamily="34" charset="0"/>
            </a:endParaRPr>
          </a:p>
        </p:txBody>
      </p:sp>
      <p:sp>
        <p:nvSpPr>
          <p:cNvPr id="8" name="文本框 7"/>
          <p:cNvSpPr txBox="1"/>
          <p:nvPr/>
        </p:nvSpPr>
        <p:spPr>
          <a:xfrm>
            <a:off x="4454905" y="3549839"/>
            <a:ext cx="963930" cy="400110"/>
          </a:xfrm>
          <a:prstGeom prst="rect">
            <a:avLst/>
          </a:prstGeom>
          <a:noFill/>
          <a:ln w="9525">
            <a:noFill/>
          </a:ln>
        </p:spPr>
        <p:txBody>
          <a:bodyPr wrap="square" anchor="t">
            <a:spAutoFit/>
          </a:bodyPr>
          <a:lstStyle/>
          <a:p>
            <a:r>
              <a:rPr lang="zh-CN" altLang="en-US" sz="2000" b="1" kern="0">
                <a:solidFill>
                  <a:srgbClr val="FF0066"/>
                </a:solidFill>
                <a:latin typeface="Arial" panose="020B0604020202020204" pitchFamily="34" charset="0"/>
                <a:ea typeface="思源黑体 CN Medium" panose="020B0600000000000000" pitchFamily="34" charset="-122"/>
                <a:sym typeface="Arial" panose="020B0604020202020204" pitchFamily="34" charset="0"/>
              </a:rPr>
              <a:t>混匀</a:t>
            </a:r>
          </a:p>
        </p:txBody>
      </p:sp>
      <p:sp>
        <p:nvSpPr>
          <p:cNvPr id="9" name="文本框 8"/>
          <p:cNvSpPr txBox="1"/>
          <p:nvPr/>
        </p:nvSpPr>
        <p:spPr>
          <a:xfrm>
            <a:off x="3490975" y="3549839"/>
            <a:ext cx="963930" cy="400110"/>
          </a:xfrm>
          <a:prstGeom prst="rect">
            <a:avLst/>
          </a:prstGeom>
          <a:noFill/>
          <a:ln w="9525">
            <a:noFill/>
          </a:ln>
        </p:spPr>
        <p:txBody>
          <a:bodyPr wrap="square" anchor="t">
            <a:spAutoFit/>
          </a:bodyPr>
          <a:lstStyle/>
          <a:p>
            <a:r>
              <a:rPr lang="zh-CN" altLang="en-US" sz="2000" b="1" kern="0">
                <a:solidFill>
                  <a:srgbClr val="FF0066"/>
                </a:solidFill>
                <a:latin typeface="Arial" panose="020B0604020202020204" pitchFamily="34" charset="0"/>
                <a:ea typeface="思源黑体 CN Medium" panose="020B0600000000000000" pitchFamily="34" charset="-122"/>
                <a:sym typeface="Arial" panose="020B0604020202020204" pitchFamily="34" charset="0"/>
              </a:rPr>
              <a:t>量取</a:t>
            </a:r>
            <a:endParaRPr lang="zh-CN" altLang="en-US" sz="2000" b="1" kern="0">
              <a:solidFill>
                <a:srgbClr val="0000FF"/>
              </a:solidFill>
              <a:latin typeface="Arial" panose="020B0604020202020204" pitchFamily="34" charset="0"/>
              <a:ea typeface="思源黑体 CN Medium" panose="020B0600000000000000" pitchFamily="34" charset="-122"/>
              <a:sym typeface="Arial" panose="020B0604020202020204" pitchFamily="34" charset="0"/>
            </a:endParaRPr>
          </a:p>
        </p:txBody>
      </p:sp>
      <p:sp>
        <p:nvSpPr>
          <p:cNvPr id="10" name="文本框 9"/>
          <p:cNvSpPr txBox="1"/>
          <p:nvPr/>
        </p:nvSpPr>
        <p:spPr>
          <a:xfrm>
            <a:off x="747485" y="1700478"/>
            <a:ext cx="4596130" cy="400110"/>
          </a:xfrm>
          <a:prstGeom prst="rect">
            <a:avLst/>
          </a:prstGeom>
          <a:noFill/>
        </p:spPr>
        <p:txBody>
          <a:bodyPr wrap="none" rtlCol="0" anchor="t">
            <a:spAutoFit/>
          </a:bodyPr>
          <a:lstStyle/>
          <a:p>
            <a:pPr algn="ctr"/>
            <a:r>
              <a:rPr lang="zh-CN" altLang="en-US" sz="2000" b="1" kern="0">
                <a:solidFill>
                  <a:sysClr val="windowText" lastClr="000000"/>
                </a:solidFill>
                <a:effectLst>
                  <a:outerShdw blurRad="38100" dist="38100" dir="2700000">
                    <a:srgbClr val="C0C0C0"/>
                  </a:outerShdw>
                </a:effectLst>
                <a:latin typeface="Arial" panose="020B0604020202020204" pitchFamily="34" charset="0"/>
                <a:ea typeface="思源黑体 CN Medium" panose="020B0600000000000000" pitchFamily="34" charset="-122"/>
                <a:sym typeface="Arial" panose="020B0604020202020204" pitchFamily="34" charset="0"/>
              </a:rPr>
              <a:t>配制</a:t>
            </a:r>
            <a:r>
              <a:rPr lang="en-US" altLang="zh-CN" sz="2000" b="1" kern="0">
                <a:solidFill>
                  <a:sysClr val="windowText" lastClr="000000"/>
                </a:solidFill>
                <a:effectLst>
                  <a:outerShdw blurRad="38100" dist="38100" dir="2700000">
                    <a:srgbClr val="C0C0C0"/>
                  </a:outerShdw>
                </a:effectLst>
                <a:latin typeface="Arial" panose="020B0604020202020204" pitchFamily="34" charset="0"/>
                <a:ea typeface="思源黑体 CN Medium" panose="020B0600000000000000" pitchFamily="34" charset="-122"/>
                <a:sym typeface="Arial" panose="020B0604020202020204" pitchFamily="34" charset="0"/>
              </a:rPr>
              <a:t>50g</a:t>
            </a:r>
            <a:r>
              <a:rPr lang="zh-CN" altLang="en-US" sz="2000" b="1" kern="0">
                <a:solidFill>
                  <a:sysClr val="windowText" lastClr="000000"/>
                </a:solidFill>
                <a:effectLst>
                  <a:outerShdw blurRad="38100" dist="38100" dir="2700000">
                    <a:srgbClr val="C0C0C0"/>
                  </a:outerShdw>
                </a:effectLst>
                <a:latin typeface="Arial" panose="020B0604020202020204" pitchFamily="34" charset="0"/>
                <a:ea typeface="思源黑体 CN Medium" panose="020B0600000000000000" pitchFamily="34" charset="-122"/>
                <a:sym typeface="Arial" panose="020B0604020202020204" pitchFamily="34" charset="0"/>
              </a:rPr>
              <a:t>质量分数为</a:t>
            </a:r>
            <a:r>
              <a:rPr lang="en-US" altLang="zh-CN" sz="2000" b="1" kern="0">
                <a:solidFill>
                  <a:sysClr val="windowText" lastClr="000000"/>
                </a:solidFill>
                <a:effectLst>
                  <a:outerShdw blurRad="38100" dist="38100" dir="2700000">
                    <a:srgbClr val="C0C0C0"/>
                  </a:outerShdw>
                </a:effectLst>
                <a:latin typeface="Arial" panose="020B0604020202020204" pitchFamily="34" charset="0"/>
                <a:ea typeface="思源黑体 CN Medium" panose="020B0600000000000000" pitchFamily="34" charset="-122"/>
                <a:sym typeface="Arial" panose="020B0604020202020204" pitchFamily="34" charset="0"/>
              </a:rPr>
              <a:t> 3%</a:t>
            </a:r>
            <a:r>
              <a:rPr lang="en-US" altLang="zh-CN" sz="20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 </a:t>
            </a:r>
            <a:r>
              <a:rPr lang="zh-CN" altLang="en-US" sz="2000" b="1" kern="0">
                <a:solidFill>
                  <a:sysClr val="windowText" lastClr="000000"/>
                </a:solidFill>
                <a:effectLst>
                  <a:outerShdw blurRad="38100" dist="38100" dir="2700000">
                    <a:srgbClr val="C0C0C0"/>
                  </a:outerShdw>
                </a:effectLst>
                <a:latin typeface="Arial" panose="020B0604020202020204" pitchFamily="34" charset="0"/>
                <a:ea typeface="思源黑体 CN Medium" panose="020B0600000000000000" pitchFamily="34" charset="-122"/>
                <a:sym typeface="Arial" panose="020B0604020202020204" pitchFamily="34" charset="0"/>
              </a:rPr>
              <a:t>的氯化钠溶液</a:t>
            </a:r>
            <a:endParaRPr lang="zh-CN" altLang="en-US" sz="20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endParaRPr>
          </a:p>
        </p:txBody>
      </p:sp>
      <p:sp>
        <p:nvSpPr>
          <p:cNvPr id="12302" name="文本框 12301"/>
          <p:cNvSpPr txBox="1"/>
          <p:nvPr/>
        </p:nvSpPr>
        <p:spPr>
          <a:xfrm>
            <a:off x="2992226" y="4117978"/>
            <a:ext cx="790575" cy="400110"/>
          </a:xfrm>
          <a:prstGeom prst="rect">
            <a:avLst/>
          </a:prstGeom>
          <a:noFill/>
          <a:ln w="9525">
            <a:noFill/>
          </a:ln>
        </p:spPr>
        <p:txBody>
          <a:bodyPr anchor="t">
            <a:spAutoFit/>
          </a:bodyPr>
          <a:lstStyle/>
          <a:p>
            <a:pPr algn="ctr">
              <a:spcBef>
                <a:spcPct val="50000"/>
              </a:spcBef>
            </a:pPr>
            <a:r>
              <a:rPr lang="en-US" altLang="zh-CN" sz="2000" b="1"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25</a:t>
            </a:r>
          </a:p>
        </p:txBody>
      </p:sp>
      <p:sp>
        <p:nvSpPr>
          <p:cNvPr id="12303" name="文本框 12302"/>
          <p:cNvSpPr txBox="1"/>
          <p:nvPr/>
        </p:nvSpPr>
        <p:spPr>
          <a:xfrm>
            <a:off x="4103132" y="4090718"/>
            <a:ext cx="790575" cy="400110"/>
          </a:xfrm>
          <a:prstGeom prst="rect">
            <a:avLst/>
          </a:prstGeom>
          <a:noFill/>
          <a:ln w="9525">
            <a:noFill/>
          </a:ln>
        </p:spPr>
        <p:txBody>
          <a:bodyPr anchor="t">
            <a:spAutoFit/>
          </a:bodyPr>
          <a:lstStyle/>
          <a:p>
            <a:pPr algn="ctr">
              <a:spcBef>
                <a:spcPct val="50000"/>
              </a:spcBef>
            </a:pPr>
            <a:r>
              <a:rPr lang="en-US" altLang="zh-CN" sz="2000" b="1"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25</a:t>
            </a:r>
          </a:p>
        </p:txBody>
      </p:sp>
      <p:sp>
        <p:nvSpPr>
          <p:cNvPr id="12304" name="文本框 12303"/>
          <p:cNvSpPr txBox="1"/>
          <p:nvPr/>
        </p:nvSpPr>
        <p:spPr>
          <a:xfrm>
            <a:off x="5272511" y="4566804"/>
            <a:ext cx="792006" cy="400110"/>
          </a:xfrm>
          <a:prstGeom prst="rect">
            <a:avLst/>
          </a:prstGeom>
          <a:noFill/>
          <a:ln w="9525">
            <a:noFill/>
          </a:ln>
        </p:spPr>
        <p:txBody>
          <a:bodyPr anchor="t">
            <a:spAutoFit/>
          </a:bodyPr>
          <a:lstStyle/>
          <a:p>
            <a:pPr algn="ctr">
              <a:spcBef>
                <a:spcPct val="50000"/>
              </a:spcBef>
            </a:pPr>
            <a:r>
              <a:rPr lang="en-US" altLang="zh-CN" sz="2000" b="1" kern="0">
                <a:solidFill>
                  <a:srgbClr val="FF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25</a:t>
            </a:r>
            <a:endParaRPr lang="zh-CN" altLang="en-US" sz="2000" b="1" kern="0">
              <a:solidFill>
                <a:srgbClr val="FF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endParaRPr>
          </a:p>
        </p:txBody>
      </p:sp>
      <p:sp>
        <p:nvSpPr>
          <p:cNvPr id="11" name="文本框 10"/>
          <p:cNvSpPr txBox="1"/>
          <p:nvPr/>
        </p:nvSpPr>
        <p:spPr>
          <a:xfrm>
            <a:off x="2983592" y="4576144"/>
            <a:ext cx="936007" cy="400110"/>
          </a:xfrm>
          <a:prstGeom prst="rect">
            <a:avLst/>
          </a:prstGeom>
          <a:noFill/>
          <a:ln w="9525">
            <a:noFill/>
          </a:ln>
        </p:spPr>
        <p:txBody>
          <a:bodyPr wrap="square" anchor="t">
            <a:spAutoFit/>
          </a:bodyPr>
          <a:lstStyle/>
          <a:p>
            <a:pPr algn="ctr">
              <a:spcBef>
                <a:spcPct val="50000"/>
              </a:spcBef>
            </a:pPr>
            <a:r>
              <a:rPr lang="en-US" altLang="zh-CN" sz="2000" b="1"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24.0</a:t>
            </a:r>
          </a:p>
        </p:txBody>
      </p:sp>
      <p:sp>
        <p:nvSpPr>
          <p:cNvPr id="14" name="上弧形箭头 13"/>
          <p:cNvSpPr/>
          <p:nvPr/>
        </p:nvSpPr>
        <p:spPr>
          <a:xfrm>
            <a:off x="8034467" y="2584284"/>
            <a:ext cx="1764030" cy="44513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kern="0">
              <a:solidFill>
                <a:schemeClr val="tx1"/>
              </a:solidFill>
              <a:latin typeface="Arial" panose="020B0604020202020204" pitchFamily="34" charset="0"/>
              <a:ea typeface="思源黑体 CN Medium" panose="020B0600000000000000" pitchFamily="34" charset="-122"/>
              <a:sym typeface="Arial" panose="020B0604020202020204" pitchFamily="34" charset="0"/>
            </a:endParaRPr>
          </a:p>
        </p:txBody>
      </p:sp>
      <p:sp>
        <p:nvSpPr>
          <p:cNvPr id="15" name="文本框 14"/>
          <p:cNvSpPr txBox="1"/>
          <p:nvPr/>
        </p:nvSpPr>
        <p:spPr>
          <a:xfrm>
            <a:off x="8480761" y="2545866"/>
            <a:ext cx="936007" cy="521970"/>
          </a:xfrm>
          <a:prstGeom prst="rect">
            <a:avLst/>
          </a:prstGeom>
          <a:noFill/>
        </p:spPr>
        <p:txBody>
          <a:bodyPr wrap="square" rtlCol="0">
            <a:spAutoFit/>
          </a:bodyPr>
          <a:lstStyle/>
          <a:p>
            <a:pPr algn="ctr"/>
            <a:r>
              <a:rPr lang="zh-CN" altLang="en-US" sz="2800" b="1" kern="0">
                <a:solidFill>
                  <a:srgbClr val="0000FF"/>
                </a:solidFill>
                <a:latin typeface="Arial" panose="020B0604020202020204" pitchFamily="34" charset="0"/>
                <a:ea typeface="思源黑体 CN Medium" panose="020B0600000000000000" pitchFamily="34" charset="-122"/>
                <a:sym typeface="Arial" panose="020B0604020202020204" pitchFamily="34" charset="0"/>
              </a:rPr>
              <a:t>加水</a:t>
            </a:r>
          </a:p>
        </p:txBody>
      </p:sp>
      <p:grpSp>
        <p:nvGrpSpPr>
          <p:cNvPr id="18" name="组合 17"/>
          <p:cNvGrpSpPr/>
          <p:nvPr/>
        </p:nvGrpSpPr>
        <p:grpSpPr>
          <a:xfrm>
            <a:off x="7112998" y="3009831"/>
            <a:ext cx="1543685" cy="1880235"/>
            <a:chOff x="4076" y="306"/>
            <a:chExt cx="2431" cy="2961"/>
          </a:xfrm>
        </p:grpSpPr>
        <p:pic>
          <p:nvPicPr>
            <p:cNvPr id="12" name="图片 11"/>
            <p:cNvPicPr>
              <a:picLocks noChangeAspect="1"/>
            </p:cNvPicPr>
            <p:nvPr/>
          </p:nvPicPr>
          <p:blipFill>
            <a:blip r:embed="rId2">
              <a:clrChange>
                <a:clrFrom>
                  <a:srgbClr val="FFFFFF">
                    <a:alpha val="100000"/>
                  </a:srgbClr>
                </a:clrFrom>
                <a:clrTo>
                  <a:srgbClr val="FFFFFF">
                    <a:alpha val="100000"/>
                    <a:alpha val="0"/>
                  </a:srgbClr>
                </a:clrTo>
              </a:clrChange>
            </a:blip>
            <a:srcRect l="1944" r="54699"/>
            <a:stretch>
              <a:fillRect/>
            </a:stretch>
          </p:blipFill>
          <p:spPr>
            <a:xfrm>
              <a:off x="4076" y="306"/>
              <a:ext cx="2431" cy="2961"/>
            </a:xfrm>
            <a:prstGeom prst="rect">
              <a:avLst/>
            </a:prstGeom>
          </p:spPr>
        </p:pic>
        <p:sp>
          <p:nvSpPr>
            <p:cNvPr id="16" name="文本框 15"/>
            <p:cNvSpPr txBox="1"/>
            <p:nvPr/>
          </p:nvSpPr>
          <p:spPr>
            <a:xfrm>
              <a:off x="4500" y="885"/>
              <a:ext cx="1757" cy="1309"/>
            </a:xfrm>
            <a:prstGeom prst="rect">
              <a:avLst/>
            </a:prstGeom>
            <a:noFill/>
          </p:spPr>
          <p:txBody>
            <a:bodyPr wrap="square" rtlCol="0">
              <a:spAutoFit/>
            </a:bodyPr>
            <a:lstStyle/>
            <a:p>
              <a:pPr algn="ctr"/>
              <a:r>
                <a:rPr lang="zh-CN" altLang="en-US"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浓溶液</a:t>
              </a:r>
            </a:p>
          </p:txBody>
        </p:sp>
      </p:grpSp>
      <p:grpSp>
        <p:nvGrpSpPr>
          <p:cNvPr id="19" name="组合 18"/>
          <p:cNvGrpSpPr/>
          <p:nvPr/>
        </p:nvGrpSpPr>
        <p:grpSpPr>
          <a:xfrm>
            <a:off x="9112613" y="3009831"/>
            <a:ext cx="1543685" cy="1880235"/>
            <a:chOff x="7225" y="306"/>
            <a:chExt cx="2431" cy="2961"/>
          </a:xfrm>
        </p:grpSpPr>
        <p:pic>
          <p:nvPicPr>
            <p:cNvPr id="13" name="图片 12"/>
            <p:cNvPicPr>
              <a:picLocks noChangeAspect="1"/>
            </p:cNvPicPr>
            <p:nvPr/>
          </p:nvPicPr>
          <p:blipFill>
            <a:blip r:embed="rId2">
              <a:clrChange>
                <a:clrFrom>
                  <a:srgbClr val="FFFFFF">
                    <a:alpha val="100000"/>
                  </a:srgbClr>
                </a:clrFrom>
                <a:clrTo>
                  <a:srgbClr val="FFFFFF">
                    <a:alpha val="100000"/>
                    <a:alpha val="0"/>
                  </a:srgbClr>
                </a:clrTo>
              </a:clrChange>
            </a:blip>
            <a:srcRect l="50401" r="6242"/>
            <a:stretch>
              <a:fillRect/>
            </a:stretch>
          </p:blipFill>
          <p:spPr>
            <a:xfrm>
              <a:off x="7225" y="306"/>
              <a:ext cx="2431" cy="2961"/>
            </a:xfrm>
            <a:prstGeom prst="rect">
              <a:avLst/>
            </a:prstGeom>
          </p:spPr>
        </p:pic>
        <p:sp>
          <p:nvSpPr>
            <p:cNvPr id="17" name="文本框 16"/>
            <p:cNvSpPr txBox="1"/>
            <p:nvPr/>
          </p:nvSpPr>
          <p:spPr>
            <a:xfrm>
              <a:off x="7688" y="885"/>
              <a:ext cx="1757" cy="1309"/>
            </a:xfrm>
            <a:prstGeom prst="rect">
              <a:avLst/>
            </a:prstGeom>
            <a:noFill/>
          </p:spPr>
          <p:txBody>
            <a:bodyPr wrap="square" rtlCol="0">
              <a:spAutoFit/>
            </a:bodyPr>
            <a:lstStyle/>
            <a:p>
              <a:pPr algn="ctr"/>
              <a:r>
                <a:rPr lang="zh-CN" altLang="en-US"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稀溶液</a:t>
              </a:r>
            </a:p>
          </p:txBody>
        </p:sp>
      </p:grpSp>
      <p:sp>
        <p:nvSpPr>
          <p:cNvPr id="28" name="文本框 27"/>
          <p:cNvSpPr txBox="1"/>
          <p:nvPr/>
        </p:nvSpPr>
        <p:spPr>
          <a:xfrm>
            <a:off x="821145" y="445245"/>
            <a:ext cx="2669830"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溶液的浓度</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nodeType="clickEffect">
                                  <p:stCondLst>
                                    <p:cond delay="0"/>
                                  </p:stCondLst>
                                  <p:childTnLst>
                                    <p:animEffect transition="out" filter="blinds(horizontal)">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childTnLst>
                          </p:cTn>
                        </p:par>
                        <p:par>
                          <p:cTn id="24" fill="hold">
                            <p:stCondLst>
                              <p:cond delay="500"/>
                            </p:stCondLst>
                            <p:childTnLst>
                              <p:par>
                                <p:cTn id="25" presetID="3" presetClass="exit" presetSubtype="10" fill="hold" grpId="1" nodeType="afterEffect">
                                  <p:stCondLst>
                                    <p:cond delay="0"/>
                                  </p:stCondLst>
                                  <p:childTnLst>
                                    <p:animEffect transition="out" filter="blinds(horizontal)">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par>
                          <p:cTn id="28" fill="hold">
                            <p:stCondLst>
                              <p:cond delay="1000"/>
                            </p:stCondLst>
                            <p:childTnLst>
                              <p:par>
                                <p:cTn id="29" presetID="3" presetClass="exit" presetSubtype="10" fill="hold" nodeType="afterEffect">
                                  <p:stCondLst>
                                    <p:cond delay="0"/>
                                  </p:stCondLst>
                                  <p:childTnLst>
                                    <p:animEffect transition="out" filter="blinds(horizontal)">
                                      <p:cBhvr>
                                        <p:cTn id="30" dur="500"/>
                                        <p:tgtEl>
                                          <p:spTgt spid="19"/>
                                        </p:tgtEl>
                                      </p:cBhvr>
                                    </p:animEffect>
                                    <p:set>
                                      <p:cBhvr>
                                        <p:cTn id="31" dur="1" fill="hold">
                                          <p:stCondLst>
                                            <p:cond delay="499"/>
                                          </p:stCondLst>
                                        </p:cTn>
                                        <p:tgtEl>
                                          <p:spTgt spid="19"/>
                                        </p:tgtEl>
                                        <p:attrNameLst>
                                          <p:attrName>style.visibility</p:attrName>
                                        </p:attrNameLst>
                                      </p:cBhvr>
                                      <p:to>
                                        <p:strVal val="hidden"/>
                                      </p:to>
                                    </p:set>
                                  </p:childTnLst>
                                </p:cTn>
                              </p:par>
                            </p:childTnLst>
                          </p:cTn>
                        </p:par>
                        <p:par>
                          <p:cTn id="32" fill="hold">
                            <p:stCondLst>
                              <p:cond delay="1500"/>
                            </p:stCondLst>
                            <p:childTnLst>
                              <p:par>
                                <p:cTn id="33" presetID="3" presetClass="exit" presetSubtype="10" fill="hold" grpId="1" nodeType="afterEffect">
                                  <p:stCondLst>
                                    <p:cond delay="0"/>
                                  </p:stCondLst>
                                  <p:childTnLst>
                                    <p:animEffect transition="out" filter="blinds(horizontal)">
                                      <p:cBhvr>
                                        <p:cTn id="34" dur="500"/>
                                        <p:tgtEl>
                                          <p:spTgt spid="15"/>
                                        </p:tgtEl>
                                      </p:cBhvr>
                                    </p:animEffect>
                                    <p:set>
                                      <p:cBhvr>
                                        <p:cTn id="35" dur="1" fill="hold">
                                          <p:stCondLst>
                                            <p:cond delay="499"/>
                                          </p:stCondLst>
                                        </p:cTn>
                                        <p:tgtEl>
                                          <p:spTgt spid="15"/>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blinds(horizontal)">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3315"/>
                                        </p:tgtEl>
                                        <p:attrNameLst>
                                          <p:attrName>style.visibility</p:attrName>
                                        </p:attrNameLst>
                                      </p:cBhvr>
                                      <p:to>
                                        <p:strVal val="visible"/>
                                      </p:to>
                                    </p:set>
                                    <p:animEffect transition="in" filter="wipe(down)">
                                      <p:cBhvr>
                                        <p:cTn id="50" dur="500"/>
                                        <p:tgtEl>
                                          <p:spTgt spid="13315"/>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randombar(horizontal)">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randombar(horizontal)">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12302"/>
                                        </p:tgtEl>
                                        <p:attrNameLst>
                                          <p:attrName>style.visibility</p:attrName>
                                        </p:attrNameLst>
                                      </p:cBhvr>
                                      <p:to>
                                        <p:strVal val="visible"/>
                                      </p:to>
                                    </p:set>
                                    <p:animEffect transition="in" filter="dissolve">
                                      <p:cBhvr>
                                        <p:cTn id="80" dur="500"/>
                                        <p:tgtEl>
                                          <p:spTgt spid="12302"/>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12303"/>
                                        </p:tgtEl>
                                        <p:attrNameLst>
                                          <p:attrName>style.visibility</p:attrName>
                                        </p:attrNameLst>
                                      </p:cBhvr>
                                      <p:to>
                                        <p:strVal val="visible"/>
                                      </p:to>
                                    </p:set>
                                    <p:animEffect transition="in" filter="dissolve">
                                      <p:cBhvr>
                                        <p:cTn id="85" dur="500"/>
                                        <p:tgtEl>
                                          <p:spTgt spid="12303"/>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grpId="0" nodeType="clickEffect">
                                  <p:stCondLst>
                                    <p:cond delay="0"/>
                                  </p:stCondLst>
                                  <p:childTnLst>
                                    <p:set>
                                      <p:cBhvr>
                                        <p:cTn id="89" dur="500" fill="hold">
                                          <p:stCondLst>
                                            <p:cond delay="0"/>
                                          </p:stCondLst>
                                        </p:cTn>
                                        <p:tgtEl>
                                          <p:spTgt spid="11"/>
                                        </p:tgtEl>
                                        <p:attrNameLst>
                                          <p:attrName>style.visibility</p:attrName>
                                        </p:attrNameLst>
                                      </p:cBhvr>
                                      <p:to>
                                        <p:strVal val="visible"/>
                                      </p:to>
                                    </p:set>
                                    <p:animEffect transition="in" filter="dissolve">
                                      <p:cBhvr>
                                        <p:cTn id="90" dur="500"/>
                                        <p:tgtEl>
                                          <p:spTgt spid="11"/>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ntr" presetSubtype="0" fill="hold" grpId="0" nodeType="clickEffect">
                                  <p:stCondLst>
                                    <p:cond delay="0"/>
                                  </p:stCondLst>
                                  <p:childTnLst>
                                    <p:set>
                                      <p:cBhvr>
                                        <p:cTn id="94" dur="1" fill="hold">
                                          <p:stCondLst>
                                            <p:cond delay="0"/>
                                          </p:stCondLst>
                                        </p:cTn>
                                        <p:tgtEl>
                                          <p:spTgt spid="12304"/>
                                        </p:tgtEl>
                                        <p:attrNameLst>
                                          <p:attrName>style.visibility</p:attrName>
                                        </p:attrNameLst>
                                      </p:cBhvr>
                                      <p:to>
                                        <p:strVal val="visible"/>
                                      </p:to>
                                    </p:set>
                                    <p:animEffect transition="in" filter="dissolve">
                                      <p:cBhvr>
                                        <p:cTn id="95" dur="500"/>
                                        <p:tgtEl>
                                          <p:spTgt spid="12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315" grpId="0"/>
      <p:bldP spid="6" grpId="0"/>
      <p:bldP spid="7" grpId="0"/>
      <p:bldP spid="4" grpId="0"/>
      <p:bldP spid="5" grpId="0"/>
      <p:bldP spid="8" grpId="0"/>
      <p:bldP spid="9" grpId="0"/>
      <p:bldP spid="12302" grpId="0"/>
      <p:bldP spid="12303" grpId="0"/>
      <p:bldP spid="12304" grpId="0"/>
      <p:bldP spid="11" grpId="0"/>
      <p:bldP spid="14" grpId="0" animBg="1"/>
      <p:bldP spid="14" grpId="1" animBg="1"/>
      <p:bldP spid="15" grpId="0"/>
      <p:bldP spid="15"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8813" y="1303886"/>
            <a:ext cx="7893685" cy="1691810"/>
          </a:xfrm>
          <a:prstGeom prst="rect">
            <a:avLst/>
          </a:prstGeom>
          <a:noFill/>
        </p:spPr>
        <p:txBody>
          <a:bodyPr wrap="square" rtlCol="0">
            <a:spAutoFit/>
          </a:bodyPr>
          <a:lstStyle/>
          <a:p>
            <a:pPr indent="457200">
              <a:lnSpc>
                <a:spcPct val="200000"/>
              </a:lnSpc>
            </a:pPr>
            <a:r>
              <a:rPr lang="en-US" altLang="zh-CN"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1.</a:t>
            </a:r>
            <a:r>
              <a:rPr lang="zh-CN" altLang="en-US"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把</a:t>
            </a:r>
            <a:r>
              <a:rPr lang="en-US" altLang="zh-CN"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100g</a:t>
            </a:r>
            <a:r>
              <a:rPr lang="zh-CN" altLang="en-US"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质量分数为</a:t>
            </a:r>
            <a:r>
              <a:rPr lang="en-US" altLang="zh-CN"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98%</a:t>
            </a:r>
            <a:r>
              <a:rPr lang="zh-CN" altLang="en-US"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的浓硫酸稀释成</a:t>
            </a:r>
            <a:r>
              <a:rPr lang="en-US" altLang="zh-CN"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10%</a:t>
            </a:r>
            <a:r>
              <a:rPr lang="zh-CN" altLang="en-US" sz="2800" b="1" kern="0">
                <a:solidFill>
                  <a:sysClr val="windowText" lastClr="000000"/>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的稀硫酸，需要水的质量是多少？</a:t>
            </a:r>
          </a:p>
        </p:txBody>
      </p:sp>
      <p:sp>
        <p:nvSpPr>
          <p:cNvPr id="25603" name="Text Box 3"/>
          <p:cNvSpPr txBox="1"/>
          <p:nvPr/>
        </p:nvSpPr>
        <p:spPr>
          <a:xfrm>
            <a:off x="1136669" y="3177228"/>
            <a:ext cx="3198311" cy="724622"/>
          </a:xfrm>
          <a:prstGeom prst="rect">
            <a:avLst/>
          </a:prstGeom>
          <a:noFill/>
          <a:ln w="9525">
            <a:noFill/>
          </a:ln>
        </p:spPr>
        <p:txBody>
          <a:bodyPr wrap="none">
            <a:spAutoFit/>
          </a:bodyPr>
          <a:lstStyle/>
          <a:p>
            <a:pPr>
              <a:lnSpc>
                <a:spcPct val="200000"/>
              </a:lnSpc>
            </a:pPr>
            <a:r>
              <a:rPr lang="zh-CN" altLang="en-US" sz="2400" b="1" kern="0">
                <a:solidFill>
                  <a:srgbClr val="FF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解：</a:t>
            </a:r>
            <a:r>
              <a:rPr lang="zh-CN" altLang="en-US" sz="2400" b="1"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设加水的质量为</a:t>
            </a:r>
            <a:r>
              <a:rPr lang="en-US" altLang="x-none" sz="2400" b="1"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x</a:t>
            </a:r>
          </a:p>
        </p:txBody>
      </p:sp>
      <p:sp>
        <p:nvSpPr>
          <p:cNvPr id="25604" name="Text Box 4"/>
          <p:cNvSpPr txBox="1"/>
          <p:nvPr/>
        </p:nvSpPr>
        <p:spPr>
          <a:xfrm>
            <a:off x="1802784" y="3855090"/>
            <a:ext cx="4607352" cy="724622"/>
          </a:xfrm>
          <a:prstGeom prst="rect">
            <a:avLst/>
          </a:prstGeom>
          <a:noFill/>
          <a:ln w="9525">
            <a:noFill/>
          </a:ln>
        </p:spPr>
        <p:txBody>
          <a:bodyPr wrap="none">
            <a:spAutoFit/>
          </a:bodyPr>
          <a:lstStyle/>
          <a:p>
            <a:pPr>
              <a:lnSpc>
                <a:spcPct val="200000"/>
              </a:lnSpc>
            </a:pPr>
            <a:r>
              <a:rPr lang="en-US" altLang="zh-CN"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10</a:t>
            </a:r>
            <a:r>
              <a:rPr lang="zh-CN" altLang="en-US"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0</a:t>
            </a:r>
            <a:r>
              <a:rPr lang="en-US" altLang="x-none"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g×98% =</a:t>
            </a:r>
            <a:r>
              <a:rPr lang="zh-CN" altLang="en-US"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a:t>
            </a:r>
            <a:r>
              <a:rPr lang="en-US" altLang="x-none" sz="24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100g+X) ×10%</a:t>
            </a:r>
          </a:p>
        </p:txBody>
      </p:sp>
      <p:sp>
        <p:nvSpPr>
          <p:cNvPr id="25625" name="文本框 25624"/>
          <p:cNvSpPr txBox="1"/>
          <p:nvPr/>
        </p:nvSpPr>
        <p:spPr>
          <a:xfrm>
            <a:off x="1927878" y="4532636"/>
            <a:ext cx="1653017" cy="820417"/>
          </a:xfrm>
          <a:prstGeom prst="rect">
            <a:avLst/>
          </a:prstGeom>
          <a:noFill/>
          <a:ln w="9525">
            <a:noFill/>
          </a:ln>
        </p:spPr>
        <p:txBody>
          <a:bodyPr wrap="none" anchor="t">
            <a:spAutoFit/>
          </a:bodyPr>
          <a:lstStyle/>
          <a:p>
            <a:pPr>
              <a:lnSpc>
                <a:spcPct val="200000"/>
              </a:lnSpc>
            </a:pPr>
            <a:r>
              <a:rPr lang="en-US" altLang="x-none" sz="28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X = 880g</a:t>
            </a:r>
          </a:p>
        </p:txBody>
      </p:sp>
      <p:sp>
        <p:nvSpPr>
          <p:cNvPr id="8" name="文本框 7"/>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即学即练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linds(horizontal)">
                                      <p:cBhvr>
                                        <p:cTn id="7" dur="500"/>
                                        <p:tgtEl>
                                          <p:spTgt spid="2560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04"/>
                                        </p:tgtEl>
                                        <p:attrNameLst>
                                          <p:attrName>style.visibility</p:attrName>
                                        </p:attrNameLst>
                                      </p:cBhvr>
                                      <p:to>
                                        <p:strVal val="visible"/>
                                      </p:to>
                                    </p:set>
                                    <p:animEffect transition="in" filter="checkerboard(across)">
                                      <p:cBhvr>
                                        <p:cTn id="12" dur="500"/>
                                        <p:tgtEl>
                                          <p:spTgt spid="2560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500" fill="hold">
                                          <p:stCondLst>
                                            <p:cond delay="0"/>
                                          </p:stCondLst>
                                        </p:cTn>
                                        <p:tgtEl>
                                          <p:spTgt spid="25625"/>
                                        </p:tgtEl>
                                        <p:attrNameLst>
                                          <p:attrName>style.visibility</p:attrName>
                                        </p:attrNameLst>
                                      </p:cBhvr>
                                      <p:to>
                                        <p:strVal val="visible"/>
                                      </p:to>
                                    </p:set>
                                    <p:animEffect transition="in" filter="diamond(in)">
                                      <p:cBhvr>
                                        <p:cTn id="17" dur="500"/>
                                        <p:tgtEl>
                                          <p:spTgt spid="25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4" grpId="0"/>
      <p:bldP spid="256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821145" y="1239520"/>
            <a:ext cx="8528050" cy="953135"/>
          </a:xfrm>
          <a:prstGeom prst="rect">
            <a:avLst/>
          </a:prstGeom>
          <a:noFill/>
          <a:ln w="9525">
            <a:noFill/>
          </a:ln>
        </p:spPr>
        <p:txBody>
          <a:bodyPr wrap="square">
            <a:spAutoFit/>
          </a:bodyPr>
          <a:lstStyle/>
          <a:p>
            <a:pPr indent="457200"/>
            <a:r>
              <a:rPr lang="zh-CN" altLang="en-US" sz="2800" kern="0">
                <a:solidFill>
                  <a:srgbClr val="FF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a:t>
            </a:r>
            <a:r>
              <a:rPr lang="en-US" altLang="zh-CN" sz="2800" b="1" kern="0">
                <a:solidFill>
                  <a:srgbClr val="0000FF"/>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2017.</a:t>
            </a:r>
            <a:r>
              <a:rPr lang="zh-CN" altLang="en-US" sz="2800" b="1" kern="0">
                <a:solidFill>
                  <a:srgbClr val="0000FF"/>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河南</a:t>
            </a:r>
            <a:r>
              <a:rPr lang="zh-CN" altLang="en-US" sz="2800" kern="0">
                <a:solidFill>
                  <a:srgbClr val="FF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a:t>
            </a:r>
            <a:r>
              <a:rPr lang="en-US" altLang="zh-CN" sz="2800" b="1" i="1"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t</a:t>
            </a:r>
            <a:r>
              <a:rPr lang="en-US" altLang="zh-CN" sz="2800" b="1" kern="0" baseline="-2500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3</a:t>
            </a:r>
            <a:r>
              <a:rPr lang="en-US" altLang="zh-CN" sz="2800" b="1" kern="0">
                <a:solidFill>
                  <a:sysClr val="windowText" lastClr="000000"/>
                </a:solidFill>
                <a:latin typeface="Arial" panose="020B0604020202020204" pitchFamily="34" charset="0"/>
                <a:ea typeface="思源黑体 CN Medium" panose="020B0600000000000000" pitchFamily="34" charset="-122"/>
                <a:cs typeface="黑体" panose="02010600030101010101" charset="-122"/>
                <a:sym typeface="Arial" panose="020B0604020202020204" pitchFamily="34" charset="0"/>
              </a:rPr>
              <a:t>℃</a:t>
            </a:r>
            <a:r>
              <a:rPr lang="zh-CN" altLang="en-US" sz="2800" b="1"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时，将 </a:t>
            </a:r>
            <a:r>
              <a:rPr lang="en-US" altLang="zh-CN" sz="2800" b="1"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30 g</a:t>
            </a:r>
            <a:r>
              <a:rPr lang="en-US" altLang="zh-CN" sz="2800" b="1"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 X</a:t>
            </a:r>
            <a:r>
              <a:rPr lang="zh-CN" altLang="en-US" sz="2800" b="1"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的饱和溶液稀释为质量分数为 </a:t>
            </a:r>
            <a:r>
              <a:rPr lang="en-US" altLang="zh-CN" sz="2800" b="1"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10%</a:t>
            </a:r>
            <a:r>
              <a:rPr lang="en-US" altLang="zh-CN" sz="2800" b="1"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 </a:t>
            </a:r>
            <a:r>
              <a:rPr lang="zh-CN" altLang="en-US" sz="2800" b="1"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的溶液，需加水的质量为</a:t>
            </a:r>
            <a:r>
              <a:rPr lang="en-US" altLang="zh-CN" sz="2800" b="1"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_____g</a:t>
            </a:r>
            <a:r>
              <a:rPr lang="zh-CN" altLang="en-US" sz="2800" b="1"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a:t>
            </a:r>
            <a:endParaRPr lang="zh-CN" altLang="en-US" sz="2800" b="1"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endParaRPr>
          </a:p>
        </p:txBody>
      </p:sp>
      <p:pic>
        <p:nvPicPr>
          <p:cNvPr id="1073742893" name="图片 1073742892"/>
          <p:cNvPicPr>
            <a:picLocks noChangeAspect="1"/>
          </p:cNvPicPr>
          <p:nvPr/>
        </p:nvPicPr>
        <p:blipFill>
          <a:blip r:embed="rId2"/>
          <a:stretch>
            <a:fillRect/>
          </a:stretch>
        </p:blipFill>
        <p:spPr>
          <a:xfrm>
            <a:off x="3615230" y="2527970"/>
            <a:ext cx="3890889" cy="3462978"/>
          </a:xfrm>
          <a:prstGeom prst="rect">
            <a:avLst/>
          </a:prstGeom>
          <a:noFill/>
          <a:ln w="9525">
            <a:noFill/>
          </a:ln>
        </p:spPr>
      </p:pic>
      <p:sp>
        <p:nvSpPr>
          <p:cNvPr id="2" name="文本框 1"/>
          <p:cNvSpPr txBox="1"/>
          <p:nvPr/>
        </p:nvSpPr>
        <p:spPr>
          <a:xfrm>
            <a:off x="8255552" y="1609090"/>
            <a:ext cx="694055" cy="583565"/>
          </a:xfrm>
          <a:prstGeom prst="rect">
            <a:avLst/>
          </a:prstGeom>
          <a:noFill/>
        </p:spPr>
        <p:txBody>
          <a:bodyPr wrap="square" rtlCol="0">
            <a:spAutoFit/>
          </a:bodyPr>
          <a:lstStyle/>
          <a:p>
            <a:r>
              <a:rPr lang="en-US" altLang="zh-CN" sz="3200" b="1" kern="0">
                <a:solidFill>
                  <a:srgbClr val="FF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70</a:t>
            </a:r>
          </a:p>
        </p:txBody>
      </p:sp>
      <p:sp>
        <p:nvSpPr>
          <p:cNvPr id="8" name="文本框 7"/>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中考链接</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60400" y="1365265"/>
            <a:ext cx="9298305" cy="2246769"/>
          </a:xfrm>
          <a:prstGeom prst="rect">
            <a:avLst/>
          </a:prstGeom>
          <a:noFill/>
          <a:ln w="9525">
            <a:noFill/>
          </a:ln>
        </p:spPr>
        <p:txBody>
          <a:bodyPr wrap="square">
            <a:spAutoFit/>
          </a:bodyPr>
          <a:lstStyle/>
          <a:p>
            <a:r>
              <a:rPr lang="zh-CN" altLang="en-US" sz="2800"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a:t>
            </a:r>
            <a:r>
              <a:rPr lang="en-US" altLang="zh-CN" sz="2800" kern="0">
                <a:solidFill>
                  <a:srgbClr val="0000FF"/>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2016 .</a:t>
            </a:r>
            <a:r>
              <a:rPr lang="zh-CN" altLang="en-US" sz="2800" kern="0">
                <a:solidFill>
                  <a:srgbClr val="0000FF"/>
                </a:solidFill>
                <a:latin typeface="Arial" panose="020B0604020202020204" pitchFamily="34" charset="0"/>
                <a:ea typeface="思源黑体 CN Medium" panose="020B0600000000000000" pitchFamily="34" charset="-122"/>
                <a:cs typeface="仿宋" panose="02010609060101010101" charset="-122"/>
                <a:sym typeface="Arial" panose="020B0604020202020204" pitchFamily="34" charset="0"/>
              </a:rPr>
              <a:t>河南</a:t>
            </a:r>
            <a:r>
              <a:rPr lang="zh-CN" altLang="en-US" sz="2800"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）如图是甲、乙的溶解度曲线，下列说法不正确的是（  </a:t>
            </a:r>
            <a:r>
              <a:rPr lang="zh-CN" altLang="en-US" sz="2800"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	</a:t>
            </a:r>
            <a:r>
              <a:rPr lang="zh-CN" altLang="en-US" sz="2800" kern="0">
                <a:solidFill>
                  <a:sysClr val="windowText" lastClr="000000"/>
                </a:solidFill>
                <a:latin typeface="Arial" panose="020B0604020202020204" pitchFamily="34" charset="0"/>
                <a:ea typeface="思源黑体 CN Medium" panose="020B0600000000000000" pitchFamily="34" charset="-122"/>
                <a:cs typeface="宋体" panose="02010600030101010101" pitchFamily="2" charset="-122"/>
                <a:sym typeface="Arial" panose="020B0604020202020204" pitchFamily="34" charset="0"/>
              </a:rPr>
              <a:t>）</a:t>
            </a:r>
            <a:endParaRPr lang="en-US" altLang="zh-CN" sz="2800" kern="0">
              <a:solidFill>
                <a:sysClr val="windowText" lastClr="00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endParaRPr>
          </a:p>
          <a:p>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B.t</a:t>
            </a:r>
            <a:r>
              <a:rPr lang="en-US" altLang="zh-CN" sz="2800" kern="0" baseline="-2500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2</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时，甲、乙饱和溶液中溶质质量分数相等</a:t>
            </a:r>
          </a:p>
          <a:p>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D.t</a:t>
            </a:r>
            <a:r>
              <a:rPr lang="en-US" altLang="zh-CN" sz="2800" kern="0" baseline="-2500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3</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时，</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75g </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甲的饱和溶液中加入 </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50g </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水，可以得到质量分数为 </a:t>
            </a:r>
            <a:r>
              <a:rPr lang="en-US" altLang="zh-CN"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25%</a:t>
            </a:r>
            <a:r>
              <a:rPr lang="zh-CN" altLang="en-US" sz="28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的溶液</a:t>
            </a:r>
          </a:p>
        </p:txBody>
      </p:sp>
      <p:pic>
        <p:nvPicPr>
          <p:cNvPr id="1073742892" name="图片 1073742891"/>
          <p:cNvPicPr>
            <a:picLocks noChangeAspect="1"/>
          </p:cNvPicPr>
          <p:nvPr/>
        </p:nvPicPr>
        <p:blipFill>
          <a:blip r:embed="rId2"/>
          <a:stretch>
            <a:fillRect/>
          </a:stretch>
        </p:blipFill>
        <p:spPr>
          <a:xfrm>
            <a:off x="3269441" y="3516630"/>
            <a:ext cx="2957830" cy="2617470"/>
          </a:xfrm>
          <a:prstGeom prst="rect">
            <a:avLst/>
          </a:prstGeom>
          <a:noFill/>
          <a:ln w="9525">
            <a:noFill/>
          </a:ln>
        </p:spPr>
      </p:pic>
      <p:sp>
        <p:nvSpPr>
          <p:cNvPr id="3" name="文本框 2"/>
          <p:cNvSpPr txBox="1"/>
          <p:nvPr/>
        </p:nvSpPr>
        <p:spPr>
          <a:xfrm>
            <a:off x="2739851" y="1795822"/>
            <a:ext cx="529590" cy="521970"/>
          </a:xfrm>
          <a:prstGeom prst="rect">
            <a:avLst/>
          </a:prstGeom>
          <a:noFill/>
        </p:spPr>
        <p:txBody>
          <a:bodyPr wrap="square" rtlCol="0">
            <a:spAutoFit/>
          </a:bodyPr>
          <a:lstStyle/>
          <a:p>
            <a:r>
              <a:rPr lang="en-US" altLang="zh-CN" sz="2800" b="1" kern="0">
                <a:solidFill>
                  <a:srgbClr val="FF0000"/>
                </a:solidFill>
                <a:latin typeface="Arial" panose="020B0604020202020204" pitchFamily="34" charset="0"/>
                <a:ea typeface="思源黑体 CN Medium" panose="020B0600000000000000" pitchFamily="34" charset="-122"/>
                <a:cs typeface="Times New Roman" panose="02020603050405020304" charset="0"/>
                <a:sym typeface="Arial" panose="020B0604020202020204" pitchFamily="34" charset="0"/>
              </a:rPr>
              <a:t>D</a:t>
            </a:r>
          </a:p>
        </p:txBody>
      </p:sp>
      <p:sp>
        <p:nvSpPr>
          <p:cNvPr id="6" name="文本框 5"/>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当堂检测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标题 12292"/>
          <p:cNvSpPr/>
          <p:nvPr/>
        </p:nvSpPr>
        <p:spPr>
          <a:xfrm>
            <a:off x="727388" y="1374152"/>
            <a:ext cx="4260850" cy="565150"/>
          </a:xfrm>
          <a:prstGeom prst="rect">
            <a:avLst/>
          </a:prstGeom>
          <a:noFill/>
          <a:ln w="9525">
            <a:noFill/>
          </a:ln>
        </p:spPr>
        <p:txBody>
          <a:bodyPr vert="horz" wrap="square" lIns="91440" tIns="45720" rIns="91440" bIns="45720" anchor="ct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pPr algn="l"/>
            <a:r>
              <a:rPr lang="zh-CN" altLang="en-US" sz="2800">
                <a:solidFill>
                  <a:srgbClr val="FF0000"/>
                </a:solidFill>
                <a:latin typeface="Arial" panose="020B0604020202020204" pitchFamily="34" charset="0"/>
                <a:ea typeface="思源黑体 CN Medium" panose="020B0600000000000000" pitchFamily="34" charset="-122"/>
                <a:sym typeface="Arial" panose="020B0604020202020204" pitchFamily="34" charset="0"/>
              </a:rPr>
              <a:t>一、溶质的质量分数</a:t>
            </a:r>
          </a:p>
        </p:txBody>
      </p:sp>
      <p:sp>
        <p:nvSpPr>
          <p:cNvPr id="5130" name="文本框 5129"/>
          <p:cNvSpPr txBox="1"/>
          <p:nvPr/>
        </p:nvSpPr>
        <p:spPr>
          <a:xfrm>
            <a:off x="5389203" y="2886796"/>
            <a:ext cx="1281120" cy="461665"/>
          </a:xfrm>
          <a:prstGeom prst="rect">
            <a:avLst/>
          </a:prstGeom>
          <a:noFill/>
          <a:ln w="9525">
            <a:noFill/>
          </a:ln>
        </p:spPr>
        <p:txBody>
          <a:bodyPr wrap="none" anchor="t">
            <a:spAutoFit/>
          </a:bodyPr>
          <a:lstStyle/>
          <a:p>
            <a:r>
              <a:rPr lang="en-US" altLang="zh-CN"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×100%</a:t>
            </a:r>
          </a:p>
        </p:txBody>
      </p:sp>
      <p:grpSp>
        <p:nvGrpSpPr>
          <p:cNvPr id="5" name="组合 4"/>
          <p:cNvGrpSpPr/>
          <p:nvPr/>
        </p:nvGrpSpPr>
        <p:grpSpPr>
          <a:xfrm>
            <a:off x="777648" y="2642956"/>
            <a:ext cx="4695825" cy="951865"/>
            <a:chOff x="828" y="3924"/>
            <a:chExt cx="7395" cy="1499"/>
          </a:xfrm>
        </p:grpSpPr>
        <p:sp>
          <p:nvSpPr>
            <p:cNvPr id="5128" name="直接连接符 5127"/>
            <p:cNvSpPr/>
            <p:nvPr/>
          </p:nvSpPr>
          <p:spPr>
            <a:xfrm>
              <a:off x="4991" y="4671"/>
              <a:ext cx="3062" cy="0"/>
            </a:xfrm>
            <a:prstGeom prst="line">
              <a:avLst/>
            </a:prstGeom>
            <a:ln w="38100" cap="flat" cmpd="sng">
              <a:solidFill>
                <a:schemeClr val="tx1"/>
              </a:solidFill>
              <a:prstDash val="solid"/>
              <a:headEnd type="none" w="med" len="med"/>
              <a:tailEnd type="none" w="med" len="med"/>
            </a:ln>
          </p:spPr>
          <p:txBody>
            <a:bodyPr/>
            <a:lstStyle/>
            <a:p>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5126" name="文本框 5125"/>
            <p:cNvSpPr txBox="1"/>
            <p:nvPr/>
          </p:nvSpPr>
          <p:spPr>
            <a:xfrm>
              <a:off x="5200" y="3924"/>
              <a:ext cx="2716" cy="727"/>
            </a:xfrm>
            <a:prstGeom prst="rect">
              <a:avLst/>
            </a:prstGeom>
            <a:noFill/>
            <a:ln w="9525">
              <a:noFill/>
            </a:ln>
          </p:spPr>
          <p:txBody>
            <a:bodyPr wrap="square">
              <a:spAutoFit/>
            </a:bodyPr>
            <a:lstStyle/>
            <a:p>
              <a:pPr>
                <a:spcBef>
                  <a:spcPct val="50000"/>
                </a:spcBef>
              </a:pPr>
              <a:r>
                <a:rPr lang="zh-CN" altLang="en-US"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溶质质量</a:t>
              </a:r>
            </a:p>
          </p:txBody>
        </p:sp>
        <p:sp>
          <p:nvSpPr>
            <p:cNvPr id="5136" name="矩形 5135">
              <a:hlinkClick r:id="" action="ppaction://hlinkshowjump?jump=nextslide"/>
            </p:cNvPr>
            <p:cNvSpPr/>
            <p:nvPr/>
          </p:nvSpPr>
          <p:spPr>
            <a:xfrm>
              <a:off x="828" y="4308"/>
              <a:ext cx="4704" cy="727"/>
            </a:xfrm>
            <a:prstGeom prst="rect">
              <a:avLst/>
            </a:prstGeom>
            <a:noFill/>
            <a:ln w="9525">
              <a:noFill/>
            </a:ln>
          </p:spPr>
          <p:txBody>
            <a:bodyPr wrap="square">
              <a:spAutoFit/>
            </a:bodyPr>
            <a:lstStyle/>
            <a:p>
              <a:r>
                <a:rPr lang="zh-CN" altLang="en-US"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溶质的质量分数 </a:t>
              </a:r>
              <a:r>
                <a:rPr lang="en-US" altLang="zh-CN"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a:t>
              </a:r>
            </a:p>
          </p:txBody>
        </p:sp>
        <p:sp>
          <p:nvSpPr>
            <p:cNvPr id="5127" name="文本框 5126"/>
            <p:cNvSpPr txBox="1"/>
            <p:nvPr/>
          </p:nvSpPr>
          <p:spPr>
            <a:xfrm>
              <a:off x="4991" y="4696"/>
              <a:ext cx="3232" cy="727"/>
            </a:xfrm>
            <a:prstGeom prst="rect">
              <a:avLst/>
            </a:prstGeom>
            <a:noFill/>
            <a:ln w="9525">
              <a:noFill/>
            </a:ln>
          </p:spPr>
          <p:txBody>
            <a:bodyPr>
              <a:spAutoFit/>
            </a:bodyPr>
            <a:lstStyle/>
            <a:p>
              <a:pPr>
                <a:spcBef>
                  <a:spcPct val="50000"/>
                </a:spcBef>
              </a:pPr>
              <a:r>
                <a:rPr lang="zh-CN" altLang="en-US"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溶液的质量</a:t>
              </a:r>
            </a:p>
          </p:txBody>
        </p:sp>
      </p:grpSp>
      <p:sp>
        <p:nvSpPr>
          <p:cNvPr id="6" name="文本框 5"/>
          <p:cNvSpPr txBox="1"/>
          <p:nvPr/>
        </p:nvSpPr>
        <p:spPr>
          <a:xfrm>
            <a:off x="821146" y="4132657"/>
            <a:ext cx="4985385" cy="461665"/>
          </a:xfrm>
          <a:prstGeom prst="rect">
            <a:avLst/>
          </a:prstGeom>
          <a:noFill/>
        </p:spPr>
        <p:txBody>
          <a:bodyPr wrap="square" rtlCol="0" anchor="t">
            <a:spAutoFit/>
          </a:bodyPr>
          <a:lstStyle/>
          <a:p>
            <a:r>
              <a:rPr lang="zh-CN" altLang="en-US" sz="2400" kern="0">
                <a:solidFill>
                  <a:srgbClr val="FF0000"/>
                </a:solidFill>
                <a:latin typeface="Arial" panose="020B0604020202020204" pitchFamily="34" charset="0"/>
                <a:ea typeface="思源黑体 CN Medium" panose="020B0600000000000000" pitchFamily="34" charset="-122"/>
                <a:sym typeface="Arial" panose="020B0604020202020204" pitchFamily="34" charset="0"/>
              </a:rPr>
              <a:t>饱和溶液中溶质的质量分数</a:t>
            </a:r>
            <a:r>
              <a:rPr lang="zh-CN" altLang="en-US"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 </a:t>
            </a:r>
            <a:r>
              <a:rPr lang="en-US" altLang="zh-CN"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a:t>
            </a:r>
            <a:endParaRPr lang="zh-CN" altLang="en-US"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endParaRPr>
          </a:p>
        </p:txBody>
      </p:sp>
      <p:grpSp>
        <p:nvGrpSpPr>
          <p:cNvPr id="14" name="组合 13"/>
          <p:cNvGrpSpPr/>
          <p:nvPr/>
        </p:nvGrpSpPr>
        <p:grpSpPr>
          <a:xfrm>
            <a:off x="4943485" y="3863802"/>
            <a:ext cx="3261360" cy="910590"/>
            <a:chOff x="6425" y="6729"/>
            <a:chExt cx="5136" cy="1434"/>
          </a:xfrm>
        </p:grpSpPr>
        <p:sp>
          <p:nvSpPr>
            <p:cNvPr id="10" name="文本框 9"/>
            <p:cNvSpPr txBox="1"/>
            <p:nvPr/>
          </p:nvSpPr>
          <p:spPr>
            <a:xfrm>
              <a:off x="7163" y="6729"/>
              <a:ext cx="2118" cy="727"/>
            </a:xfrm>
            <a:prstGeom prst="rect">
              <a:avLst/>
            </a:prstGeom>
            <a:noFill/>
            <a:ln w="9525">
              <a:noFill/>
            </a:ln>
          </p:spPr>
          <p:txBody>
            <a:bodyPr wrap="square">
              <a:spAutoFit/>
            </a:bodyPr>
            <a:lstStyle/>
            <a:p>
              <a:pPr>
                <a:spcBef>
                  <a:spcPct val="50000"/>
                </a:spcBef>
              </a:pPr>
              <a:r>
                <a:rPr lang="zh-CN" altLang="en-US"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溶解度</a:t>
              </a:r>
            </a:p>
          </p:txBody>
        </p:sp>
        <p:sp>
          <p:nvSpPr>
            <p:cNvPr id="11" name="直接连接符 10"/>
            <p:cNvSpPr/>
            <p:nvPr/>
          </p:nvSpPr>
          <p:spPr>
            <a:xfrm>
              <a:off x="6661" y="7452"/>
              <a:ext cx="3062" cy="0"/>
            </a:xfrm>
            <a:prstGeom prst="line">
              <a:avLst/>
            </a:prstGeom>
            <a:ln w="38100" cap="flat" cmpd="sng">
              <a:solidFill>
                <a:schemeClr val="tx1"/>
              </a:solidFill>
              <a:prstDash val="solid"/>
              <a:headEnd type="none" w="med" len="med"/>
              <a:tailEnd type="none" w="med" len="med"/>
            </a:ln>
          </p:spPr>
          <p:txBody>
            <a:bodyPr/>
            <a:lstStyle/>
            <a:p>
              <a:endParaRPr lang="zh-CN" altLang="en-US">
                <a:latin typeface="Arial" panose="020B0604020202020204" pitchFamily="34" charset="0"/>
                <a:ea typeface="思源黑体 CN Medium" panose="020B0600000000000000" pitchFamily="34" charset="-122"/>
                <a:sym typeface="Arial" panose="020B0604020202020204" pitchFamily="34" charset="0"/>
              </a:endParaRPr>
            </a:p>
          </p:txBody>
        </p:sp>
        <p:sp>
          <p:nvSpPr>
            <p:cNvPr id="12" name="文本框 11"/>
            <p:cNvSpPr txBox="1"/>
            <p:nvPr/>
          </p:nvSpPr>
          <p:spPr>
            <a:xfrm>
              <a:off x="6425" y="7436"/>
              <a:ext cx="3559" cy="727"/>
            </a:xfrm>
            <a:prstGeom prst="rect">
              <a:avLst/>
            </a:prstGeom>
            <a:noFill/>
            <a:ln w="9525">
              <a:noFill/>
            </a:ln>
          </p:spPr>
          <p:txBody>
            <a:bodyPr wrap="square">
              <a:spAutoFit/>
            </a:bodyPr>
            <a:lstStyle/>
            <a:p>
              <a:pPr>
                <a:spcBef>
                  <a:spcPct val="50000"/>
                </a:spcBef>
              </a:pPr>
              <a:r>
                <a:rPr lang="zh-CN" altLang="en-US" sz="24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溶解度</a:t>
              </a:r>
              <a:r>
                <a:rPr lang="en-US" altLang="zh-CN" sz="2400" kern="0">
                  <a:solidFill>
                    <a:sysClr val="windowText" lastClr="000000"/>
                  </a:solidFill>
                  <a:latin typeface="Arial" panose="020B0604020202020204" pitchFamily="34" charset="0"/>
                  <a:ea typeface="思源黑体 CN Medium" panose="020B0600000000000000" pitchFamily="34" charset="-122"/>
                  <a:cs typeface="楷体" panose="02010609060101010101" charset="-122"/>
                  <a:sym typeface="Arial" panose="020B0604020202020204" pitchFamily="34" charset="0"/>
                </a:rPr>
                <a:t>+100g</a:t>
              </a:r>
            </a:p>
          </p:txBody>
        </p:sp>
        <p:sp>
          <p:nvSpPr>
            <p:cNvPr id="13" name="文本框 12"/>
            <p:cNvSpPr txBox="1"/>
            <p:nvPr/>
          </p:nvSpPr>
          <p:spPr>
            <a:xfrm>
              <a:off x="9543" y="7073"/>
              <a:ext cx="2018" cy="727"/>
            </a:xfrm>
            <a:prstGeom prst="rect">
              <a:avLst/>
            </a:prstGeom>
            <a:noFill/>
            <a:ln w="9525">
              <a:noFill/>
            </a:ln>
          </p:spPr>
          <p:txBody>
            <a:bodyPr wrap="none" anchor="t">
              <a:spAutoFit/>
            </a:bodyPr>
            <a:lstStyle/>
            <a:p>
              <a:r>
                <a:rPr lang="en-US" altLang="zh-CN" sz="2400" kern="0">
                  <a:solidFill>
                    <a:sysClr val="windowText" lastClr="000000"/>
                  </a:solidFill>
                  <a:latin typeface="Arial" panose="020B0604020202020204" pitchFamily="34" charset="0"/>
                  <a:ea typeface="思源黑体 CN Medium" panose="020B0600000000000000" pitchFamily="34" charset="-122"/>
                  <a:sym typeface="Arial" panose="020B0604020202020204" pitchFamily="34" charset="0"/>
                </a:rPr>
                <a:t>×100%</a:t>
              </a:r>
            </a:p>
          </p:txBody>
        </p:sp>
      </p:grpSp>
      <p:sp>
        <p:nvSpPr>
          <p:cNvPr id="16" name="文本框 15"/>
          <p:cNvSpPr txBox="1"/>
          <p:nvPr/>
        </p:nvSpPr>
        <p:spPr>
          <a:xfrm>
            <a:off x="821145" y="445245"/>
            <a:ext cx="2168525" cy="646331"/>
          </a:xfrm>
          <a:prstGeom prst="rect">
            <a:avLst/>
          </a:prstGeom>
          <a:noFill/>
        </p:spPr>
        <p:txBody>
          <a:bodyPr wrap="square" rtlCol="0">
            <a:spAutoFit/>
            <a:scene3d>
              <a:camera prst="orthographicFront"/>
              <a:lightRig rig="threePt" dir="t"/>
            </a:scene3d>
            <a:sp3d contourW="12700"/>
          </a:bodyPr>
          <a:lstStyle/>
          <a:p>
            <a:pPr algn="dist" defTabSz="609600">
              <a:defRPr/>
            </a:pPr>
            <a:r>
              <a:rPr lang="zh-CN" altLang="en-US" sz="3600">
                <a:solidFill>
                  <a:prstClr val="black">
                    <a:lumMod val="75000"/>
                    <a:lumOff val="25000"/>
                  </a:prstClr>
                </a:solidFill>
                <a:latin typeface="Arial" panose="020B0604020202020204" pitchFamily="34" charset="0"/>
                <a:ea typeface="思源黑体 CN Medium" panose="020B0600000000000000" pitchFamily="34" charset="-122"/>
                <a:cs typeface="+mn-ea"/>
                <a:sym typeface="Arial" panose="020B0604020202020204" pitchFamily="34" charset="0"/>
              </a:rPr>
              <a:t>课堂小结</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130"/>
                                        </p:tgtEl>
                                        <p:attrNameLst>
                                          <p:attrName>style.visibility</p:attrName>
                                        </p:attrNameLst>
                                      </p:cBhvr>
                                      <p:to>
                                        <p:strVal val="visible"/>
                                      </p:to>
                                    </p:set>
                                    <p:animEffect transition="in" filter="box(in)">
                                      <p:cBhvr>
                                        <p:cTn id="12" dur="2000"/>
                                        <p:tgtEl>
                                          <p:spTgt spid="513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ox(in)">
                                      <p:cBhvr>
                                        <p:cTn id="2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 name="ISLIDE.GUIDESSETTING" val="{&quot;Id&quot;:null,&quot;Name&quot;:&quot;正常&quot;,&quot;HeaderHeight&quot;:15.0,&quot;FooterHeight&quot;:9.0,&quot;SideMargin&quot;:5.5,&quot;TopMargin&quot;:0.0,&quot;BottomMargin&quot;:0.0,&quot;IntervalMargin&quot;:1.5,&quot;SettingType&quot;:&quot;System&quot;}"/>
  <p:tag name="KSO_WPP_MARK_KEY" val="99fa6950-004b-4209-a857-47cc148ce311"/>
  <p:tag name="COMMONDATA" val="eyJoZGlkIjoiODM4MjkzYmE4MzMyMDcyNjEwMDQ3YmNkMzI1ZDJiOTY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73586742-0823-4afc-a22c-4a414144ff8d}"/>
</p:tagLst>
</file>

<file path=ppt/tags/tag3.xml><?xml version="1.0" encoding="utf-8"?>
<p:tagLst xmlns:a="http://schemas.openxmlformats.org/drawingml/2006/main" xmlns:r="http://schemas.openxmlformats.org/officeDocument/2006/relationships" xmlns:p="http://schemas.openxmlformats.org/presentationml/2006/main">
  <p:tag name="FIXED_XID_TMP" val="5f5ee1ca4d6848d78f644aed"/>
  <p:tag name="KSO_WM_BEAUTIFY_FLAG" val="#wm#"/>
  <p:tag name="KSO_WM_CHIP_DECFILLPROP" val="[]"/>
  <p:tag name="KSO_WM_CHIP_FILLPROP" val="[[{&quot;text_align&quot;:&quot;ct&quot;,&quot;text_direction&quot;:&quot;horizontal&quot;,&quot;support_big_font&quot;:false,&quot;fill_id&quot;:&quot;deca2c856a2c479fa3af2fcbe1e54fdb&quot;,&quot;fill_align&quot;:&quot;ct&quot;,&quot;chip_types&quot;:[&quot;header&quot;]},{&quot;text_align&quot;:&quot;lm&quot;,&quot;text_direction&quot;:&quot;horizontal&quot;,&quot;support_features&quot;:[&quot;collage&quot;],&quot;support_big_font&quot;:false,&quot;fill_id&quot;:&quot;355c1d48380143b687f0639f79f2cda7&quot;,&quot;fill_align&quot;:&quot;cm&quot;,&quot;chip_types&quot;:[&quot;picture&quot;,&quot;chart&quot;,&quot;table&quot;,&quot;video&quot;]},{&quot;text_align&quot;:&quot;lm&quot;,&quot;text_direction&quot;:&quot;horizontal&quot;,&quot;support_features&quot;:[&quot;collage&quot;],&quot;support_big_font&quot;:false,&quot;fill_id&quot;:&quot;89c751b6f8ef4d4fb1124231b0a29aea&quot;,&quot;fill_align&quot;:&quot;cm&quot;,&quot;chip_types&quot;:[&quot;text&quot;,&quot;picture&quot;,&quot;chart&quot;,&quot;table&quot;,&quot;video&quot;]}],[{&quot;text_align&quot;:&quot;ct&quot;,&quot;text_direction&quot;:&quot;horizontal&quot;,&quot;support_big_font&quot;:false,&quot;fill_id&quot;:&quot;deca2c856a2c479fa3af2fcbe1e54fdb&quot;,&quot;fill_align&quot;:&quot;ct&quot;,&quot;chip_types&quot;:[&quot;header&quot;]},{&quot;text_align&quot;:&quot;lm&quot;,&quot;text_direction&quot;:&quot;horizontal&quot;,&quot;support_big_font&quot;:false,&quot;fill_id&quot;:&quot;355c1d48380143b687f0639f79f2cda7&quot;,&quot;fill_align&quot;:&quot;cm&quot;,&quot;chip_types&quot;:[&quot;text&quot;]},{&quot;text_align&quot;:&quot;lm&quot;,&quot;text_direction&quot;:&quot;horizontal&quot;,&quot;support_features&quot;:[&quot;collage&quot;],&quot;support_big_font&quot;:false,&quot;fill_id&quot;:&quot;89c751b6f8ef4d4fb1124231b0a29aea&quot;,&quot;fill_align&quot;:&quot;cm&quot;,&quot;chip_types&quot;:[&quot;picture&quot;,&quot;chart&quot;,&quot;table&quot;,&quot;video&quot;]}]]"/>
  <p:tag name="KSO_WM_CHIP_GROUPID" val="5f5ee1ca4d6848d78f644aed"/>
  <p:tag name="KSO_WM_CHIP_INFOS" val="{&quot;type&quot;:0,&quot;layout_type&quot;:&quot;topbottom&quot;,&quot;layout_feature&quot;:1,&quot;aspect_ratio&quot;:&quot;16:9&quot;,&quot;same_font_size&quot;:tru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f553136823a5e6212"/>
  <p:tag name="KSO_WM_SLIDE_BACKGROUND" val="[&quot;general&quot;]"/>
  <p:tag name="KSO_WM_SLIDE_BACKGROUND_TYPE" val="general"/>
  <p:tag name="KSO_WM_SLIDE_BK_DARK_LIGHT" val="2"/>
  <p:tag name="KSO_WM_SLIDE_ID" val="diagram20213262_1"/>
  <p:tag name="KSO_WM_SLIDE_INDEX" val="1"/>
  <p:tag name="KSO_WM_SLIDE_ITEM_CNT" val="0"/>
  <p:tag name="KSO_WM_SLIDE_LAYOUT" val="a_d_f"/>
  <p:tag name="KSO_WM_SLIDE_LAYOUT_CNT" val="1_1_1"/>
  <p:tag name="KSO_WM_SLIDE_LAYOUT_INFO" val="{&quot;backgroundInfo&quot;:[{&quot;bottom&quot;:0,&quot;bottomAbs&quot;:false,&quot;left&quot;:0,&quot;leftAbs&quot;:false,&quot;right&quot;:0,&quot;rightAbs&quot;:false,&quot;top&quot;:0,&quot;topAbs&quot;:false,&quot;type&quot;:&quot;general&quot;}],&quot;id&quot;:&quot;2020-12-09T20:18:55&quot;,&quot;maxSize&quot;:{&quot;size1&quot;:30.100000000000001},&quot;minSize&quot;:{&quot;size1&quot;:19},&quot;normalSize&quot;:{&quot;size1&quot;:30.09981481481481},&quot;subLayout&quot;:[{&quot;id&quot;:&quot;2020-12-09T20:18:55&quot;,&quot;margin&quot;:{&quot;bottom&quot;:0.026000002399086952,&quot;left&quot;:1.6929999589920044,&quot;right&quot;:1.6929999589920044,&quot;top&quot;:1.6929999589920044},&quot;type&quot;:0},{&quot;direction&quot;:1,&quot;id&quot;:&quot;2020-12-09T20:18:55&quot;,&quot;maxSize&quot;:{&quot;size1&quot;:63.799815286176575},&quot;minSize&quot;:{&quot;size1&quot;:38.799815286176575},&quot;normalSize&quot;:{&quot;size1&quot;:55.57481528617658},&quot;subLayout&quot;:[{&quot;id&quot;:&quot;2020-12-09T20:18:55&quot;,&quot;margin&quot;:{&quot;bottom&quot;:2.5399999618530273,&quot;left&quot;:2.1170001029968262,&quot;right&quot;:0.81999999284744263,&quot;top&quot;:1.8789999485015869},&quot;type&quot;:0},{&quot;id&quot;:&quot;2020-12-09T20:18:55&quot;,&quot;margin&quot;:{&quot;bottom&quot;:2.5399999618530273,&quot;left&quot;:0.026000002399086952,&quot;right&quot;:2.1170001029968262,&quot;top&quot;:1.8789999485015869},&quot;type&quot;:0}],&quot;type&quot;:0}],&quot;type&quot;:0}"/>
  <p:tag name="KSO_WM_SLIDE_POSITION" val="36*48"/>
  <p:tag name="KSO_WM_SLIDE_RATIO" val="1.777778"/>
  <p:tag name="KSO_WM_SLIDE_SAME_FONT_SIZE" val="1"/>
  <p:tag name="KSO_WM_SLIDE_SIZE" val="888*444"/>
  <p:tag name="KSO_WM_SLIDE_SUBTYPE" val="picTxt"/>
  <p:tag name="KSO_WM_SLIDE_SUPPORT_FEATURE_TYPE" val="1"/>
  <p:tag name="KSO_WM_SLIDE_TYPE" val="text"/>
  <p:tag name="KSO_WM_TAG_VERSION" val="1.0"/>
  <p:tag name="KSO_WM_TEMPLATE_ASSEMBLE_GROUPID" val="5fd0c0ad1fa9d42129dd610c"/>
  <p:tag name="KSO_WM_TEMPLATE_ASSEMBLE_XID" val="5fd0c0ad1fa9d42129dd610c"/>
  <p:tag name="KSO_WM_TEMPLATE_CATEGORY" val="diagram"/>
  <p:tag name="KSO_WM_TEMPLATE_COLOR_TYPE" val="1"/>
  <p:tag name="KSO_WM_TEMPLATE_INDEX" val="20213262"/>
  <p:tag name="KSO_WM_TEMPLATE_MASTER_TYPE" val="0"/>
  <p:tag name="KSO_WM_TEMPLATE_SUBCATEGORY" val="21"/>
  <p:tag name="KSO_WM_TEMPLATE_THUMBS_INDEX" val="1、4、7、12、13、14、15、16、17、18、20、24、25、28、33、36、40、43、44"/>
</p:tagLst>
</file>

<file path=ppt/tags/tag4.xml><?xml version="1.0" encoding="utf-8"?>
<p:tagLst xmlns:a="http://schemas.openxmlformats.org/drawingml/2006/main" xmlns:r="http://schemas.openxmlformats.org/officeDocument/2006/relationships" xmlns:p="http://schemas.openxmlformats.org/presentationml/2006/main">
  <p:tag name="KSO_WM_ASSEMBLE_CHIP_INDEX" val="a3b44286565e4cd68d44078b7ab8fe7d"/>
  <p:tag name="KSO_WM_BEAUTIFY_FLAG" val="#wm#"/>
  <p:tag name="KSO_WM_CHIP_FILLAREA_FILL_RULE" val="{&quot;fill_align&quot;:&quot;ct&quot;,&quot;fill_mode&quot;:&quot;full&quot;,&quot;sacle_strategy&quot;:&quot;smart&quot;}"/>
  <p:tag name="KSO_WM_CHIP_GROUPID" val="5e7881253197e252a37019b5"/>
  <p:tag name="KSO_WM_CHIP_XID" val="5e7881253197e252a37019b6"/>
  <p:tag name="KSO_WM_TAG_VERSION" val="1.0"/>
  <p:tag name="KSO_WM_TEMPLATE_ASSEMBLE_GROUPID" val="5fd0c0ad1fa9d42129dd610c"/>
  <p:tag name="KSO_WM_TEMPLATE_ASSEMBLE_XID" val="5fd0c0ad1fa9d42129dd610c"/>
  <p:tag name="KSO_WM_TEMPLATE_CATEGORY" val="diagram"/>
  <p:tag name="KSO_WM_TEMPLATE_INDEX" val="20213262"/>
  <p:tag name="KSO_WM_UNIT_BLOCK" val="0"/>
  <p:tag name="KSO_WM_UNIT_COMPATIBLE" val="0"/>
  <p:tag name="KSO_WM_UNIT_DEC_AREA_ID" val="ffe05975c361483491d5db778505645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3262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27"/>
</p:tagLst>
</file>

<file path=ppt/tags/tag5.xml><?xml version="1.0" encoding="utf-8"?>
<p:tagLst xmlns:a="http://schemas.openxmlformats.org/drawingml/2006/main" xmlns:r="http://schemas.openxmlformats.org/officeDocument/2006/relationships" xmlns:p="http://schemas.openxmlformats.org/presentationml/2006/main">
  <p:tag name="KSO_WM_ASSEMBLE_CHIP_INDEX" val="891377cfd8e049f3bfdff2eb4a76c633"/>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5fd0c0ad1fa9d42129dd610c"/>
  <p:tag name="KSO_WM_TEMPLATE_ASSEMBLE_XID" val="5fd0c0ad1fa9d42129dd610c"/>
  <p:tag name="KSO_WM_TEMPLATE_CATEGORY" val="diagram"/>
  <p:tag name="KSO_WM_TEMPLATE_INDEX" val="20213262"/>
  <p:tag name="KSO_WM_UNIT_BLOCK" val="0"/>
  <p:tag name="KSO_WM_UNIT_COMPATIBLE" val="0"/>
  <p:tag name="KSO_WM_UNIT_DEC_AREA_ID" val="43465dcfa2a84b2896a6f59d878b08d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3262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220"/>
</p:tagLst>
</file>

<file path=ppt/tags/tag6.xml><?xml version="1.0" encoding="utf-8"?>
<p:tagLst xmlns:a="http://schemas.openxmlformats.org/drawingml/2006/main" xmlns:r="http://schemas.openxmlformats.org/officeDocument/2006/relationships" xmlns:p="http://schemas.openxmlformats.org/presentationml/2006/main">
  <p:tag name="KSO_WM_ASSEMBLE_CHIP_INDEX" val="c1887e5a3dd3486f9606388e712bfc97"/>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5fd0c0ad1fa9d42129dd610c"/>
  <p:tag name="KSO_WM_TEMPLATE_ASSEMBLE_XID" val="5fd0c0ad1fa9d42129dd610c"/>
  <p:tag name="KSO_WM_TEMPLATE_CATEGORY" val="diagram"/>
  <p:tag name="KSO_WM_TEMPLATE_INDEX" val="20213262"/>
  <p:tag name="KSO_WM_UNIT_COMPATIBLE" val="0"/>
  <p:tag name="KSO_WM_UNIT_DEC_AREA_ID" val="8be830bc4fad466d93a4633267bfd42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3262_1*d*1"/>
  <p:tag name="KSO_WM_UNIT_INDEX" val="1"/>
  <p:tag name="KSO_WM_UNIT_LAYERLEVEL" val="1"/>
  <p:tag name="KSO_WM_UNIT_PLACING_PICTURE" val="c1887e5a3dd3486f9606388e712bfc97"/>
  <p:tag name="KSO_WM_UNIT_PLACING_PICTURE_INFO" val="{&quot;code&quot;:&quot;&quot;,&quot;full_picture&quot;:false,&quot;scheme&quot;:&quot;2-0&quot;,&quot;spacing&quot;:5}"/>
  <p:tag name="KSO_WM_UNIT_PLACING_PICTURE_USER_RELATIVERECTANGLE_SMARTMENU" val="{&quot;bottom&quot;:0,&quot;left&quot;:0.088754885073665607,&quot;right&quot;:0.088754885073665607,&quot;top&quot;:0}"/>
  <p:tag name="KSO_WM_UNIT_PLACING_PICTURE_USER_VIEWPORT" val="{&quot;height&quot;:4367.3826771653539,&quot;width&quot;:3775.9669291338582}"/>
  <p:tag name="KSO_WM_UNIT_PLACING_PICTURE_USER_VIEWPORT_SMARTMENU" val="{&quot;height&quot;:5041.259765625,&quot;width&quot;:3585.0299072265625}"/>
  <p:tag name="KSO_WM_UNIT_SM_LIMIT_TYPE" val="2"/>
  <p:tag name="KSO_WM_UNIT_SUPPORT_UNIT_TYPE" val="[&quot;d&quot;,&quot;α&quot;,&quot;β&quot;,&quot;θ&quot;]"/>
  <p:tag name="KSO_WM_UNIT_TYPE" val="d"/>
  <p:tag name="KSO_WM_UNIT_VALUE" val="1100*1438"/>
</p:tagLst>
</file>

<file path=ppt/tags/tag7.xml><?xml version="1.0" encoding="utf-8"?>
<p:tagLst xmlns:a="http://schemas.openxmlformats.org/drawingml/2006/main" xmlns:r="http://schemas.openxmlformats.org/officeDocument/2006/relationships" xmlns:p="http://schemas.openxmlformats.org/presentationml/2006/main">
  <p:tag name="KSO_WM_ASSEMBLE_CHIP_INDEX" val="c1887e5a3dd3486f9606388e712bfc97"/>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5fd0c0ad1fa9d42129dd610c"/>
  <p:tag name="KSO_WM_TEMPLATE_ASSEMBLE_XID" val="5fd0c0ad1fa9d42129dd610c"/>
  <p:tag name="KSO_WM_TEMPLATE_CATEGORY" val="diagram"/>
  <p:tag name="KSO_WM_TEMPLATE_INDEX" val="20213262"/>
  <p:tag name="KSO_WM_UNIT_COMPATIBLE" val="0"/>
  <p:tag name="KSO_WM_UNIT_DEC_AREA_ID" val="8be830bc4fad466d93a4633267bfd42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3262_1*d*1"/>
  <p:tag name="KSO_WM_UNIT_INDEX" val="1"/>
  <p:tag name="KSO_WM_UNIT_LAYERLEVEL" val="1"/>
  <p:tag name="KSO_WM_UNIT_PLACING_PICTURE" val="c1887e5a3dd3486f9606388e712bfc97"/>
  <p:tag name="KSO_WM_UNIT_PLACING_PICTURE_INFO" val="{&quot;code&quot;:&quot;&quot;,&quot;full_picture&quot;:false,&quot;scheme&quot;:&quot;2-0&quot;,&quot;spacing&quot;:5}"/>
  <p:tag name="KSO_WM_UNIT_PLACING_PICTURE_USER_RELATIVERECTANGLE_SMARTMENU" val="{&quot;bottom&quot;:0,&quot;left&quot;:0.28706274358707662,&quot;right&quot;:0.28706274358707662,&quot;top&quot;:0}"/>
  <p:tag name="KSO_WM_UNIT_PLACING_PICTURE_USER_VIEWPORT" val="{&quot;height&quot;:3446.5842519685038,&quot;width&quot;:5756.2992125984247}"/>
  <p:tag name="KSO_WM_UNIT_PLACING_PICTURE_USER_VIEWPORT_SMARTMENU" val="{&quot;height&quot;:5041.259765625,&quot;width&quot;:3585.0299072265625}"/>
  <p:tag name="KSO_WM_UNIT_SM_LIMIT_TYPE" val="2"/>
  <p:tag name="KSO_WM_UNIT_SUPPORT_UNIT_TYPE" val="[&quot;d&quot;,&quot;α&quot;,&quot;β&quot;,&quot;θ&quot;]"/>
  <p:tag name="KSO_WM_UNIT_TYPE" val="d"/>
  <p:tag name="KSO_WM_UNIT_VALUE" val="1100*1438"/>
</p:tagLst>
</file>

<file path=ppt/theme/theme1.xml><?xml version="1.0" encoding="utf-8"?>
<a:theme xmlns:a="http://schemas.openxmlformats.org/drawingml/2006/main" na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Arial"/>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1718</Words>
  <Application>Microsoft Office PowerPoint</Application>
  <PresentationFormat>宽屏</PresentationFormat>
  <Paragraphs>196</Paragraphs>
  <Slides>32</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32</vt:i4>
      </vt:variant>
    </vt:vector>
  </HeadingPairs>
  <TitlesOfParts>
    <vt:vector size="45" baseType="lpstr">
      <vt:lpstr>FandolFang R</vt:lpstr>
      <vt:lpstr>仿宋</vt:lpstr>
      <vt:lpstr>黑体</vt:lpstr>
      <vt:lpstr>楷体</vt:lpstr>
      <vt:lpstr>思源黑体 CN Medium</vt:lpstr>
      <vt:lpstr>宋体</vt:lpstr>
      <vt:lpstr>微软雅黑</vt:lpstr>
      <vt:lpstr>Arial</vt:lpstr>
      <vt:lpstr>Calibri</vt:lpstr>
      <vt:lpstr>Times New Roman</vt:lpstr>
      <vt:lpstr>1</vt:lpstr>
      <vt:lpstr>Bitmap Image</vt:lpstr>
      <vt:lpstr>WPS 公式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2023-03-20T06:18:19Z</dcterms:created>
  <dcterms:modified xsi:type="dcterms:W3CDTF">2023-03-20T06:18:22Z</dcterms:modified>
</cp:coreProperties>
</file>