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892" r:id="rId1"/>
    <p:sldMasterId id="2147494929" r:id="rId2"/>
  </p:sldMasterIdLst>
  <p:notesMasterIdLst>
    <p:notesMasterId r:id="rId3"/>
  </p:notesMasterIdLst>
  <p:sldIdLst>
    <p:sldId id="5515" r:id="rId4"/>
    <p:sldId id="5519" r:id="rId5"/>
    <p:sldId id="5522" r:id="rId6"/>
    <p:sldId id="5525" r:id="rId7"/>
    <p:sldId id="5528" r:id="rId8"/>
    <p:sldId id="5531" r:id="rId9"/>
    <p:sldId id="5534" r:id="rId10"/>
    <p:sldId id="5537" r:id="rId11"/>
    <p:sldId id="5540" r:id="rId12"/>
    <p:sldId id="5543" r:id="rId13"/>
    <p:sldId id="5546" r:id="rId14"/>
    <p:sldId id="5549" r:id="rId15"/>
    <p:sldId id="5552" r:id="rId16"/>
    <p:sldId id="5555" r:id="rId17"/>
    <p:sldId id="5558" r:id="rId18"/>
    <p:sldId id="5561" r:id="rId19"/>
    <p:sldId id="5564" r:id="rId20"/>
    <p:sldId id="5567" r:id="rId21"/>
    <p:sldId id="5570" r:id="rId22"/>
    <p:sldId id="5573" r:id="rId23"/>
    <p:sldId id="5576" r:id="rId24"/>
    <p:sldId id="5579" r:id="rId25"/>
    <p:sldId id="5582" r:id="rId26"/>
    <p:sldId id="5585" r:id="rId27"/>
    <p:sldId id="5588" r:id="rId28"/>
    <p:sldId id="5591" r:id="rId29"/>
    <p:sldId id="5594" r:id="rId30"/>
    <p:sldId id="5597" r:id="rId31"/>
    <p:sldId id="5600" r:id="rId32"/>
    <p:sldId id="5603" r:id="rId33"/>
    <p:sldId id="5606" r:id="rId34"/>
    <p:sldId id="5609" r:id="rId35"/>
    <p:sldId id="5612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5.png"/><Relationship Id="rId3" Type="http://schemas.openxmlformats.org/officeDocument/2006/relationships/tags" Target="../tags/tag11.xml"/><Relationship Id="rId4" Type="http://schemas.openxmlformats.org/officeDocument/2006/relationships/image" Target="../media/image6.png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tags" Target="../tags/tag16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7.png"/><Relationship Id="rId3" Type="http://schemas.openxmlformats.org/officeDocument/2006/relationships/tags" Target="../tags/tag18.xml"/><Relationship Id="rId4" Type="http://schemas.openxmlformats.org/officeDocument/2006/relationships/image" Target="../media/image8.png"/><Relationship Id="rId5" Type="http://schemas.openxmlformats.org/officeDocument/2006/relationships/tags" Target="../tags/tag19.xml"/><Relationship Id="rId6" Type="http://schemas.openxmlformats.org/officeDocument/2006/relationships/image" Target="../media/image9.png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tags" Target="../tags/tag22.xml"/><Relationship Id="rId10" Type="http://schemas.openxmlformats.org/officeDocument/2006/relationships/tags" Target="../tags/tag23.xml"/><Relationship Id="rId1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10.png"/><Relationship Id="rId3" Type="http://schemas.openxmlformats.org/officeDocument/2006/relationships/tags" Target="../tags/tag25.xml"/><Relationship Id="rId4" Type="http://schemas.openxmlformats.org/officeDocument/2006/relationships/image" Target="../media/image11.png"/><Relationship Id="rId5" Type="http://schemas.openxmlformats.org/officeDocument/2006/relationships/tags" Target="../tags/tag26.xml"/><Relationship Id="rId6" Type="http://schemas.openxmlformats.org/officeDocument/2006/relationships/image" Target="../media/image12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tags" Target="../tags/tag30.xml"/><Relationship Id="rId11" Type="http://schemas.openxmlformats.org/officeDocument/2006/relationships/tags" Target="../tags/tag3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2.xml"/><Relationship Id="rId2" Type="http://schemas.openxmlformats.org/officeDocument/2006/relationships/tags" Target="../tags/tag33.xml"/><Relationship Id="rId3" Type="http://schemas.openxmlformats.org/officeDocument/2006/relationships/tags" Target="../tags/tag34.xml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tags" Target="../tags/tag3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tags" Target="../tags/tag42.xml"/><Relationship Id="rId6" Type="http://schemas.openxmlformats.org/officeDocument/2006/relationships/tags" Target="../tags/tag43.xml"/><Relationship Id="rId7" Type="http://schemas.openxmlformats.org/officeDocument/2006/relationships/tags" Target="../tags/tag44.xml"/><Relationship Id="rId8" Type="http://schemas.openxmlformats.org/officeDocument/2006/relationships/tags" Target="../tags/tag4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tags" Target="../tags/tag54.xml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13.png"/><Relationship Id="rId3" Type="http://schemas.openxmlformats.org/officeDocument/2006/relationships/tags" Target="../tags/tag63.xml"/><Relationship Id="rId4" Type="http://schemas.openxmlformats.org/officeDocument/2006/relationships/image" Target="../media/image14.png"/><Relationship Id="rId5" Type="http://schemas.openxmlformats.org/officeDocument/2006/relationships/tags" Target="../tags/tag64.xml"/><Relationship Id="rId6" Type="http://schemas.openxmlformats.org/officeDocument/2006/relationships/image" Target="../media/image15.png"/><Relationship Id="rId7" Type="http://schemas.openxmlformats.org/officeDocument/2006/relationships/tags" Target="../tags/tag65.xml"/><Relationship Id="rId8" Type="http://schemas.openxmlformats.org/officeDocument/2006/relationships/image" Target="../media/image16.png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tags" Target="../tags/tag70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2x_02_封面" descr="C:/Users/kingsoft/AppData/Local/Temp/fig2wpp/@png2x_02_封面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20840" y="2651760"/>
            <a:ext cx="5476875" cy="4206240"/>
          </a:xfrm>
          <a:prstGeom prst="rect"/>
        </p:spPr>
      </p:pic>
      <p:pic>
        <p:nvPicPr>
          <p:cNvPr id="2097159" name="@png2x_03_封面" descr="C:/Users/kingsoft/AppData/Local/Temp/fig2wpp/@png2x_03_封面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4361180" cy="4882515"/>
          </a:xfrm>
          <a:prstGeom prst="rect"/>
        </p:spPr>
      </p:pic>
      <p:pic>
        <p:nvPicPr>
          <p:cNvPr id="2097161" name="@png2x_glass_封面" descr="C:/Users/kingsoft/AppData/Local/Temp/fig2wpp/@png2x_glass_封面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170305" y="749300"/>
            <a:ext cx="4580890" cy="5349240"/>
          </a:xfrm>
          <a:prstGeom prst="rect"/>
        </p:spPr>
      </p:pic>
      <p:sp>
        <p:nvSpPr>
          <p:cNvPr id="1048664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6044184" y="1553029"/>
            <a:ext cx="5084064" cy="2525195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7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2" name="文本占位符 23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6044184" y="4334256"/>
            <a:ext cx="5084064" cy="1152144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@png2x_2_正文" descr="C:/Users/kingsoft/AppData/Local/Temp/fig2wpp/@png2x_2_正文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9107170" y="4370705"/>
            <a:ext cx="3090545" cy="2486660"/>
          </a:xfrm>
          <a:prstGeom prst="rect"/>
        </p:spPr>
      </p:pic>
      <p:pic>
        <p:nvPicPr>
          <p:cNvPr id="2097167" name="@png2x_1_正文" descr="C:/Users/kingsoft/AppData/Local/Temp/fig2wpp/@png2x_1_正文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4562475"/>
            <a:ext cx="2423160" cy="2294890"/>
          </a:xfrm>
          <a:prstGeom prst="rect"/>
        </p:spPr>
      </p:pic>
      <p:sp>
        <p:nvSpPr>
          <p:cNvPr id="1048674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6" name="内容占位符 2"/>
          <p:cNvSpPr>
            <a:spLocks noGrp="1"/>
          </p:cNvSpPr>
          <p:nvPr>
            <p:ph idx="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png2x_02_目录" descr="C:/Users/kingsoft/AppData/Local/Temp/fig2wpp/@png2x_02_目录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226810" y="2157730"/>
            <a:ext cx="5970905" cy="4699635"/>
          </a:xfrm>
          <a:prstGeom prst="rect"/>
        </p:spPr>
      </p:pic>
      <p:pic>
        <p:nvPicPr>
          <p:cNvPr id="2097171" name="@png2x_03_目录" descr="C:/Users/kingsoft/AppData/Local/Temp/fig2wpp/@png2x_03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3913505" cy="4434840"/>
          </a:xfrm>
          <a:prstGeom prst="rect"/>
        </p:spPr>
      </p:pic>
      <p:pic>
        <p:nvPicPr>
          <p:cNvPr id="2097173" name="@png2x_glass_目录" descr="C:/Users/kingsoft/AppData/Local/Temp/fig2wpp/@png2x_glass_目录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-14513"/>
            <a:ext cx="12188825" cy="6864820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92224" y="1103087"/>
            <a:ext cx="7516368" cy="1047188"/>
          </a:xfrm>
          <a:noFill/>
        </p:spPr>
        <p:txBody>
          <a:bodyPr anchor="b" wrap="square">
            <a:normAutofit/>
          </a:bodyPr>
          <a:lstStyle>
            <a:lvl1pPr algn="l">
              <a:defRPr b="0" sz="50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@png2x_02_章节" descr="C:/Users/kingsoft/AppData/Local/Temp/fig2wpp/@png2x_02_章节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316774"/>
            <a:ext cx="9692640" cy="6555740"/>
          </a:xfrm>
          <a:prstGeom prst="rect"/>
        </p:spPr>
      </p:pic>
      <p:pic>
        <p:nvPicPr>
          <p:cNvPr id="2097177" name="@png2x_01_章节" descr="C:/Users/kingsoft/AppData/Local/Temp/fig2wpp/@png2x_01_章节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299835" y="0"/>
            <a:ext cx="5888355" cy="5897880"/>
          </a:xfrm>
          <a:prstGeom prst="rect"/>
        </p:spPr>
      </p:pic>
      <p:pic>
        <p:nvPicPr>
          <p:cNvPr id="2097179" name="@png2x_glass_章节" descr="C:/Users/kingsoft/AppData/Local/Temp/fig2wpp/@png2x_glass_章节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4178300" y="1590675"/>
            <a:ext cx="8028305" cy="3684905"/>
          </a:xfrm>
          <a:prstGeom prst="rect"/>
        </p:spPr>
      </p:pic>
      <p:sp>
        <p:nvSpPr>
          <p:cNvPr id="104869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lstStyle>
            <a:lvl1pPr algn="l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7"/>
          <p:cNvSpPr>
            <a:spLocks noGrp="1"/>
          </p:cNvSpPr>
          <p:nvPr>
            <p:ph type="body" sz="quarter" idx="13" hasCustomPrompt="1"/>
            <p:custDataLst>
              <p:tags r:id="rId11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/>
          </a:bodyPr>
          <a:lstStyle>
            <a:lvl1pPr algn="l" indent="0" marL="0">
              <a:buNone/>
              <a:defRPr b="0" sz="740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20914"/>
            <a:ext cx="10158984" cy="1106134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>
                <a:solidFill>
                  <a:schemeClr val="tx2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683656"/>
            <a:ext cx="5004816" cy="4493943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683656"/>
            <a:ext cx="5001768" cy="4493943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/>
            </a:lvl3pPr>
            <a:lvl4pPr>
              <a:defRPr altLang="en-US" dirty="0" sz="1400" lang="zh-CN"/>
            </a:lvl4pPr>
            <a:lvl5pPr>
              <a:defRPr altLang="en-US" dirty="0" sz="1200" lang="zh-CN"/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20914"/>
            <a:ext cx="10158984" cy="1106134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>
                <a:solidFill>
                  <a:schemeClr val="tx2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35679"/>
            <a:ext cx="498259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78743"/>
            <a:ext cx="4982591" cy="391092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35679"/>
            <a:ext cx="500176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278743"/>
            <a:ext cx="5001768" cy="391092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单击此处编辑副标题样式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@png2x_03_结束" descr="C:/Users/kingsoft/AppData/Local/Temp/fig2wpp/@png2x_03_结束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199505" y="1627505"/>
            <a:ext cx="5989320" cy="5229860"/>
          </a:xfrm>
          <a:prstGeom prst="rect"/>
        </p:spPr>
      </p:pic>
      <p:pic>
        <p:nvPicPr>
          <p:cNvPr id="2097183" name="@png2x_02_结束" descr="C:/Users/kingsoft/AppData/Local/Temp/fig2wpp/@png2x_02_结束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4206240" cy="5412740"/>
          </a:xfrm>
          <a:prstGeom prst="rect"/>
        </p:spPr>
      </p:pic>
      <p:pic>
        <p:nvPicPr>
          <p:cNvPr id="2097185" name="@png2x_glass_结束" descr="C:/Users/kingsoft/AppData/Local/Temp/fig2wpp/@png2x_glass_结束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6692"/>
            <a:ext cx="12188825" cy="6858000"/>
          </a:xfrm>
          <a:prstGeom prst="rect"/>
        </p:spPr>
      </p:pic>
      <p:pic>
        <p:nvPicPr>
          <p:cNvPr id="2097187" name="@png2x_01_结束" descr="C:/Users/kingsoft/AppData/Local/Temp/fig2wpp/@png2x_01_结束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6409690" y="1499235"/>
            <a:ext cx="4580890" cy="4398010"/>
          </a:xfrm>
          <a:prstGeom prst="rect"/>
        </p:spPr>
      </p:pic>
      <p:sp>
        <p:nvSpPr>
          <p:cNvPr id="1048762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1691640" y="1627505"/>
            <a:ext cx="4965192" cy="1847215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70" name="文本占位符 23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1691640" y="3730751"/>
            <a:ext cx="4965192" cy="1499743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1.xml"/><Relationship Id="rId13" Type="http://schemas.openxmlformats.org/officeDocument/2006/relationships/image" Target="../media/image5.png"/><Relationship Id="rId14" Type="http://schemas.openxmlformats.org/officeDocument/2006/relationships/tags" Target="../tags/tag72.xml"/><Relationship Id="rId15" Type="http://schemas.openxmlformats.org/officeDocument/2006/relationships/image" Target="../media/image6.png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ags" Target="../tags/tag77.xml"/><Relationship Id="rId21" Type="http://schemas.openxmlformats.org/officeDocument/2006/relationships/tags" Target="../tags/tag78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893" r:id="rId1"/>
    <p:sldLayoutId id="2147494894" r:id="rId2"/>
    <p:sldLayoutId id="2147494895" r:id="rId3"/>
    <p:sldLayoutId id="2147494896" r:id="rId4"/>
    <p:sldLayoutId id="2147494897" r:id="rId5"/>
    <p:sldLayoutId id="2147494898" r:id="rId6"/>
    <p:sldLayoutId id="2147494899" r:id="rId7"/>
    <p:sldLayoutId id="2147494900" r:id="rId8"/>
    <p:sldLayoutId id="2147494901" r:id="rId9"/>
    <p:sldLayoutId id="2147494902" r:id="rId10"/>
    <p:sldLayoutId id="214749490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png2x_2_正文" descr="C:/Users/kingsoft/AppData/Local/Temp/fig2wpp/@png2x_2_正文.pn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9107170" y="4370705"/>
            <a:ext cx="3090545" cy="2486660"/>
          </a:xfrm>
          <a:prstGeom prst="rect"/>
        </p:spPr>
      </p:pic>
      <p:pic>
        <p:nvPicPr>
          <p:cNvPr id="2097155" name="@png2x_1_正文" descr="C:/Users/kingsoft/AppData/Local/Temp/fig2wpp/@png2x_1_正文.pn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0" y="4562475"/>
            <a:ext cx="2423160" cy="2294890"/>
          </a:xfrm>
          <a:prstGeom prst="rect"/>
        </p:spPr>
      </p:pic>
      <p:sp>
        <p:nvSpPr>
          <p:cNvPr id="104865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1014984" y="420914"/>
            <a:ext cx="10158984" cy="1106134"/>
          </a:xfrm>
          <a:prstGeom prst="rect"/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4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1014984" y="1712686"/>
            <a:ext cx="10158984" cy="424920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6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930" r:id="rId1"/>
    <p:sldLayoutId id="2147494931" r:id="rId2"/>
    <p:sldLayoutId id="2147494932" r:id="rId3"/>
    <p:sldLayoutId id="2147494933" r:id="rId4"/>
    <p:sldLayoutId id="2147494934" r:id="rId5"/>
    <p:sldLayoutId id="2147494935" r:id="rId6"/>
    <p:sldLayoutId id="2147494936" r:id="rId7"/>
    <p:sldLayoutId id="2147494937" r:id="rId8"/>
    <p:sldLayoutId id="2147494938" r:id="rId9"/>
    <p:sldLayoutId id="2147494939" r:id="rId10"/>
    <p:sldLayoutId id="214749494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0" sz="3400" kern="1200">
          <a:solidFill>
            <a:schemeClr val="tx2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2000" kern="1200">
          <a:solidFill>
            <a:schemeClr val="tx2"/>
          </a:solidFill>
          <a:latin typeface="+mn-ea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tags" Target="../tags/tag192.xml"/><Relationship Id="rId18" Type="http://schemas.openxmlformats.org/officeDocument/2006/relationships/tags" Target="../tags/tag193.xml"/><Relationship Id="rId19" Type="http://schemas.openxmlformats.org/officeDocument/2006/relationships/tags" Target="../tags/tag194.xml"/><Relationship Id="rId20" Type="http://schemas.openxmlformats.org/officeDocument/2006/relationships/tags" Target="../tags/tag195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tags" Target="../tags/tag239.xml"/><Relationship Id="rId18" Type="http://schemas.openxmlformats.org/officeDocument/2006/relationships/tags" Target="../tags/tag240.xml"/><Relationship Id="rId19" Type="http://schemas.openxmlformats.org/officeDocument/2006/relationships/tags" Target="../tags/tag241.xml"/><Relationship Id="rId20" Type="http://schemas.openxmlformats.org/officeDocument/2006/relationships/tags" Target="../tags/tag242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044184" y="1553029"/>
            <a:ext cx="5084064" cy="2525195"/>
          </a:xfrm>
          <a:noFill/>
        </p:spPr>
        <p:txBody>
          <a:bodyPr anchor="b" wrap="square">
            <a:normAutofit fontScale="91852"/>
          </a:bodyPr>
          <a:p>
            <a:r>
              <a:rPr altLang="en-US" dirty="0" lang="zh-CN"/>
              <a:t>2024年戏剧表演产业舞台创作方案</a:t>
            </a:r>
            <a:endParaRPr altLang="en-US" dirty="0" lang="zh-CN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6044184" y="4334256"/>
            <a:ext cx="5084064" cy="1152144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24" y="1103087"/>
            <a:ext cx="7516368" cy="1047188"/>
          </a:xfrm>
          <a:noFill/>
        </p:spPr>
        <p:txBody>
          <a:bodyPr anchor="ctr" wrap="square">
            <a:normAutofit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84" name="序号"/>
          <p:cNvSpPr txBox="1"/>
          <p:nvPr>
            <p:custDataLst>
              <p:tags r:id="rId2"/>
            </p:custDataLst>
          </p:nvPr>
        </p:nvSpPr>
        <p:spPr>
          <a:xfrm>
            <a:off x="1813562" y="3421071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03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3"/>
            </p:custDataLst>
          </p:nvPr>
        </p:nvSpPr>
        <p:spPr>
          <a:xfrm>
            <a:off x="2709674" y="3421071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剧本内容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88" name="序号"/>
          <p:cNvSpPr txBox="1"/>
          <p:nvPr>
            <p:custDataLst>
              <p:tags r:id="rId4"/>
            </p:custDataLst>
          </p:nvPr>
        </p:nvSpPr>
        <p:spPr>
          <a:xfrm>
            <a:off x="6309358" y="2253688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02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5"/>
            </p:custDataLst>
          </p:nvPr>
        </p:nvSpPr>
        <p:spPr>
          <a:xfrm>
            <a:off x="7205470" y="2253688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创作理念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92" name="序号"/>
          <p:cNvSpPr txBox="1"/>
          <p:nvPr>
            <p:custDataLst>
              <p:tags r:id="rId6"/>
            </p:custDataLst>
          </p:nvPr>
        </p:nvSpPr>
        <p:spPr>
          <a:xfrm>
            <a:off x="1813562" y="2257715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01</a:t>
            </a:r>
            <a:endParaRPr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7"/>
            </p:custDataLst>
          </p:nvPr>
        </p:nvSpPr>
        <p:spPr>
          <a:xfrm>
            <a:off x="2709674" y="2257715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行业背景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6309358" y="3419057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04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9"/>
            </p:custDataLst>
          </p:nvPr>
        </p:nvSpPr>
        <p:spPr>
          <a:xfrm>
            <a:off x="7205470" y="3419057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舞台设计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1813562" y="4584427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05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1"/>
            </p:custDataLst>
          </p:nvPr>
        </p:nvSpPr>
        <p:spPr>
          <a:xfrm>
            <a:off x="2709674" y="4584427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演员阵容与排练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12"/>
            </p:custDataLst>
          </p:nvPr>
        </p:nvSpPr>
        <p:spPr>
          <a:xfrm>
            <a:off x="6323872" y="4584426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06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6" name="项标题"/>
          <p:cNvSpPr txBox="1"/>
          <p:nvPr>
            <p:custDataLst>
              <p:tags r:id="rId13"/>
            </p:custDataLst>
          </p:nvPr>
        </p:nvSpPr>
        <p:spPr>
          <a:xfrm>
            <a:off x="7219984" y="4584426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营销与推广方案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行业背景</a:t>
            </a:r>
            <a:endParaRPr altLang="en-US" dirty="0" lang="zh-CN"/>
          </a:p>
        </p:txBody>
      </p:sp>
      <p:sp>
        <p:nvSpPr>
          <p:cNvPr id="10488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戏剧表演产业现状</a:t>
            </a:r>
            <a:endParaRPr altLang="en-US" lang="zh-CN"/>
          </a:p>
        </p:txBody>
      </p:sp>
      <p:sp>
        <p:nvSpPr>
          <p:cNvPr id="10488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49642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8" name="任意多边形 18"/>
          <p:cNvSpPr/>
          <p:nvPr>
            <p:custDataLst>
              <p:tags r:id="rId3"/>
            </p:custDataLst>
          </p:nvPr>
        </p:nvSpPr>
        <p:spPr>
          <a:xfrm>
            <a:off x="641526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0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11074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5023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6" name="任意多边形 4"/>
          <p:cNvSpPr/>
          <p:nvPr>
            <p:custDataLst>
              <p:tags r:id="rId7"/>
            </p:custDataLst>
          </p:nvPr>
        </p:nvSpPr>
        <p:spPr>
          <a:xfrm>
            <a:off x="113368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8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1107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市场规模：持续增长，成为文化创意产业的重要组成部分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演出形式：创新不断，跨界融合成为趋势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6210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3019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8" name="任意多边形 11"/>
          <p:cNvSpPr/>
          <p:nvPr>
            <p:custDataLst>
              <p:tags r:id="rId13"/>
            </p:custDataLst>
          </p:nvPr>
        </p:nvSpPr>
        <p:spPr>
          <a:xfrm>
            <a:off x="3842430" y="2514666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23538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785252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52150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任意多边形 25"/>
          <p:cNvSpPr/>
          <p:nvPr>
            <p:custDataLst>
              <p:tags r:id="rId17"/>
            </p:custDataLst>
          </p:nvPr>
        </p:nvSpPr>
        <p:spPr>
          <a:xfrm>
            <a:off x="8987504" y="2537813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4668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194820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技术应用：虚拟现实、增强现实等技术为戏剧表演带来更多可能性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171674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观众群体：年轻化、多元化，对高品质演出需求强烈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2024年市场趋势</a:t>
            </a:r>
            <a:endParaRPr altLang="en-US" lang="zh-CN"/>
          </a:p>
        </p:txBody>
      </p:sp>
      <p:sp>
        <p:nvSpPr>
          <p:cNvPr id="1048948" name="圆角矩形 26"/>
          <p:cNvSpPr/>
          <p:nvPr>
            <p:custDataLst>
              <p:tags r:id="rId1"/>
            </p:custDataLst>
          </p:nvPr>
        </p:nvSpPr>
        <p:spPr>
          <a:xfrm>
            <a:off x="1014984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0" name="圆角矩形 28"/>
          <p:cNvSpPr/>
          <p:nvPr>
            <p:custDataLst>
              <p:tags r:id="rId2"/>
            </p:custDataLst>
          </p:nvPr>
        </p:nvSpPr>
        <p:spPr>
          <a:xfrm>
            <a:off x="1017337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52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374323"/>
            <a:ext cx="2114279" cy="3153660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数字化转型加速：随着科技的进步，戏剧表演产业将更加依赖数字化技术，如虚拟现实、增强现实等，提升观众体验。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圆角矩形 29"/>
          <p:cNvSpPr/>
          <p:nvPr>
            <p:custDataLst>
              <p:tags r:id="rId4"/>
            </p:custDataLst>
          </p:nvPr>
        </p:nvSpPr>
        <p:spPr>
          <a:xfrm>
            <a:off x="3600907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6" name="圆角矩形 32"/>
          <p:cNvSpPr/>
          <p:nvPr>
            <p:custDataLst>
              <p:tags r:id="rId5"/>
            </p:custDataLst>
          </p:nvPr>
        </p:nvSpPr>
        <p:spPr>
          <a:xfrm>
            <a:off x="3603260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58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374323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多元化内容涌现：随着社会文化的多元化发展，戏剧表演内容将更加丰富多样，满足不同观众群体的需求。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3"/>
          <p:cNvSpPr/>
          <p:nvPr>
            <p:custDataLst>
              <p:tags r:id="rId7"/>
            </p:custDataLst>
          </p:nvPr>
        </p:nvSpPr>
        <p:spPr>
          <a:xfrm>
            <a:off x="6186830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2" name="圆角矩形 4"/>
          <p:cNvSpPr/>
          <p:nvPr>
            <p:custDataLst>
              <p:tags r:id="rId8"/>
            </p:custDataLst>
          </p:nvPr>
        </p:nvSpPr>
        <p:spPr>
          <a:xfrm>
            <a:off x="6189183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64" name="文本框 5"/>
          <p:cNvSpPr txBox="1"/>
          <p:nvPr>
            <p:custDataLst>
              <p:tags r:id="rId9"/>
            </p:custDataLst>
          </p:nvPr>
        </p:nvSpPr>
        <p:spPr>
          <a:xfrm>
            <a:off x="6332127" y="2374323"/>
            <a:ext cx="2111688" cy="315490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跨界合作成为常态：戏剧表演产业将与电影、音乐、游戏等领域进行更多的跨界合作，拓展产业边界，提升品牌影响力。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圆角矩形 8"/>
          <p:cNvSpPr/>
          <p:nvPr>
            <p:custDataLst>
              <p:tags r:id="rId10"/>
            </p:custDataLst>
          </p:nvPr>
        </p:nvSpPr>
        <p:spPr>
          <a:xfrm>
            <a:off x="8772753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8" name="圆角矩形 9"/>
          <p:cNvSpPr/>
          <p:nvPr>
            <p:custDataLst>
              <p:tags r:id="rId11"/>
            </p:custDataLst>
          </p:nvPr>
        </p:nvSpPr>
        <p:spPr>
          <a:xfrm>
            <a:off x="8775106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0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374323"/>
            <a:ext cx="2111688" cy="315490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线上线下融合发展：线上平台将成为戏剧表演产业的重要销售渠道，线下实体演出也将借助数字化技术提升观众参与度。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竞争格局分析</a:t>
            </a:r>
            <a:endParaRPr altLang="en-US" lang="zh-CN"/>
          </a:p>
        </p:txBody>
      </p:sp>
      <p:sp>
        <p:nvSpPr>
          <p:cNvPr id="1049006" name="五边形 30"/>
          <p:cNvSpPr/>
          <p:nvPr>
            <p:custDataLst>
              <p:tags r:id="rId1"/>
            </p:custDataLst>
          </p:nvPr>
        </p:nvSpPr>
        <p:spPr>
          <a:xfrm>
            <a:off x="1014984" y="3303098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8" name="燕尾形 36"/>
          <p:cNvSpPr/>
          <p:nvPr>
            <p:custDataLst>
              <p:tags r:id="rId2"/>
            </p:custDataLst>
          </p:nvPr>
        </p:nvSpPr>
        <p:spPr>
          <a:xfrm>
            <a:off x="3434139" y="3303098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0" name="燕尾形 37"/>
          <p:cNvSpPr/>
          <p:nvPr>
            <p:custDataLst>
              <p:tags r:id="rId3"/>
            </p:custDataLst>
          </p:nvPr>
        </p:nvSpPr>
        <p:spPr>
          <a:xfrm>
            <a:off x="8272450" y="3303098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2" name="燕尾形 38"/>
          <p:cNvSpPr/>
          <p:nvPr>
            <p:custDataLst>
              <p:tags r:id="rId4"/>
            </p:custDataLst>
          </p:nvPr>
        </p:nvSpPr>
        <p:spPr>
          <a:xfrm>
            <a:off x="5853295" y="3303098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4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行业内的市场份额分布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6" name="文本框 6"/>
          <p:cNvSpPr txBox="1"/>
          <p:nvPr>
            <p:custDataLst>
              <p:tags r:id="rId6"/>
            </p:custDataLst>
          </p:nvPr>
        </p:nvSpPr>
        <p:spPr>
          <a:xfrm>
            <a:off x="1014984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行业内主要竞争对手及其特点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8" name="文本框 7"/>
          <p:cNvSpPr txBox="1"/>
          <p:nvPr>
            <p:custDataLst>
              <p:tags r:id="rId7"/>
            </p:custDataLst>
          </p:nvPr>
        </p:nvSpPr>
        <p:spPr>
          <a:xfrm>
            <a:off x="5851663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行业内的竞争态势和发展趋势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0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行业内的新兴企业和创新产品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机遇与挑战</a:t>
            </a:r>
            <a:endParaRPr altLang="en-US" lang="zh-CN"/>
          </a:p>
        </p:txBody>
      </p:sp>
      <p:sp>
        <p:nvSpPr>
          <p:cNvPr id="1049056" name="矩形 5"/>
          <p:cNvSpPr/>
          <p:nvPr>
            <p:custDataLst>
              <p:tags r:id="rId1"/>
            </p:custDataLst>
          </p:nvPr>
        </p:nvSpPr>
        <p:spPr>
          <a:xfrm>
            <a:off x="1614037" y="1720800"/>
            <a:ext cx="4193567" cy="424140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矩形 10"/>
          <p:cNvSpPr/>
          <p:nvPr>
            <p:custDataLst>
              <p:tags r:id="rId2"/>
            </p:custDataLst>
          </p:nvPr>
        </p:nvSpPr>
        <p:spPr>
          <a:xfrm>
            <a:off x="2187783" y="1712686"/>
            <a:ext cx="861037" cy="44646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TextBox 2"/>
          <p:cNvSpPr txBox="1"/>
          <p:nvPr>
            <p:custDataLst>
              <p:tags r:id="rId3"/>
            </p:custDataLst>
          </p:nvPr>
        </p:nvSpPr>
        <p:spPr>
          <a:xfrm>
            <a:off x="1864978" y="2886838"/>
            <a:ext cx="3691827" cy="2239758"/>
          </a:xfrm>
          <a:prstGeom prst="rect"/>
          <a:noFill/>
        </p:spPr>
        <p:txBody>
          <a:bodyPr rtlCol="0" wrap="square">
            <a:normAutofit fontScale="95833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机遇：随着经济的发展和人民生活水平的提高，戏剧表演产业迎来新的发展机遇。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2" name="矩形 6"/>
          <p:cNvSpPr/>
          <p:nvPr>
            <p:custDataLst>
              <p:tags r:id="rId4"/>
            </p:custDataLst>
          </p:nvPr>
        </p:nvSpPr>
        <p:spPr>
          <a:xfrm>
            <a:off x="6381349" y="1720800"/>
            <a:ext cx="4193567" cy="424140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矩形 11"/>
          <p:cNvSpPr/>
          <p:nvPr>
            <p:custDataLst>
              <p:tags r:id="rId5"/>
            </p:custDataLst>
          </p:nvPr>
        </p:nvSpPr>
        <p:spPr>
          <a:xfrm>
            <a:off x="6987550" y="1712686"/>
            <a:ext cx="861037" cy="44646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TextBox 2"/>
          <p:cNvSpPr txBox="1"/>
          <p:nvPr>
            <p:custDataLst>
              <p:tags r:id="rId6"/>
            </p:custDataLst>
          </p:nvPr>
        </p:nvSpPr>
        <p:spPr>
          <a:xfrm>
            <a:off x="6632291" y="2886838"/>
            <a:ext cx="3691827" cy="2239758"/>
          </a:xfrm>
          <a:prstGeom prst="rect"/>
          <a:noFill/>
        </p:spPr>
        <p:txBody>
          <a:bodyPr rtlCol="0" wrap="square">
            <a:normAutofit fontScale="95833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挑战：市场竞争激烈，需要不断提高创作水平和演出质量，同时面临人才流失和观众口味变化等挑战。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创作理念</a:t>
            </a:r>
            <a:endParaRPr altLang="en-US" dirty="0" lang="zh-CN"/>
          </a:p>
        </p:txBody>
      </p:sp>
      <p:sp>
        <p:nvSpPr>
          <p:cNvPr id="10491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主题定位</a:t>
            </a:r>
            <a:endParaRPr altLang="en-US" lang="zh-CN"/>
          </a:p>
        </p:txBody>
      </p:sp>
      <p:sp>
        <p:nvSpPr>
          <p:cNvPr id="10491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865967" y="1712686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40" name="矩形 65"/>
          <p:cNvSpPr/>
          <p:nvPr>
            <p:custDataLst>
              <p:tags r:id="rId2"/>
            </p:custDataLst>
          </p:nvPr>
        </p:nvSpPr>
        <p:spPr>
          <a:xfrm>
            <a:off x="1765052" y="2034140"/>
            <a:ext cx="192848" cy="19284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文本框 66"/>
          <p:cNvSpPr txBox="1"/>
          <p:nvPr>
            <p:custDataLst>
              <p:tags r:id="rId3"/>
            </p:custDataLst>
          </p:nvPr>
        </p:nvSpPr>
        <p:spPr>
          <a:xfrm>
            <a:off x="2102380" y="1946265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主题：以当代社会问题为背景，关注人性和情感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62702" y="1712686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46" name="矩形 69"/>
          <p:cNvSpPr/>
          <p:nvPr>
            <p:custDataLst>
              <p:tags r:id="rId5"/>
            </p:custDataLst>
          </p:nvPr>
        </p:nvSpPr>
        <p:spPr>
          <a:xfrm>
            <a:off x="6361220" y="2034140"/>
            <a:ext cx="192848" cy="1928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文本框 70"/>
          <p:cNvSpPr txBox="1"/>
          <p:nvPr>
            <p:custDataLst>
              <p:tags r:id="rId6"/>
            </p:custDataLst>
          </p:nvPr>
        </p:nvSpPr>
        <p:spPr>
          <a:xfrm>
            <a:off x="6699115" y="1946265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定位：面向年轻观众，打造具有时尚感和创意的舞台剧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865967" y="3969667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2" name="文本框 74"/>
          <p:cNvSpPr txBox="1"/>
          <p:nvPr>
            <p:custDataLst>
              <p:tags r:id="rId8"/>
            </p:custDataLst>
          </p:nvPr>
        </p:nvSpPr>
        <p:spPr>
          <a:xfrm>
            <a:off x="2102380" y="4202679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000"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创作理念：以独特的视角和表达方式，展现人性的复杂和多样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4" name="矩形 73"/>
          <p:cNvSpPr/>
          <p:nvPr>
            <p:custDataLst>
              <p:tags r:id="rId9"/>
            </p:custDataLst>
          </p:nvPr>
        </p:nvSpPr>
        <p:spPr>
          <a:xfrm>
            <a:off x="1765052" y="4291121"/>
            <a:ext cx="192848" cy="19284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14294" y="3969667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58" name="矩形 84"/>
          <p:cNvSpPr/>
          <p:nvPr>
            <p:custDataLst>
              <p:tags r:id="rId11"/>
            </p:custDataLst>
          </p:nvPr>
        </p:nvSpPr>
        <p:spPr>
          <a:xfrm>
            <a:off x="6413379" y="4291121"/>
            <a:ext cx="192848" cy="1928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文本框 85"/>
          <p:cNvSpPr txBox="1"/>
          <p:nvPr>
            <p:custDataLst>
              <p:tags r:id="rId12"/>
            </p:custDataLst>
          </p:nvPr>
        </p:nvSpPr>
        <p:spPr>
          <a:xfrm>
            <a:off x="6750707" y="4202679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目标：引发观众的思考和共鸣，传递正能量和积极价值观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艺术风格</a:t>
            </a:r>
            <a:endParaRPr altLang="en-US" lang="zh-CN"/>
          </a:p>
        </p:txBody>
      </p:sp>
      <p:sp>
        <p:nvSpPr>
          <p:cNvPr id="1049196" name="对角圆角矩形 15"/>
          <p:cNvSpPr/>
          <p:nvPr>
            <p:custDataLst>
              <p:tags r:id="rId1"/>
            </p:custDataLst>
          </p:nvPr>
        </p:nvSpPr>
        <p:spPr>
          <a:xfrm>
            <a:off x="1993288" y="412640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对角圆角矩形 16"/>
          <p:cNvSpPr/>
          <p:nvPr>
            <p:custDataLst>
              <p:tags r:id="rId2"/>
            </p:custDataLst>
          </p:nvPr>
        </p:nvSpPr>
        <p:spPr>
          <a:xfrm>
            <a:off x="1993288" y="4000851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直角三角形 17"/>
          <p:cNvSpPr/>
          <p:nvPr>
            <p:custDataLst>
              <p:tags r:id="rId3"/>
            </p:custDataLst>
          </p:nvPr>
        </p:nvSpPr>
        <p:spPr>
          <a:xfrm>
            <a:off x="2492618" y="4001427"/>
            <a:ext cx="75215" cy="12535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文本框 27"/>
          <p:cNvSpPr txBox="1"/>
          <p:nvPr>
            <p:custDataLst>
              <p:tags r:id="rId4"/>
            </p:custDataLst>
          </p:nvPr>
        </p:nvSpPr>
        <p:spPr>
          <a:xfrm>
            <a:off x="2524870" y="41361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创新舞台表现形式，增强视觉冲击力和艺术感染力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对角圆角矩形 52"/>
          <p:cNvSpPr/>
          <p:nvPr>
            <p:custDataLst>
              <p:tags r:id="rId5"/>
            </p:custDataLst>
          </p:nvPr>
        </p:nvSpPr>
        <p:spPr>
          <a:xfrm>
            <a:off x="1993288" y="1838814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对角圆角矩形 53"/>
          <p:cNvSpPr/>
          <p:nvPr>
            <p:custDataLst>
              <p:tags r:id="rId6"/>
            </p:custDataLst>
          </p:nvPr>
        </p:nvSpPr>
        <p:spPr>
          <a:xfrm>
            <a:off x="1993288" y="1712686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直角三角形 54"/>
          <p:cNvSpPr/>
          <p:nvPr>
            <p:custDataLst>
              <p:tags r:id="rId7"/>
            </p:custDataLst>
          </p:nvPr>
        </p:nvSpPr>
        <p:spPr>
          <a:xfrm>
            <a:off x="2492618" y="1713262"/>
            <a:ext cx="75215" cy="12535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文本框 56"/>
          <p:cNvSpPr txBox="1"/>
          <p:nvPr>
            <p:custDataLst>
              <p:tags r:id="rId8"/>
            </p:custDataLst>
          </p:nvPr>
        </p:nvSpPr>
        <p:spPr>
          <a:xfrm>
            <a:off x="2524870" y="18416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现代与传统相结合，展现戏剧表演的独特魅力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对角圆角矩形 5"/>
          <p:cNvSpPr/>
          <p:nvPr>
            <p:custDataLst>
              <p:tags r:id="rId9"/>
            </p:custDataLst>
          </p:nvPr>
        </p:nvSpPr>
        <p:spPr>
          <a:xfrm>
            <a:off x="1993288" y="2982609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对角圆角矩形 6"/>
          <p:cNvSpPr/>
          <p:nvPr>
            <p:custDataLst>
              <p:tags r:id="rId10"/>
            </p:custDataLst>
          </p:nvPr>
        </p:nvSpPr>
        <p:spPr>
          <a:xfrm>
            <a:off x="1993288" y="2856480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直角三角形 7"/>
          <p:cNvSpPr/>
          <p:nvPr>
            <p:custDataLst>
              <p:tags r:id="rId11"/>
            </p:custDataLst>
          </p:nvPr>
        </p:nvSpPr>
        <p:spPr>
          <a:xfrm>
            <a:off x="2492618" y="2857632"/>
            <a:ext cx="75215" cy="12535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文本框 8"/>
          <p:cNvSpPr txBox="1"/>
          <p:nvPr>
            <p:custDataLst>
              <p:tags r:id="rId12"/>
            </p:custDataLst>
          </p:nvPr>
        </p:nvSpPr>
        <p:spPr>
          <a:xfrm>
            <a:off x="2524870" y="2992400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注重情感表达，让观众深入体验角色的内心世界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对角圆角矩形 9"/>
          <p:cNvSpPr/>
          <p:nvPr>
            <p:custDataLst>
              <p:tags r:id="rId13"/>
            </p:custDataLst>
          </p:nvPr>
        </p:nvSpPr>
        <p:spPr>
          <a:xfrm>
            <a:off x="1993288" y="527077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对角圆角矩形 10"/>
          <p:cNvSpPr/>
          <p:nvPr>
            <p:custDataLst>
              <p:tags r:id="rId14"/>
            </p:custDataLst>
          </p:nvPr>
        </p:nvSpPr>
        <p:spPr>
          <a:xfrm>
            <a:off x="1993288" y="5144645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直角三角形 11"/>
          <p:cNvSpPr/>
          <p:nvPr>
            <p:custDataLst>
              <p:tags r:id="rId15"/>
            </p:custDataLst>
          </p:nvPr>
        </p:nvSpPr>
        <p:spPr>
          <a:xfrm>
            <a:off x="2492618" y="5145221"/>
            <a:ext cx="75215" cy="12535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文本框 12"/>
          <p:cNvSpPr txBox="1"/>
          <p:nvPr>
            <p:custDataLst>
              <p:tags r:id="rId16"/>
            </p:custDataLst>
          </p:nvPr>
        </p:nvSpPr>
        <p:spPr>
          <a:xfrm>
            <a:off x="2524870" y="5279988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融入地域文化元素，展现地方戏剧的特色和魅力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表现手法</a:t>
            </a:r>
            <a:endParaRPr altLang="en-US" lang="zh-CN"/>
          </a:p>
        </p:txBody>
      </p:sp>
      <p:sp>
        <p:nvSpPr>
          <p:cNvPr id="10492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49642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18"/>
          <p:cNvSpPr/>
          <p:nvPr>
            <p:custDataLst>
              <p:tags r:id="rId3"/>
            </p:custDataLst>
          </p:nvPr>
        </p:nvSpPr>
        <p:spPr>
          <a:xfrm>
            <a:off x="641526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11074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5023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4"/>
          <p:cNvSpPr/>
          <p:nvPr>
            <p:custDataLst>
              <p:tags r:id="rId7"/>
            </p:custDataLst>
          </p:nvPr>
        </p:nvSpPr>
        <p:spPr>
          <a:xfrm>
            <a:off x="113368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1107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舞台设计：利用灯光、布景、道具等元素，创造出独特的视觉效果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音乐和舞蹈：利用音乐和舞蹈来增强舞台表现力和情感表达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6210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3019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11"/>
          <p:cNvSpPr/>
          <p:nvPr>
            <p:custDataLst>
              <p:tags r:id="rId13"/>
            </p:custDataLst>
          </p:nvPr>
        </p:nvSpPr>
        <p:spPr>
          <a:xfrm>
            <a:off x="3842430" y="2514666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23538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785252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52150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25"/>
          <p:cNvSpPr/>
          <p:nvPr>
            <p:custDataLst>
              <p:tags r:id="rId17"/>
            </p:custDataLst>
          </p:nvPr>
        </p:nvSpPr>
        <p:spPr>
          <a:xfrm>
            <a:off x="8987504" y="2537813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4668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194820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7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剧本呈现：通过对话、独白、旁白等形式，将剧本的故事情节和人物形象生动地展现出来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171674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演员表演：通过肢体语言、面部表情和声音表现角色的情感和内心世界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创新元素</a:t>
            </a:r>
            <a:endParaRPr altLang="en-US" lang="zh-CN"/>
          </a:p>
        </p:txBody>
      </p:sp>
      <p:sp>
        <p:nvSpPr>
          <p:cNvPr id="1049336" name="五边形 30"/>
          <p:cNvSpPr/>
          <p:nvPr>
            <p:custDataLst>
              <p:tags r:id="rId1"/>
            </p:custDataLst>
          </p:nvPr>
        </p:nvSpPr>
        <p:spPr>
          <a:xfrm>
            <a:off x="1014984" y="3303098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8" name="燕尾形 36"/>
          <p:cNvSpPr/>
          <p:nvPr>
            <p:custDataLst>
              <p:tags r:id="rId2"/>
            </p:custDataLst>
          </p:nvPr>
        </p:nvSpPr>
        <p:spPr>
          <a:xfrm>
            <a:off x="3434139" y="3303098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0" name="燕尾形 37"/>
          <p:cNvSpPr/>
          <p:nvPr>
            <p:custDataLst>
              <p:tags r:id="rId3"/>
            </p:custDataLst>
          </p:nvPr>
        </p:nvSpPr>
        <p:spPr>
          <a:xfrm>
            <a:off x="8272450" y="3303098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2" name="燕尾形 38"/>
          <p:cNvSpPr/>
          <p:nvPr>
            <p:custDataLst>
              <p:tags r:id="rId4"/>
            </p:custDataLst>
          </p:nvPr>
        </p:nvSpPr>
        <p:spPr>
          <a:xfrm>
            <a:off x="5853295" y="3303098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4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探索跨界的合作模式，如与舞蹈、音乐等领域进行融合，创造出更加丰富多样的表演形式。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6" name="文本框 6"/>
          <p:cNvSpPr txBox="1"/>
          <p:nvPr>
            <p:custDataLst>
              <p:tags r:id="rId6"/>
            </p:custDataLst>
          </p:nvPr>
        </p:nvSpPr>
        <p:spPr>
          <a:xfrm>
            <a:off x="1014984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引入现代科技，如虚拟现实、增强现实等技术，为观众带来沉浸式的观剧体验。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8" name="文本框 7"/>
          <p:cNvSpPr txBox="1"/>
          <p:nvPr>
            <p:custDataLst>
              <p:tags r:id="rId7"/>
            </p:custDataLst>
          </p:nvPr>
        </p:nvSpPr>
        <p:spPr>
          <a:xfrm>
            <a:off x="5851663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注重剧本的创新，鼓励原创剧本的创作，同时也可以改编经典剧本，赋予其新的时代意义。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0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引入观众参与的环节，如现场互动、观众投票等，让观众更加深入地参与到剧目的创作与表演中。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剧本内容</a:t>
            </a:r>
            <a:endParaRPr altLang="en-US" dirty="0" lang="zh-CN"/>
          </a:p>
        </p:txBody>
      </p:sp>
      <p:sp>
        <p:nvSpPr>
          <p:cNvPr id="10493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故事梗概</a:t>
            </a:r>
            <a:endParaRPr altLang="en-US" lang="zh-CN"/>
          </a:p>
        </p:txBody>
      </p:sp>
      <p:sp>
        <p:nvSpPr>
          <p:cNvPr id="1049422" name="对角圆角矩形 15"/>
          <p:cNvSpPr/>
          <p:nvPr>
            <p:custDataLst>
              <p:tags r:id="rId1"/>
            </p:custDataLst>
          </p:nvPr>
        </p:nvSpPr>
        <p:spPr>
          <a:xfrm>
            <a:off x="1993288" y="412640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对角圆角矩形 16"/>
          <p:cNvSpPr/>
          <p:nvPr>
            <p:custDataLst>
              <p:tags r:id="rId2"/>
            </p:custDataLst>
          </p:nvPr>
        </p:nvSpPr>
        <p:spPr>
          <a:xfrm>
            <a:off x="1993288" y="4000851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直角三角形 17"/>
          <p:cNvSpPr/>
          <p:nvPr>
            <p:custDataLst>
              <p:tags r:id="rId3"/>
            </p:custDataLst>
          </p:nvPr>
        </p:nvSpPr>
        <p:spPr>
          <a:xfrm>
            <a:off x="2492618" y="4001427"/>
            <a:ext cx="75215" cy="12535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文本框 27"/>
          <p:cNvSpPr txBox="1"/>
          <p:nvPr>
            <p:custDataLst>
              <p:tags r:id="rId4"/>
            </p:custDataLst>
          </p:nvPr>
        </p:nvSpPr>
        <p:spPr>
          <a:xfrm>
            <a:off x="2524870" y="41361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情节：以舞台创作方案为核心，展现产业现状与未来发展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对角圆角矩形 52"/>
          <p:cNvSpPr/>
          <p:nvPr>
            <p:custDataLst>
              <p:tags r:id="rId5"/>
            </p:custDataLst>
          </p:nvPr>
        </p:nvSpPr>
        <p:spPr>
          <a:xfrm>
            <a:off x="1993288" y="1838814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对角圆角矩形 53"/>
          <p:cNvSpPr/>
          <p:nvPr>
            <p:custDataLst>
              <p:tags r:id="rId6"/>
            </p:custDataLst>
          </p:nvPr>
        </p:nvSpPr>
        <p:spPr>
          <a:xfrm>
            <a:off x="1993288" y="1712686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直角三角形 54"/>
          <p:cNvSpPr/>
          <p:nvPr>
            <p:custDataLst>
              <p:tags r:id="rId7"/>
            </p:custDataLst>
          </p:nvPr>
        </p:nvSpPr>
        <p:spPr>
          <a:xfrm>
            <a:off x="2492618" y="1713262"/>
            <a:ext cx="75215" cy="12535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文本框 56"/>
          <p:cNvSpPr txBox="1"/>
          <p:nvPr>
            <p:custDataLst>
              <p:tags r:id="rId8"/>
            </p:custDataLst>
          </p:nvPr>
        </p:nvSpPr>
        <p:spPr>
          <a:xfrm>
            <a:off x="2524870" y="18416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故事背景：2024年的戏剧表演产业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对角圆角矩形 5"/>
          <p:cNvSpPr/>
          <p:nvPr>
            <p:custDataLst>
              <p:tags r:id="rId9"/>
            </p:custDataLst>
          </p:nvPr>
        </p:nvSpPr>
        <p:spPr>
          <a:xfrm>
            <a:off x="1993288" y="2982609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对角圆角矩形 6"/>
          <p:cNvSpPr/>
          <p:nvPr>
            <p:custDataLst>
              <p:tags r:id="rId10"/>
            </p:custDataLst>
          </p:nvPr>
        </p:nvSpPr>
        <p:spPr>
          <a:xfrm>
            <a:off x="1993288" y="2856480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直角三角形 7"/>
          <p:cNvSpPr/>
          <p:nvPr>
            <p:custDataLst>
              <p:tags r:id="rId11"/>
            </p:custDataLst>
          </p:nvPr>
        </p:nvSpPr>
        <p:spPr>
          <a:xfrm>
            <a:off x="2492618" y="2857632"/>
            <a:ext cx="75215" cy="12535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文本框 8"/>
          <p:cNvSpPr txBox="1"/>
          <p:nvPr>
            <p:custDataLst>
              <p:tags r:id="rId12"/>
            </p:custDataLst>
          </p:nvPr>
        </p:nvSpPr>
        <p:spPr>
          <a:xfrm>
            <a:off x="2524870" y="2992400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主题：创新与传承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对角圆角矩形 9"/>
          <p:cNvSpPr/>
          <p:nvPr>
            <p:custDataLst>
              <p:tags r:id="rId13"/>
            </p:custDataLst>
          </p:nvPr>
        </p:nvSpPr>
        <p:spPr>
          <a:xfrm>
            <a:off x="1993288" y="527077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对角圆角矩形 10"/>
          <p:cNvSpPr/>
          <p:nvPr>
            <p:custDataLst>
              <p:tags r:id="rId14"/>
            </p:custDataLst>
          </p:nvPr>
        </p:nvSpPr>
        <p:spPr>
          <a:xfrm>
            <a:off x="1993288" y="5144645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直角三角形 11"/>
          <p:cNvSpPr/>
          <p:nvPr>
            <p:custDataLst>
              <p:tags r:id="rId15"/>
            </p:custDataLst>
          </p:nvPr>
        </p:nvSpPr>
        <p:spPr>
          <a:xfrm>
            <a:off x="2492618" y="5145221"/>
            <a:ext cx="75215" cy="12535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文本框 12"/>
          <p:cNvSpPr txBox="1"/>
          <p:nvPr>
            <p:custDataLst>
              <p:tags r:id="rId16"/>
            </p:custDataLst>
          </p:nvPr>
        </p:nvSpPr>
        <p:spPr>
          <a:xfrm>
            <a:off x="2524870" y="5279988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角色：戏剧从业者、观众、政府官员等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角色设定</a:t>
            </a:r>
            <a:endParaRPr altLang="en-US" lang="zh-CN"/>
          </a:p>
        </p:txBody>
      </p:sp>
      <p:sp>
        <p:nvSpPr>
          <p:cNvPr id="10494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49642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18"/>
          <p:cNvSpPr/>
          <p:nvPr>
            <p:custDataLst>
              <p:tags r:id="rId3"/>
            </p:custDataLst>
          </p:nvPr>
        </p:nvSpPr>
        <p:spPr>
          <a:xfrm>
            <a:off x="641526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11074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5023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4"/>
          <p:cNvSpPr/>
          <p:nvPr>
            <p:custDataLst>
              <p:tags r:id="rId7"/>
            </p:custDataLst>
          </p:nvPr>
        </p:nvSpPr>
        <p:spPr>
          <a:xfrm>
            <a:off x="113368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1107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主角：具有代表性的角色，承担着推动剧情发展的任务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反派：与主角形成对立的角色，对剧情发展起到推动作用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6210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3019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11"/>
          <p:cNvSpPr/>
          <p:nvPr>
            <p:custDataLst>
              <p:tags r:id="rId13"/>
            </p:custDataLst>
          </p:nvPr>
        </p:nvSpPr>
        <p:spPr>
          <a:xfrm>
            <a:off x="3842430" y="2514666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23538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785252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52150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25"/>
          <p:cNvSpPr/>
          <p:nvPr>
            <p:custDataLst>
              <p:tags r:id="rId17"/>
            </p:custDataLst>
          </p:nvPr>
        </p:nvSpPr>
        <p:spPr>
          <a:xfrm>
            <a:off x="8987504" y="2537813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4668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194820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其他角色：根据剧情需要设定的角色，各自承担着不同的任务和作用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171674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配角：辅助主角的角色，对主角的成长和剧情发展起到重要作用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剧情发展</a:t>
            </a:r>
            <a:endParaRPr altLang="en-US" lang="zh-CN"/>
          </a:p>
        </p:txBody>
      </p:sp>
      <p:sp>
        <p:nvSpPr>
          <p:cNvPr id="1049562" name="五边形 30"/>
          <p:cNvSpPr/>
          <p:nvPr>
            <p:custDataLst>
              <p:tags r:id="rId1"/>
            </p:custDataLst>
          </p:nvPr>
        </p:nvSpPr>
        <p:spPr>
          <a:xfrm>
            <a:off x="1014984" y="3303098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4" name="燕尾形 36"/>
          <p:cNvSpPr/>
          <p:nvPr>
            <p:custDataLst>
              <p:tags r:id="rId2"/>
            </p:custDataLst>
          </p:nvPr>
        </p:nvSpPr>
        <p:spPr>
          <a:xfrm>
            <a:off x="3434139" y="3303098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6" name="燕尾形 37"/>
          <p:cNvSpPr/>
          <p:nvPr>
            <p:custDataLst>
              <p:tags r:id="rId3"/>
            </p:custDataLst>
          </p:nvPr>
        </p:nvSpPr>
        <p:spPr>
          <a:xfrm>
            <a:off x="8272450" y="3303098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8" name="燕尾形 38"/>
          <p:cNvSpPr/>
          <p:nvPr>
            <p:custDataLst>
              <p:tags r:id="rId4"/>
            </p:custDataLst>
          </p:nvPr>
        </p:nvSpPr>
        <p:spPr>
          <a:xfrm>
            <a:off x="5853295" y="3303098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0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冲突：角色之间的矛盾和冲突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2" name="文本框 6"/>
          <p:cNvSpPr txBox="1"/>
          <p:nvPr>
            <p:custDataLst>
              <p:tags r:id="rId6"/>
            </p:custDataLst>
          </p:nvPr>
        </p:nvSpPr>
        <p:spPr>
          <a:xfrm>
            <a:off x="1014984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引子：介绍故事背景和角色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文本框 7"/>
          <p:cNvSpPr txBox="1"/>
          <p:nvPr>
            <p:custDataLst>
              <p:tags r:id="rId7"/>
            </p:custDataLst>
          </p:nvPr>
        </p:nvSpPr>
        <p:spPr>
          <a:xfrm>
            <a:off x="5851663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高潮：剧情发展的关键时刻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6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结局：故事结局和主题升华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对话与独白</a:t>
            </a:r>
            <a:endParaRPr altLang="en-US" lang="zh-CN"/>
          </a:p>
        </p:txBody>
      </p:sp>
      <p:sp>
        <p:nvSpPr>
          <p:cNvPr id="1049612" name="对角圆角矩形 15"/>
          <p:cNvSpPr/>
          <p:nvPr>
            <p:custDataLst>
              <p:tags r:id="rId1"/>
            </p:custDataLst>
          </p:nvPr>
        </p:nvSpPr>
        <p:spPr>
          <a:xfrm>
            <a:off x="1993288" y="412640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对角圆角矩形 16"/>
          <p:cNvSpPr/>
          <p:nvPr>
            <p:custDataLst>
              <p:tags r:id="rId2"/>
            </p:custDataLst>
          </p:nvPr>
        </p:nvSpPr>
        <p:spPr>
          <a:xfrm>
            <a:off x="1993288" y="4000851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直角三角形 17"/>
          <p:cNvSpPr/>
          <p:nvPr>
            <p:custDataLst>
              <p:tags r:id="rId3"/>
            </p:custDataLst>
          </p:nvPr>
        </p:nvSpPr>
        <p:spPr>
          <a:xfrm>
            <a:off x="2492618" y="4001427"/>
            <a:ext cx="75215" cy="12535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文本框 27"/>
          <p:cNvSpPr txBox="1"/>
          <p:nvPr>
            <p:custDataLst>
              <p:tags r:id="rId4"/>
            </p:custDataLst>
          </p:nvPr>
        </p:nvSpPr>
        <p:spPr>
          <a:xfrm>
            <a:off x="2524870" y="41361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在剧本创作中，对话和独白的安排要合理，要符合角色的性格和情节的需要。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对角圆角矩形 52"/>
          <p:cNvSpPr/>
          <p:nvPr>
            <p:custDataLst>
              <p:tags r:id="rId5"/>
            </p:custDataLst>
          </p:nvPr>
        </p:nvSpPr>
        <p:spPr>
          <a:xfrm>
            <a:off x="1993288" y="1838814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对角圆角矩形 53"/>
          <p:cNvSpPr/>
          <p:nvPr>
            <p:custDataLst>
              <p:tags r:id="rId6"/>
            </p:custDataLst>
          </p:nvPr>
        </p:nvSpPr>
        <p:spPr>
          <a:xfrm>
            <a:off x="1993288" y="1712686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直角三角形 54"/>
          <p:cNvSpPr/>
          <p:nvPr>
            <p:custDataLst>
              <p:tags r:id="rId7"/>
            </p:custDataLst>
          </p:nvPr>
        </p:nvSpPr>
        <p:spPr>
          <a:xfrm>
            <a:off x="2492618" y="1713262"/>
            <a:ext cx="75215" cy="12535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文本框 56"/>
          <p:cNvSpPr txBox="1"/>
          <p:nvPr>
            <p:custDataLst>
              <p:tags r:id="rId8"/>
            </p:custDataLst>
          </p:nvPr>
        </p:nvSpPr>
        <p:spPr>
          <a:xfrm>
            <a:off x="2524870" y="18416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剧本中的对话部分，是角色之间交流的重要手段，能够展现角色的性格特点和情节的发展。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对角圆角矩形 5"/>
          <p:cNvSpPr/>
          <p:nvPr>
            <p:custDataLst>
              <p:tags r:id="rId9"/>
            </p:custDataLst>
          </p:nvPr>
        </p:nvSpPr>
        <p:spPr>
          <a:xfrm>
            <a:off x="1993288" y="2982609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对角圆角矩形 6"/>
          <p:cNvSpPr/>
          <p:nvPr>
            <p:custDataLst>
              <p:tags r:id="rId10"/>
            </p:custDataLst>
          </p:nvPr>
        </p:nvSpPr>
        <p:spPr>
          <a:xfrm>
            <a:off x="1993288" y="2856480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直角三角形 7"/>
          <p:cNvSpPr/>
          <p:nvPr>
            <p:custDataLst>
              <p:tags r:id="rId11"/>
            </p:custDataLst>
          </p:nvPr>
        </p:nvSpPr>
        <p:spPr>
          <a:xfrm>
            <a:off x="2492618" y="2857632"/>
            <a:ext cx="75215" cy="12535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文本框 8"/>
          <p:cNvSpPr txBox="1"/>
          <p:nvPr>
            <p:custDataLst>
              <p:tags r:id="rId12"/>
            </p:custDataLst>
          </p:nvPr>
        </p:nvSpPr>
        <p:spPr>
          <a:xfrm>
            <a:off x="2524870" y="2992400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独白则是角色内心的自我表达，能够让观众更加深入地了解角色的内心世界和情感变化。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对角圆角矩形 9"/>
          <p:cNvSpPr/>
          <p:nvPr>
            <p:custDataLst>
              <p:tags r:id="rId13"/>
            </p:custDataLst>
          </p:nvPr>
        </p:nvSpPr>
        <p:spPr>
          <a:xfrm>
            <a:off x="1993288" y="527077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对角圆角矩形 10"/>
          <p:cNvSpPr/>
          <p:nvPr>
            <p:custDataLst>
              <p:tags r:id="rId14"/>
            </p:custDataLst>
          </p:nvPr>
        </p:nvSpPr>
        <p:spPr>
          <a:xfrm>
            <a:off x="1993288" y="5144645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直角三角形 11"/>
          <p:cNvSpPr/>
          <p:nvPr>
            <p:custDataLst>
              <p:tags r:id="rId15"/>
            </p:custDataLst>
          </p:nvPr>
        </p:nvSpPr>
        <p:spPr>
          <a:xfrm>
            <a:off x="2492618" y="5145221"/>
            <a:ext cx="75215" cy="12535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文本框 12"/>
          <p:cNvSpPr txBox="1"/>
          <p:nvPr>
            <p:custDataLst>
              <p:tags r:id="rId16"/>
            </p:custDataLst>
          </p:nvPr>
        </p:nvSpPr>
        <p:spPr>
          <a:xfrm>
            <a:off x="2524870" y="5279988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对话和独白的语言要生动、形象，能够引起观众的共鸣和情感共鸣。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舞台设计</a:t>
            </a:r>
            <a:endParaRPr altLang="en-US" dirty="0" lang="zh-CN"/>
          </a:p>
        </p:txBody>
      </p:sp>
      <p:sp>
        <p:nvSpPr>
          <p:cNvPr id="10496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布景设计</a:t>
            </a:r>
            <a:endParaRPr altLang="en-US" lang="zh-CN"/>
          </a:p>
        </p:txBody>
      </p:sp>
      <p:sp>
        <p:nvSpPr>
          <p:cNvPr id="1049714" name="任意多边形 20"/>
          <p:cNvSpPr/>
          <p:nvPr>
            <p:custDataLst>
              <p:tags r:id="rId1"/>
            </p:custDataLst>
          </p:nvPr>
        </p:nvSpPr>
        <p:spPr>
          <a:xfrm rot="2700000">
            <a:off x="219238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875935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舞台布景：根据剧本情节和人物性格，设计相应的舞台布景，营造出相应的氛围和场景。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2"/>
          <p:cNvSpPr/>
          <p:nvPr>
            <p:custDataLst>
              <p:tags r:id="rId3"/>
            </p:custDataLst>
          </p:nvPr>
        </p:nvSpPr>
        <p:spPr>
          <a:xfrm>
            <a:off x="1993374" y="2921206"/>
            <a:ext cx="1538389" cy="10894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413886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096859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灯光设计：利用灯光效果，突出重点，营造氛围，增强视觉效果。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43"/>
          <p:cNvSpPr/>
          <p:nvPr>
            <p:custDataLst>
              <p:tags r:id="rId6"/>
            </p:custDataLst>
          </p:nvPr>
        </p:nvSpPr>
        <p:spPr>
          <a:xfrm>
            <a:off x="4214877" y="2921206"/>
            <a:ext cx="1538389" cy="10894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34810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8362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道具设计：根据剧本情节和人物性格，设计相应的道具，增强表演效果。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44"/>
          <p:cNvSpPr/>
          <p:nvPr>
            <p:custDataLst>
              <p:tags r:id="rId9"/>
            </p:custDataLst>
          </p:nvPr>
        </p:nvSpPr>
        <p:spPr>
          <a:xfrm>
            <a:off x="6435222" y="2921206"/>
            <a:ext cx="1538389" cy="10894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5573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39286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音效设计：根据剧本情节和人物性格，设计相应的音效，营造出相应的氛围和情感。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45"/>
          <p:cNvSpPr/>
          <p:nvPr>
            <p:custDataLst>
              <p:tags r:id="rId12"/>
            </p:custDataLst>
          </p:nvPr>
        </p:nvSpPr>
        <p:spPr>
          <a:xfrm>
            <a:off x="8656724" y="2921206"/>
            <a:ext cx="1538389" cy="10894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灯光效果</a:t>
            </a:r>
            <a:endParaRPr altLang="en-US" lang="zh-CN"/>
          </a:p>
        </p:txBody>
      </p:sp>
      <p:sp>
        <p:nvSpPr>
          <p:cNvPr id="1049772" name="矩形 3"/>
          <p:cNvSpPr/>
          <p:nvPr>
            <p:custDataLst>
              <p:tags r:id="rId1"/>
            </p:custDataLst>
          </p:nvPr>
        </p:nvSpPr>
        <p:spPr>
          <a:xfrm>
            <a:off x="2093560" y="1712686"/>
            <a:ext cx="8473515" cy="93163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矩形 13"/>
          <p:cNvSpPr/>
          <p:nvPr>
            <p:custDataLst>
              <p:tags r:id="rId2"/>
            </p:custDataLst>
          </p:nvPr>
        </p:nvSpPr>
        <p:spPr>
          <a:xfrm>
            <a:off x="1621930" y="1712686"/>
            <a:ext cx="229799" cy="93163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文本框 4"/>
          <p:cNvSpPr txBox="1"/>
          <p:nvPr>
            <p:custDataLst>
              <p:tags r:id="rId3"/>
            </p:custDataLst>
          </p:nvPr>
        </p:nvSpPr>
        <p:spPr>
          <a:xfrm>
            <a:off x="2336177" y="179318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舞台灯光设计要与剧本内容相契合，营造出相应的氛围和情绪。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39"/>
          <p:cNvSpPr/>
          <p:nvPr>
            <p:custDataLst>
              <p:tags r:id="rId4"/>
            </p:custDataLst>
          </p:nvPr>
        </p:nvSpPr>
        <p:spPr>
          <a:xfrm>
            <a:off x="2093560" y="2818635"/>
            <a:ext cx="8473515" cy="93163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矩形 5"/>
          <p:cNvSpPr/>
          <p:nvPr>
            <p:custDataLst>
              <p:tags r:id="rId5"/>
            </p:custDataLst>
          </p:nvPr>
        </p:nvSpPr>
        <p:spPr>
          <a:xfrm>
            <a:off x="1621930" y="2818635"/>
            <a:ext cx="229799" cy="93163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文本框 41"/>
          <p:cNvSpPr txBox="1"/>
          <p:nvPr>
            <p:custDataLst>
              <p:tags r:id="rId6"/>
            </p:custDataLst>
          </p:nvPr>
        </p:nvSpPr>
        <p:spPr>
          <a:xfrm>
            <a:off x="2336177" y="2899129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灯光师需要熟练掌握各种灯具和灯光控制设备，能够根据需要灵活调整灯光效果。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12"/>
          <p:cNvSpPr/>
          <p:nvPr>
            <p:custDataLst>
              <p:tags r:id="rId7"/>
            </p:custDataLst>
          </p:nvPr>
        </p:nvSpPr>
        <p:spPr>
          <a:xfrm>
            <a:off x="2093560" y="3924584"/>
            <a:ext cx="8473515" cy="93163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矩形 17"/>
          <p:cNvSpPr/>
          <p:nvPr>
            <p:custDataLst>
              <p:tags r:id="rId8"/>
            </p:custDataLst>
          </p:nvPr>
        </p:nvSpPr>
        <p:spPr>
          <a:xfrm>
            <a:off x="1621930" y="3924584"/>
            <a:ext cx="229799" cy="93163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文本框 19"/>
          <p:cNvSpPr txBox="1"/>
          <p:nvPr>
            <p:custDataLst>
              <p:tags r:id="rId9"/>
            </p:custDataLst>
          </p:nvPr>
        </p:nvSpPr>
        <p:spPr>
          <a:xfrm>
            <a:off x="2336177" y="4005078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灯光设计要注重细节，突出演员的表演和角色的特点，增强观众的视觉体验。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49"/>
          <p:cNvSpPr/>
          <p:nvPr>
            <p:custDataLst>
              <p:tags r:id="rId10"/>
            </p:custDataLst>
          </p:nvPr>
        </p:nvSpPr>
        <p:spPr>
          <a:xfrm>
            <a:off x="2093560" y="5029966"/>
            <a:ext cx="8473515" cy="93163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矩形 26"/>
          <p:cNvSpPr/>
          <p:nvPr>
            <p:custDataLst>
              <p:tags r:id="rId11"/>
            </p:custDataLst>
          </p:nvPr>
        </p:nvSpPr>
        <p:spPr>
          <a:xfrm>
            <a:off x="1621930" y="5029966"/>
            <a:ext cx="229799" cy="93163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文本框 27"/>
          <p:cNvSpPr txBox="1"/>
          <p:nvPr>
            <p:custDataLst>
              <p:tags r:id="rId12"/>
            </p:custDataLst>
          </p:nvPr>
        </p:nvSpPr>
        <p:spPr>
          <a:xfrm>
            <a:off x="2336177" y="511046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灯光师要与导演、舞美等其他舞台创作人员密切合作，确保灯光效果与其他元素协调一致。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音效设计</a:t>
            </a:r>
            <a:endParaRPr altLang="en-US" lang="zh-CN"/>
          </a:p>
        </p:txBody>
      </p:sp>
      <p:sp>
        <p:nvSpPr>
          <p:cNvPr id="1049830" name="矩形 5"/>
          <p:cNvSpPr/>
          <p:nvPr>
            <p:custDataLst>
              <p:tags r:id="rId1"/>
            </p:custDataLst>
          </p:nvPr>
        </p:nvSpPr>
        <p:spPr>
          <a:xfrm>
            <a:off x="1014984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矩形 10"/>
          <p:cNvSpPr/>
          <p:nvPr>
            <p:custDataLst>
              <p:tags r:id="rId2"/>
            </p:custDataLst>
          </p:nvPr>
        </p:nvSpPr>
        <p:spPr>
          <a:xfrm>
            <a:off x="1343398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TextBox 2"/>
          <p:cNvSpPr txBox="1"/>
          <p:nvPr>
            <p:custDataLst>
              <p:tags r:id="rId3"/>
            </p:custDataLst>
          </p:nvPr>
        </p:nvSpPr>
        <p:spPr>
          <a:xfrm>
            <a:off x="1158517" y="3158899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音效种类：包括背景音乐、对白音效、动作音效等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6" name="矩形 6"/>
          <p:cNvSpPr/>
          <p:nvPr>
            <p:custDataLst>
              <p:tags r:id="rId4"/>
            </p:custDataLst>
          </p:nvPr>
        </p:nvSpPr>
        <p:spPr>
          <a:xfrm>
            <a:off x="360685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矩形 11"/>
          <p:cNvSpPr/>
          <p:nvPr>
            <p:custDataLst>
              <p:tags r:id="rId5"/>
            </p:custDataLst>
          </p:nvPr>
        </p:nvSpPr>
        <p:spPr>
          <a:xfrm>
            <a:off x="395299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TextBox 2"/>
          <p:cNvSpPr txBox="1"/>
          <p:nvPr>
            <p:custDataLst>
              <p:tags r:id="rId6"/>
            </p:custDataLst>
          </p:nvPr>
        </p:nvSpPr>
        <p:spPr>
          <a:xfrm>
            <a:off x="3749800" y="3158899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音效作用：营造氛围、增强视觉效果、传达情感等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2" name="矩形 33"/>
          <p:cNvSpPr/>
          <p:nvPr>
            <p:custDataLst>
              <p:tags r:id="rId7"/>
            </p:custDataLst>
          </p:nvPr>
        </p:nvSpPr>
        <p:spPr>
          <a:xfrm>
            <a:off x="6194595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矩形 37"/>
          <p:cNvSpPr/>
          <p:nvPr>
            <p:custDataLst>
              <p:tags r:id="rId8"/>
            </p:custDataLst>
          </p:nvPr>
        </p:nvSpPr>
        <p:spPr>
          <a:xfrm>
            <a:off x="6523009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TextBox 2"/>
          <p:cNvSpPr txBox="1"/>
          <p:nvPr>
            <p:custDataLst>
              <p:tags r:id="rId9"/>
            </p:custDataLst>
          </p:nvPr>
        </p:nvSpPr>
        <p:spPr>
          <a:xfrm>
            <a:off x="6338128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音效选择：根据剧本和舞台场景选择合适的音效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8" name="矩形 34"/>
          <p:cNvSpPr/>
          <p:nvPr>
            <p:custDataLst>
              <p:tags r:id="rId10"/>
            </p:custDataLst>
          </p:nvPr>
        </p:nvSpPr>
        <p:spPr>
          <a:xfrm>
            <a:off x="877701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矩形 38"/>
          <p:cNvSpPr/>
          <p:nvPr>
            <p:custDataLst>
              <p:tags r:id="rId11"/>
            </p:custDataLst>
          </p:nvPr>
        </p:nvSpPr>
        <p:spPr>
          <a:xfrm>
            <a:off x="912315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TextBox 2"/>
          <p:cNvSpPr txBox="1"/>
          <p:nvPr>
            <p:custDataLst>
              <p:tags r:id="rId12"/>
            </p:custDataLst>
          </p:nvPr>
        </p:nvSpPr>
        <p:spPr>
          <a:xfrm>
            <a:off x="8920551" y="3158899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音效技术：利用现代技术如环绕声、立体声等增强舞台效果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道具制作</a:t>
            </a:r>
            <a:endParaRPr altLang="en-US" lang="zh-CN"/>
          </a:p>
        </p:txBody>
      </p:sp>
      <p:sp>
        <p:nvSpPr>
          <p:cNvPr id="1049888" name="圆角矩形 26"/>
          <p:cNvSpPr/>
          <p:nvPr>
            <p:custDataLst>
              <p:tags r:id="rId1"/>
            </p:custDataLst>
          </p:nvPr>
        </p:nvSpPr>
        <p:spPr>
          <a:xfrm>
            <a:off x="1014984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0" name="圆角矩形 28"/>
          <p:cNvSpPr/>
          <p:nvPr>
            <p:custDataLst>
              <p:tags r:id="rId2"/>
            </p:custDataLst>
          </p:nvPr>
        </p:nvSpPr>
        <p:spPr>
          <a:xfrm>
            <a:off x="1017337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92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374323"/>
            <a:ext cx="2114279" cy="315366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道具的种类：根据剧本和剧情需要，选择合适的道具，如布景、灯光、音响等。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圆角矩形 29"/>
          <p:cNvSpPr/>
          <p:nvPr>
            <p:custDataLst>
              <p:tags r:id="rId4"/>
            </p:custDataLst>
          </p:nvPr>
        </p:nvSpPr>
        <p:spPr>
          <a:xfrm>
            <a:off x="3600907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6" name="圆角矩形 32"/>
          <p:cNvSpPr/>
          <p:nvPr>
            <p:custDataLst>
              <p:tags r:id="rId5"/>
            </p:custDataLst>
          </p:nvPr>
        </p:nvSpPr>
        <p:spPr>
          <a:xfrm>
            <a:off x="3603260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8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374323"/>
            <a:ext cx="2111688" cy="3154904"/>
          </a:xfrm>
          <a:prstGeom prst="rect"/>
          <a:noFill/>
        </p:spPr>
        <p:txBody>
          <a:bodyPr anchor="t" anchorCtr="0" rtlCol="0" wrap="square">
            <a:normAutofit fontScale="94444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道具的作用：道具可以增强观众的视觉效果，营造出更加真实的舞台环境，同时也可以帮助演员更好地塑造角色形象。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圆角矩形 3"/>
          <p:cNvSpPr/>
          <p:nvPr>
            <p:custDataLst>
              <p:tags r:id="rId7"/>
            </p:custDataLst>
          </p:nvPr>
        </p:nvSpPr>
        <p:spPr>
          <a:xfrm>
            <a:off x="6186830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2" name="圆角矩形 4"/>
          <p:cNvSpPr/>
          <p:nvPr>
            <p:custDataLst>
              <p:tags r:id="rId8"/>
            </p:custDataLst>
          </p:nvPr>
        </p:nvSpPr>
        <p:spPr>
          <a:xfrm>
            <a:off x="6189183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4" name="文本框 5"/>
          <p:cNvSpPr txBox="1"/>
          <p:nvPr>
            <p:custDataLst>
              <p:tags r:id="rId9"/>
            </p:custDataLst>
          </p:nvPr>
        </p:nvSpPr>
        <p:spPr>
          <a:xfrm>
            <a:off x="6332127" y="2374323"/>
            <a:ext cx="2111688" cy="3154904"/>
          </a:xfrm>
          <a:prstGeom prst="rect"/>
          <a:noFill/>
        </p:spPr>
        <p:txBody>
          <a:bodyPr anchor="t" anchorCtr="0" rtlCol="0" wrap="square">
            <a:normAutofit fontScale="8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道具的创意：在道具制作中，可以加入创意元素，如利用特殊材料制作道具，或者将道具与现代科技相结合，创造出更加独特的视觉效果。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圆角矩形 8"/>
          <p:cNvSpPr/>
          <p:nvPr>
            <p:custDataLst>
              <p:tags r:id="rId10"/>
            </p:custDataLst>
          </p:nvPr>
        </p:nvSpPr>
        <p:spPr>
          <a:xfrm>
            <a:off x="8772753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8" name="圆角矩形 9"/>
          <p:cNvSpPr/>
          <p:nvPr>
            <p:custDataLst>
              <p:tags r:id="rId11"/>
            </p:custDataLst>
          </p:nvPr>
        </p:nvSpPr>
        <p:spPr>
          <a:xfrm>
            <a:off x="8775106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0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374323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道具的管理：在演出过程中，需要对道具进行严格的管理和维护，确保道具的安全和正常使用。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演员阵容与排练</a:t>
            </a:r>
            <a:endParaRPr altLang="en-US" dirty="0" lang="zh-CN"/>
          </a:p>
        </p:txBody>
      </p:sp>
      <p:sp>
        <p:nvSpPr>
          <p:cNvPr id="1049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演员选择与培训</a:t>
            </a:r>
            <a:endParaRPr altLang="en-US" lang="zh-CN"/>
          </a:p>
        </p:txBody>
      </p:sp>
      <p:sp>
        <p:nvSpPr>
          <p:cNvPr id="1049982" name="圆角矩形 3"/>
          <p:cNvSpPr/>
          <p:nvPr>
            <p:custDataLst>
              <p:tags r:id="rId1"/>
            </p:custDataLst>
          </p:nvPr>
        </p:nvSpPr>
        <p:spPr>
          <a:xfrm rot="16200000">
            <a:off x="5662672" y="-2749289"/>
            <a:ext cx="862343" cy="9786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4"/>
          <p:cNvSpPr/>
          <p:nvPr>
            <p:custDataLst>
              <p:tags r:id="rId2"/>
            </p:custDataLst>
          </p:nvPr>
        </p:nvSpPr>
        <p:spPr>
          <a:xfrm rot="16200000">
            <a:off x="834318" y="2079065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6" name="圆角矩形 5"/>
          <p:cNvSpPr/>
          <p:nvPr>
            <p:custDataLst>
              <p:tags r:id="rId3"/>
            </p:custDataLst>
          </p:nvPr>
        </p:nvSpPr>
        <p:spPr>
          <a:xfrm rot="16200000">
            <a:off x="5663810" y="-1613172"/>
            <a:ext cx="862343" cy="9787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圆角矩形 6"/>
          <p:cNvSpPr/>
          <p:nvPr>
            <p:custDataLst>
              <p:tags r:id="rId4"/>
            </p:custDataLst>
          </p:nvPr>
        </p:nvSpPr>
        <p:spPr>
          <a:xfrm rot="16200000">
            <a:off x="835456" y="3215751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0" name="圆角矩形 9"/>
          <p:cNvSpPr/>
          <p:nvPr>
            <p:custDataLst>
              <p:tags r:id="rId5"/>
            </p:custDataLst>
          </p:nvPr>
        </p:nvSpPr>
        <p:spPr>
          <a:xfrm rot="16200000">
            <a:off x="5662672" y="-498674"/>
            <a:ext cx="862343" cy="9786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圆角矩形 10"/>
          <p:cNvSpPr/>
          <p:nvPr>
            <p:custDataLst>
              <p:tags r:id="rId6"/>
            </p:custDataLst>
          </p:nvPr>
        </p:nvSpPr>
        <p:spPr>
          <a:xfrm rot="16200000">
            <a:off x="834318" y="4329680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4" name="圆角矩形 11"/>
          <p:cNvSpPr/>
          <p:nvPr>
            <p:custDataLst>
              <p:tags r:id="rId7"/>
            </p:custDataLst>
          </p:nvPr>
        </p:nvSpPr>
        <p:spPr>
          <a:xfrm rot="16200000">
            <a:off x="5663810" y="636874"/>
            <a:ext cx="862343" cy="9787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圆角矩形 12"/>
          <p:cNvSpPr/>
          <p:nvPr>
            <p:custDataLst>
              <p:tags r:id="rId8"/>
            </p:custDataLst>
          </p:nvPr>
        </p:nvSpPr>
        <p:spPr>
          <a:xfrm rot="16200000">
            <a:off x="835456" y="5465797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8" name="文本框 7"/>
          <p:cNvSpPr txBox="1"/>
          <p:nvPr>
            <p:custDataLst>
              <p:tags r:id="rId9"/>
            </p:custDataLst>
          </p:nvPr>
        </p:nvSpPr>
        <p:spPr>
          <a:xfrm>
            <a:off x="1611451" y="3963301"/>
            <a:ext cx="9375757" cy="8623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排练：根据剧本要求，进行多次排练以达到最佳效果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0" name="文本框 8"/>
          <p:cNvSpPr txBox="1"/>
          <p:nvPr>
            <p:custDataLst>
              <p:tags r:id="rId10"/>
            </p:custDataLst>
          </p:nvPr>
        </p:nvSpPr>
        <p:spPr>
          <a:xfrm>
            <a:off x="1611451" y="5099987"/>
            <a:ext cx="9375757" cy="86163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演员合作：加强演员之间的沟通与合作，提高整体表演水平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2" name="文本框 13"/>
          <p:cNvSpPr txBox="1"/>
          <p:nvPr>
            <p:custDataLst>
              <p:tags r:id="rId11"/>
            </p:custDataLst>
          </p:nvPr>
        </p:nvSpPr>
        <p:spPr>
          <a:xfrm>
            <a:off x="1611451" y="1712686"/>
            <a:ext cx="9375757" cy="8623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演员选择：根据角色需求，挑选具备相应技能和经验的演员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4" name="文本框 14"/>
          <p:cNvSpPr txBox="1"/>
          <p:nvPr>
            <p:custDataLst>
              <p:tags r:id="rId12"/>
            </p:custDataLst>
          </p:nvPr>
        </p:nvSpPr>
        <p:spPr>
          <a:xfrm>
            <a:off x="1611451" y="2850509"/>
            <a:ext cx="9375757" cy="86163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培训：针对不同角色的表演技巧和情感表达进行专业培训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排练计划与进度</a:t>
            </a:r>
            <a:endParaRPr altLang="en-US" lang="zh-CN"/>
          </a:p>
        </p:txBody>
      </p:sp>
      <p:sp>
        <p:nvSpPr>
          <p:cNvPr id="1050040" name="任意多边形 20"/>
          <p:cNvSpPr/>
          <p:nvPr>
            <p:custDataLst>
              <p:tags r:id="rId1"/>
            </p:custDataLst>
          </p:nvPr>
        </p:nvSpPr>
        <p:spPr>
          <a:xfrm rot="2700000">
            <a:off x="219238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875935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排练时间：每周一至周五，每天下午2点至5点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42"/>
          <p:cNvSpPr/>
          <p:nvPr>
            <p:custDataLst>
              <p:tags r:id="rId3"/>
            </p:custDataLst>
          </p:nvPr>
        </p:nvSpPr>
        <p:spPr>
          <a:xfrm>
            <a:off x="1993374" y="2921206"/>
            <a:ext cx="1538389" cy="10894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413886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096859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排练地点：市文化艺术中心剧院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矩形 43"/>
          <p:cNvSpPr/>
          <p:nvPr>
            <p:custDataLst>
              <p:tags r:id="rId6"/>
            </p:custDataLst>
          </p:nvPr>
        </p:nvSpPr>
        <p:spPr>
          <a:xfrm>
            <a:off x="4214877" y="2921206"/>
            <a:ext cx="1538389" cy="10894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34810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8362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排练进度：按照剧本分幕排练，每周完成一幕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矩形 44"/>
          <p:cNvSpPr/>
          <p:nvPr>
            <p:custDataLst>
              <p:tags r:id="rId9"/>
            </p:custDataLst>
          </p:nvPr>
        </p:nvSpPr>
        <p:spPr>
          <a:xfrm>
            <a:off x="6435222" y="2921206"/>
            <a:ext cx="1538389" cy="10894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5573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39286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排练计划：制定详细的排练计划，包括排练时间、排练内容、排练人员等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45"/>
          <p:cNvSpPr/>
          <p:nvPr>
            <p:custDataLst>
              <p:tags r:id="rId12"/>
            </p:custDataLst>
          </p:nvPr>
        </p:nvSpPr>
        <p:spPr>
          <a:xfrm>
            <a:off x="8656724" y="2921206"/>
            <a:ext cx="1538389" cy="10894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导演与演员合作方式</a:t>
            </a:r>
            <a:endParaRPr altLang="en-US" lang="zh-CN"/>
          </a:p>
        </p:txBody>
      </p:sp>
      <p:sp>
        <p:nvSpPr>
          <p:cNvPr id="1050098" name="五边形 30"/>
          <p:cNvSpPr/>
          <p:nvPr>
            <p:custDataLst>
              <p:tags r:id="rId1"/>
            </p:custDataLst>
          </p:nvPr>
        </p:nvSpPr>
        <p:spPr>
          <a:xfrm>
            <a:off x="1014984" y="3303098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0" name="燕尾形 36"/>
          <p:cNvSpPr/>
          <p:nvPr>
            <p:custDataLst>
              <p:tags r:id="rId2"/>
            </p:custDataLst>
          </p:nvPr>
        </p:nvSpPr>
        <p:spPr>
          <a:xfrm>
            <a:off x="3434139" y="3303098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2" name="燕尾形 37"/>
          <p:cNvSpPr/>
          <p:nvPr>
            <p:custDataLst>
              <p:tags r:id="rId3"/>
            </p:custDataLst>
          </p:nvPr>
        </p:nvSpPr>
        <p:spPr>
          <a:xfrm>
            <a:off x="8272450" y="3303098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4" name="燕尾形 38"/>
          <p:cNvSpPr/>
          <p:nvPr>
            <p:custDataLst>
              <p:tags r:id="rId4"/>
            </p:custDataLst>
          </p:nvPr>
        </p:nvSpPr>
        <p:spPr>
          <a:xfrm>
            <a:off x="5853295" y="3303098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6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导演向演员详细解释剧本，让演员充分理解角色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8" name="文本框 6"/>
          <p:cNvSpPr txBox="1"/>
          <p:nvPr>
            <p:custDataLst>
              <p:tags r:id="rId6"/>
            </p:custDataLst>
          </p:nvPr>
        </p:nvSpPr>
        <p:spPr>
          <a:xfrm>
            <a:off x="1014984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导演与演员共同制定排练计划，明确排练目标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0" name="文本框 7"/>
          <p:cNvSpPr txBox="1"/>
          <p:nvPr>
            <p:custDataLst>
              <p:tags r:id="rId7"/>
            </p:custDataLst>
          </p:nvPr>
        </p:nvSpPr>
        <p:spPr>
          <a:xfrm>
            <a:off x="5851663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导演与演员在排练过程中保持密切沟通，及时解决问题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2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导演鼓励演员发挥创造力，提出自己的见解和想法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排练场地与设备</a:t>
            </a:r>
            <a:endParaRPr altLang="en-US" lang="zh-CN"/>
          </a:p>
        </p:txBody>
      </p:sp>
      <p:sp>
        <p:nvSpPr>
          <p:cNvPr id="1050148" name="矩形 31"/>
          <p:cNvSpPr/>
          <p:nvPr>
            <p:custDataLst>
              <p:tags r:id="rId1"/>
            </p:custDataLst>
          </p:nvPr>
        </p:nvSpPr>
        <p:spPr>
          <a:xfrm>
            <a:off x="3044869" y="1712686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排练场地：专业戏剧排练厅，配备舞台、灯光、音响等设施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4"/>
          <p:cNvSpPr/>
          <p:nvPr>
            <p:custDataLst>
              <p:tags r:id="rId2"/>
            </p:custDataLst>
          </p:nvPr>
        </p:nvSpPr>
        <p:spPr>
          <a:xfrm>
            <a:off x="3044869" y="281552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排练设备：专业音响设备、灯光设备、舞台道具等，确保演员在排练中能够模拟真实演出环境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5"/>
          <p:cNvSpPr/>
          <p:nvPr>
            <p:custDataLst>
              <p:tags r:id="rId3"/>
            </p:custDataLst>
          </p:nvPr>
        </p:nvSpPr>
        <p:spPr>
          <a:xfrm>
            <a:off x="3044869" y="391836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设备租赁：对于需要特殊设备的剧目，可以租赁相关设备以满足排练需求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7"/>
          <p:cNvSpPr/>
          <p:nvPr>
            <p:custDataLst>
              <p:tags r:id="rId4"/>
            </p:custDataLst>
          </p:nvPr>
        </p:nvSpPr>
        <p:spPr>
          <a:xfrm>
            <a:off x="3044869" y="5021204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设备维护：定期对排练设备进行检查和维护，确保设备的正常运行和使用安全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营销与推广方案</a:t>
            </a:r>
            <a:endParaRPr altLang="en-US" dirty="0" lang="zh-CN"/>
          </a:p>
        </p:txBody>
      </p:sp>
      <p:sp>
        <p:nvSpPr>
          <p:cNvPr id="10501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宣传渠道与策略</a:t>
            </a:r>
            <a:endParaRPr altLang="en-US" lang="zh-CN"/>
          </a:p>
        </p:txBody>
      </p:sp>
      <p:sp>
        <p:nvSpPr>
          <p:cNvPr id="1050226" name="圆角矩形 26"/>
          <p:cNvSpPr/>
          <p:nvPr>
            <p:custDataLst>
              <p:tags r:id="rId1"/>
            </p:custDataLst>
          </p:nvPr>
        </p:nvSpPr>
        <p:spPr>
          <a:xfrm>
            <a:off x="1014984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28" name="圆角矩形 28"/>
          <p:cNvSpPr/>
          <p:nvPr>
            <p:custDataLst>
              <p:tags r:id="rId2"/>
            </p:custDataLst>
          </p:nvPr>
        </p:nvSpPr>
        <p:spPr>
          <a:xfrm>
            <a:off x="1017337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30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374323"/>
            <a:ext cx="2114279" cy="315366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线上宣传：利用社交媒体、短视频平台、直播等渠道进行推广，提高知名度。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圆角矩形 29"/>
          <p:cNvSpPr/>
          <p:nvPr>
            <p:custDataLst>
              <p:tags r:id="rId4"/>
            </p:custDataLst>
          </p:nvPr>
        </p:nvSpPr>
        <p:spPr>
          <a:xfrm>
            <a:off x="3600907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34" name="圆角矩形 32"/>
          <p:cNvSpPr/>
          <p:nvPr>
            <p:custDataLst>
              <p:tags r:id="rId5"/>
            </p:custDataLst>
          </p:nvPr>
        </p:nvSpPr>
        <p:spPr>
          <a:xfrm>
            <a:off x="3603260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36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374323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线下宣传：通过海报、宣传册、户外广告等方式，吸引更多观众关注。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圆角矩形 3"/>
          <p:cNvSpPr/>
          <p:nvPr>
            <p:custDataLst>
              <p:tags r:id="rId7"/>
            </p:custDataLst>
          </p:nvPr>
        </p:nvSpPr>
        <p:spPr>
          <a:xfrm>
            <a:off x="6186830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40" name="圆角矩形 4"/>
          <p:cNvSpPr/>
          <p:nvPr>
            <p:custDataLst>
              <p:tags r:id="rId8"/>
            </p:custDataLst>
          </p:nvPr>
        </p:nvSpPr>
        <p:spPr>
          <a:xfrm>
            <a:off x="6189183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42" name="文本框 5"/>
          <p:cNvSpPr txBox="1"/>
          <p:nvPr>
            <p:custDataLst>
              <p:tags r:id="rId9"/>
            </p:custDataLst>
          </p:nvPr>
        </p:nvSpPr>
        <p:spPr>
          <a:xfrm>
            <a:off x="6332127" y="2374323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媒体合作：与电视台、广播电台、报纸等媒体合作，扩大宣传覆盖面。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圆角矩形 8"/>
          <p:cNvSpPr/>
          <p:nvPr>
            <p:custDataLst>
              <p:tags r:id="rId10"/>
            </p:custDataLst>
          </p:nvPr>
        </p:nvSpPr>
        <p:spPr>
          <a:xfrm>
            <a:off x="8772753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46" name="圆角矩形 9"/>
          <p:cNvSpPr/>
          <p:nvPr>
            <p:custDataLst>
              <p:tags r:id="rId11"/>
            </p:custDataLst>
          </p:nvPr>
        </p:nvSpPr>
        <p:spPr>
          <a:xfrm>
            <a:off x="8775106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48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374323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口碑营销：通过观众口碑传播，吸引更多潜在观众。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合作方与赞助商资源</a:t>
            </a:r>
            <a:endParaRPr altLang="en-US" lang="zh-CN"/>
          </a:p>
        </p:txBody>
      </p:sp>
      <p:sp>
        <p:nvSpPr>
          <p:cNvPr id="1050284" name="五边形 30"/>
          <p:cNvSpPr/>
          <p:nvPr>
            <p:custDataLst>
              <p:tags r:id="rId1"/>
            </p:custDataLst>
          </p:nvPr>
        </p:nvSpPr>
        <p:spPr>
          <a:xfrm>
            <a:off x="1014984" y="3303098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6" name="燕尾形 36"/>
          <p:cNvSpPr/>
          <p:nvPr>
            <p:custDataLst>
              <p:tags r:id="rId2"/>
            </p:custDataLst>
          </p:nvPr>
        </p:nvSpPr>
        <p:spPr>
          <a:xfrm>
            <a:off x="3434139" y="3303098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8" name="燕尾形 37"/>
          <p:cNvSpPr/>
          <p:nvPr>
            <p:custDataLst>
              <p:tags r:id="rId3"/>
            </p:custDataLst>
          </p:nvPr>
        </p:nvSpPr>
        <p:spPr>
          <a:xfrm>
            <a:off x="8272450" y="3303098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0" name="燕尾形 38"/>
          <p:cNvSpPr/>
          <p:nvPr>
            <p:custDataLst>
              <p:tags r:id="rId4"/>
            </p:custDataLst>
          </p:nvPr>
        </p:nvSpPr>
        <p:spPr>
          <a:xfrm>
            <a:off x="5853295" y="3303098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2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31021"/>
            <a:ext cx="2903966" cy="1272424"/>
          </a:xfrm>
          <a:prstGeom prst="rect"/>
          <a:noFill/>
        </p:spPr>
        <p:txBody>
          <a:bodyPr lIns="0" rtlCol="0" wrap="square">
            <a:normAutofit fontScale="85714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赞助商资源：寻求企业赞助，为戏剧表演提供资金支持，同时借助赞助商的宣传渠道扩大戏剧表演的知名度和影响力。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4" name="文本框 6"/>
          <p:cNvSpPr txBox="1"/>
          <p:nvPr>
            <p:custDataLst>
              <p:tags r:id="rId6"/>
            </p:custDataLst>
          </p:nvPr>
        </p:nvSpPr>
        <p:spPr>
          <a:xfrm>
            <a:off x="1014984" y="1771945"/>
            <a:ext cx="2903966" cy="130996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合作方资源：与各大剧院、演出机构、文化传媒公司等建立合作关系，共同推广和销售戏剧表演产品。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6" name="文本框 7"/>
          <p:cNvSpPr txBox="1"/>
          <p:nvPr>
            <p:custDataLst>
              <p:tags r:id="rId7"/>
            </p:custDataLst>
          </p:nvPr>
        </p:nvSpPr>
        <p:spPr>
          <a:xfrm>
            <a:off x="5851663" y="1771945"/>
            <a:ext cx="2903966" cy="130996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资源整合：将合作方和赞助商的资源进行整合，制定针对性的营销策略，提高戏剧表演的市场占有率和销售业绩。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8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31021"/>
            <a:ext cx="2903966" cy="127242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互利共赢：与合作方和赞助商建立长期稳定的合作关系，实现互利共赢，共同推动戏剧表演产业的发展。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票价策略与销售渠道</a:t>
            </a:r>
            <a:endParaRPr altLang="en-US" lang="zh-CN"/>
          </a:p>
        </p:txBody>
      </p:sp>
      <p:sp>
        <p:nvSpPr>
          <p:cNvPr id="1050334" name="正文"/>
          <p:cNvSpPr txBox="1"/>
          <p:nvPr>
            <p:custDataLst>
              <p:tags r:id="rId1"/>
            </p:custDataLst>
          </p:nvPr>
        </p:nvSpPr>
        <p:spPr>
          <a:xfrm>
            <a:off x="3502908" y="5386986"/>
            <a:ext cx="5180318" cy="575168"/>
          </a:xfrm>
          <a:prstGeom prst="rect"/>
          <a:noFill/>
        </p:spPr>
        <p:txBody>
          <a:bodyPr anchor="t" anchorCtr="0" bIns="0" lIns="0" rIns="0" rtlCol="0" tIns="0" wrap="square">
            <a:normAutofit fontScale="92308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渠道合作：与各大平台和渠道商合作，扩大销售范围，提高市场覆盖率。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标题"/>
          <p:cNvSpPr txBox="1"/>
          <p:nvPr>
            <p:custDataLst>
              <p:tags r:id="rId2"/>
            </p:custDataLst>
          </p:nvPr>
        </p:nvSpPr>
        <p:spPr>
          <a:xfrm>
            <a:off x="3502908" y="4972155"/>
            <a:ext cx="5180318" cy="383445"/>
          </a:xfrm>
          <a:prstGeom prst="rect"/>
          <a:noFill/>
        </p:spPr>
        <p:txBody>
          <a:bodyPr anchor="b" bIns="0" lIns="0" rIns="0" rtlCol="0" tIns="0" wrap="square">
            <a:normAutofit fontScale="95455" lnSpcReduction="10000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338" name="正文"/>
          <p:cNvSpPr txBox="1"/>
          <p:nvPr>
            <p:custDataLst>
              <p:tags r:id="rId3"/>
            </p:custDataLst>
          </p:nvPr>
        </p:nvSpPr>
        <p:spPr>
          <a:xfrm>
            <a:off x="3506290" y="4301436"/>
            <a:ext cx="5180318" cy="575168"/>
          </a:xfrm>
          <a:prstGeom prst="rect"/>
          <a:noFill/>
        </p:spPr>
        <p:txBody>
          <a:bodyPr anchor="t" anchorCtr="0" bIns="0" lIns="0" rIns="0" rtlCol="0" tIns="0" wrap="square">
            <a:normAutofit fontScale="92308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营销手段：通过打折促销、赠品活动、会员优惠等方式，吸引观众购票，提高票房收入。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标题"/>
          <p:cNvSpPr txBox="1"/>
          <p:nvPr>
            <p:custDataLst>
              <p:tags r:id="rId4"/>
            </p:custDataLst>
          </p:nvPr>
        </p:nvSpPr>
        <p:spPr>
          <a:xfrm>
            <a:off x="3506290" y="3886041"/>
            <a:ext cx="5180318" cy="383445"/>
          </a:xfrm>
          <a:prstGeom prst="rect"/>
          <a:noFill/>
        </p:spPr>
        <p:txBody>
          <a:bodyPr anchor="b" bIns="0" lIns="0" rIns="0" rtlCol="0" tIns="0" wrap="square">
            <a:normAutofit fontScale="95455" lnSpcReduction="10000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342" name="正文"/>
          <p:cNvSpPr txBox="1"/>
          <p:nvPr>
            <p:custDataLst>
              <p:tags r:id="rId5"/>
            </p:custDataLst>
          </p:nvPr>
        </p:nvSpPr>
        <p:spPr>
          <a:xfrm>
            <a:off x="3502908" y="2128081"/>
            <a:ext cx="5180318" cy="575168"/>
          </a:xfrm>
          <a:prstGeom prst="rect"/>
          <a:noFill/>
        </p:spPr>
        <p:txBody>
          <a:bodyPr anchor="t" anchorCtr="0" bIns="0" lIns="0" rIns="0" rtlCol="0" tIns="0" wrap="square">
            <a:normAutofit fontScale="92308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票价策略：根据市场需求和演出质量，制定合理的票价区间，以满足不同观众群体的需求。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标题"/>
          <p:cNvSpPr txBox="1"/>
          <p:nvPr>
            <p:custDataLst>
              <p:tags r:id="rId6"/>
            </p:custDataLst>
          </p:nvPr>
        </p:nvSpPr>
        <p:spPr>
          <a:xfrm>
            <a:off x="3502908" y="1712686"/>
            <a:ext cx="5180318" cy="383445"/>
          </a:xfrm>
          <a:prstGeom prst="rect"/>
          <a:noFill/>
        </p:spPr>
        <p:txBody>
          <a:bodyPr anchor="b" bIns="0" lIns="0" rIns="0" rtlCol="0" tIns="0" wrap="square">
            <a:normAutofit fontScale="95455" lnSpcReduction="10000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346" name="正文"/>
          <p:cNvSpPr txBox="1"/>
          <p:nvPr>
            <p:custDataLst>
              <p:tags r:id="rId7"/>
            </p:custDataLst>
          </p:nvPr>
        </p:nvSpPr>
        <p:spPr>
          <a:xfrm>
            <a:off x="3506290" y="3214758"/>
            <a:ext cx="5180318" cy="575168"/>
          </a:xfrm>
          <a:prstGeom prst="rect"/>
          <a:noFill/>
        </p:spPr>
        <p:txBody>
          <a:bodyPr anchor="t" anchorCtr="0" bIns="0" lIns="0" rIns="0" rtlCol="0" tIns="0" wrap="square">
            <a:normAutofit fontScale="8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销售渠道：利用线上平台如官方网站、社交媒体、电商平台等，以及线下渠道如实体售票点、旅行社等，进行票务销售和推广。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标题"/>
          <p:cNvSpPr txBox="1"/>
          <p:nvPr>
            <p:custDataLst>
              <p:tags r:id="rId8"/>
            </p:custDataLst>
          </p:nvPr>
        </p:nvSpPr>
        <p:spPr>
          <a:xfrm>
            <a:off x="3506290" y="2798800"/>
            <a:ext cx="5180318" cy="383445"/>
          </a:xfrm>
          <a:prstGeom prst="rect"/>
          <a:noFill/>
        </p:spPr>
        <p:txBody>
          <a:bodyPr anchor="b" bIns="0" lIns="0" rIns="0" rtlCol="0" tIns="0" wrap="square">
            <a:normAutofit fontScale="95455" lnSpcReduction="10000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市场反馈与调整方案</a:t>
            </a:r>
            <a:endParaRPr altLang="en-US" lang="zh-CN"/>
          </a:p>
        </p:txBody>
      </p:sp>
      <p:sp>
        <p:nvSpPr>
          <p:cNvPr id="1050384" name="任意多边形 20"/>
          <p:cNvSpPr/>
          <p:nvPr>
            <p:custDataLst>
              <p:tags r:id="rId1"/>
            </p:custDataLst>
          </p:nvPr>
        </p:nvSpPr>
        <p:spPr>
          <a:xfrm rot="2700000">
            <a:off x="219238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875935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实时收集观众反馈，了解观众需求和意见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矩形 42"/>
          <p:cNvSpPr/>
          <p:nvPr>
            <p:custDataLst>
              <p:tags r:id="rId3"/>
            </p:custDataLst>
          </p:nvPr>
        </p:nvSpPr>
        <p:spPr>
          <a:xfrm>
            <a:off x="1993374" y="2921206"/>
            <a:ext cx="1538389" cy="10894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413886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096859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分析市场趋势，及时调整演出策略和内容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矩形 43"/>
          <p:cNvSpPr/>
          <p:nvPr>
            <p:custDataLst>
              <p:tags r:id="rId6"/>
            </p:custDataLst>
          </p:nvPr>
        </p:nvSpPr>
        <p:spPr>
          <a:xfrm>
            <a:off x="4214877" y="2921206"/>
            <a:ext cx="1538389" cy="10894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34810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8362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根据市场反馈调整宣传策略，提高宣传效果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矩形 44"/>
          <p:cNvSpPr/>
          <p:nvPr>
            <p:custDataLst>
              <p:tags r:id="rId9"/>
            </p:custDataLst>
          </p:nvPr>
        </p:nvSpPr>
        <p:spPr>
          <a:xfrm>
            <a:off x="6435222" y="2921206"/>
            <a:ext cx="1538389" cy="10894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5573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39286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定期评估营销效果，优化推广渠道和方式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矩形 45"/>
          <p:cNvSpPr/>
          <p:nvPr>
            <p:custDataLst>
              <p:tags r:id="rId12"/>
            </p:custDataLst>
          </p:nvPr>
        </p:nvSpPr>
        <p:spPr>
          <a:xfrm>
            <a:off x="8656724" y="2921206"/>
            <a:ext cx="1538389" cy="10894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691640" y="1627505"/>
            <a:ext cx="4965192" cy="1847215"/>
          </a:xfrm>
          <a:noFill/>
        </p:spPr>
        <p:txBody>
          <a:bodyPr anchor="b" wrap="square">
            <a:normAutofit/>
          </a:bodyPr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44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691640" y="3730751"/>
            <a:ext cx="4965192" cy="1499743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25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2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25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25_1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PRESET_TEXT" val="单击此处 添加文档标题"/>
</p:tagLst>
</file>

<file path=ppt/tags/tag80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425_1*f*4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PRESET_TEXT" val="汇报人：WPS"/>
</p:tagLst>
</file>

<file path=ppt/tags/tag81.xml><?xml version="1.0" encoding="utf-8"?>
<p:tagLst xmlns:p="http://schemas.openxmlformats.org/presentationml/2006/main">
  <p:tag name="KSO_WM_SLIDE_ID" val="custom2023142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25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6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25_6*l_h_i*1_3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25_6*l_h_a*1_3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25_6*l_h_i*1_2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25_6*l_h_a*1_2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25_6*l_h_i*1_1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25_6*l_h_a*1_1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25_6*l_h_i*1_4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25_6*l_h_a*1_4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25_6*l_h_i*1_5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25_6*l_h_a*1_5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425_6*l_h_i*1_6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425_6*l_h_a*1_6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SLIDE_ID" val="custom2023142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425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8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7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6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69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20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59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9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9*f*4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402.xml><?xml version="1.0" encoding="utf-8"?>
<p:tagLst xmlns:p="http://schemas.openxmlformats.org/presentationml/2006/main">
  <p:tag name="KSO_WM_SLIDE_ID" val="custom2023142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2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62">
      <a:dk1>
        <a:sysClr lastClr="000000" val="windowText"/>
      </a:dk1>
      <a:lt1>
        <a:sysClr lastClr="FFFFFF" val="window"/>
      </a:lt1>
      <a:dk2>
        <a:srgbClr val="303E5A"/>
      </a:dk2>
      <a:lt2>
        <a:srgbClr val="E3ECF7"/>
      </a:lt2>
      <a:accent1>
        <a:srgbClr val="FF6752"/>
      </a:accent1>
      <a:accent2>
        <a:srgbClr val="246EFD"/>
      </a:accent2>
      <a:accent3>
        <a:srgbClr val="F8CF41"/>
      </a:accent3>
      <a:accent4>
        <a:srgbClr val="FF8C4E"/>
      </a:accent4>
      <a:accent5>
        <a:srgbClr val="2BA7A7"/>
      </a:accent5>
      <a:accent6>
        <a:srgbClr val="61C7FF"/>
      </a:accent6>
      <a:hlink>
        <a:srgbClr val="658BD5"/>
      </a:hlink>
      <a:folHlink>
        <a:srgbClr val="A16AA5"/>
      </a:folHlink>
    </a:clrScheme>
    <a:fontScheme name="自定义 9">
      <a:majorFont>
        <a:latin typeface="MiSans Bold"/>
        <a:ea typeface="MiSans Bold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2024-01-05T19:51:09Z</dcterms:created>
  <dcterms:modified xsi:type="dcterms:W3CDTF">2024-01-05T19:51:09Z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0c5a8b0431bf43bf86c7ec766f1f21f9_21</vt:lpwstr>
  </property>
</Properties>
</file>