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40" r:id="rId1"/>
    <p:sldMasterId id="2147484777" r:id="rId2"/>
  </p:sldMasterIdLst>
  <p:notesMasterIdLst>
    <p:notesMasterId r:id="rId3"/>
  </p:notesMasterIdLst>
  <p:sldIdLst>
    <p:sldId id="769" r:id="rId4"/>
    <p:sldId id="774" r:id="rId5"/>
    <p:sldId id="779" r:id="rId6"/>
    <p:sldId id="784" r:id="rId7"/>
    <p:sldId id="791" r:id="rId9"/>
    <p:sldId id="794" r:id="rId10"/>
    <p:sldId id="797" r:id="rId11"/>
    <p:sldId id="800" r:id="rId12"/>
    <p:sldId id="804" r:id="rId13"/>
    <p:sldId id="811" r:id="rId15"/>
    <p:sldId id="814" r:id="rId16"/>
    <p:sldId id="817" r:id="rId17"/>
    <p:sldId id="820" r:id="rId18"/>
    <p:sldId id="824" r:id="rId19"/>
    <p:sldId id="831" r:id="rId21"/>
    <p:sldId id="834" r:id="rId22"/>
    <p:sldId id="837" r:id="rId23"/>
    <p:sldId id="840" r:id="rId24"/>
    <p:sldId id="844" r:id="rId25"/>
    <p:sldId id="851" r:id="rId27"/>
    <p:sldId id="854" r:id="rId28"/>
    <p:sldId id="857" r:id="rId29"/>
    <p:sldId id="860" r:id="rId30"/>
    <p:sldId id="864" r:id="rId31"/>
    <p:sldId id="871" r:id="rId33"/>
    <p:sldId id="874" r:id="rId34"/>
    <p:sldId id="877" r:id="rId35"/>
    <p:sldId id="880" r:id="rId36"/>
    <p:sldId id="884" r:id="rId37"/>
    <p:sldId id="891" r:id="rId39"/>
    <p:sldId id="894" r:id="rId40"/>
    <p:sldId id="898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41" r:id="rId1"/>
    <p:sldLayoutId id="2147484742" r:id="rId2"/>
    <p:sldLayoutId id="2147484743" r:id="rId3"/>
    <p:sldLayoutId id="2147484744" r:id="rId4"/>
    <p:sldLayoutId id="2147484745" r:id="rId5"/>
    <p:sldLayoutId id="2147484746" r:id="rId6"/>
    <p:sldLayoutId id="2147484747" r:id="rId7"/>
    <p:sldLayoutId id="2147484748" r:id="rId8"/>
    <p:sldLayoutId id="2147484749" r:id="rId9"/>
    <p:sldLayoutId id="2147484750" r:id="rId10"/>
    <p:sldLayoutId id="21474847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tags" Target="../tags/tag146.xml"/><Relationship Id="rId22" Type="http://schemas.openxmlformats.org/officeDocument/2006/relationships/tags" Target="../tags/tag147.xml"/><Relationship Id="rId23" Type="http://schemas.openxmlformats.org/officeDocument/2006/relationships/tags" Target="../tags/tag148.xml"/><Relationship Id="rId24" Type="http://schemas.openxmlformats.org/officeDocument/2006/relationships/tags" Target="../tags/tag149.xml"/><Relationship Id="rId25" Type="http://schemas.openxmlformats.org/officeDocument/2006/relationships/tags" Target="../tags/tag150.xml"/><Relationship Id="rId26" Type="http://schemas.openxmlformats.org/officeDocument/2006/relationships/tags" Target="../tags/tag151.xml"/><Relationship Id="rId27" Type="http://schemas.openxmlformats.org/officeDocument/2006/relationships/tags" Target="../tags/tag152.xml"/><Relationship Id="rId28" Type="http://schemas.openxmlformats.org/officeDocument/2006/relationships/tags" Target="../tags/tag153.xml"/><Relationship Id="rId29" Type="http://schemas.openxmlformats.org/officeDocument/2006/relationships/tags" Target="../tags/tag15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tags" Target="../tags/tag295.xml"/><Relationship Id="rId22" Type="http://schemas.openxmlformats.org/officeDocument/2006/relationships/tags" Target="../tags/tag296.xml"/><Relationship Id="rId23" Type="http://schemas.openxmlformats.org/officeDocument/2006/relationships/tags" Target="../tags/tag297.xml"/><Relationship Id="rId24" Type="http://schemas.openxmlformats.org/officeDocument/2006/relationships/tags" Target="../tags/tag298.xml"/><Relationship Id="rId25" Type="http://schemas.openxmlformats.org/officeDocument/2006/relationships/tags" Target="../tags/tag299.xml"/><Relationship Id="rId26" Type="http://schemas.openxmlformats.org/officeDocument/2006/relationships/tags" Target="../tags/tag300.xml"/><Relationship Id="rId27" Type="http://schemas.openxmlformats.org/officeDocument/2006/relationships/tags" Target="../tags/tag301.xml"/><Relationship Id="rId28" Type="http://schemas.openxmlformats.org/officeDocument/2006/relationships/tags" Target="../tags/tag302.xml"/><Relationship Id="rId29" Type="http://schemas.openxmlformats.org/officeDocument/2006/relationships/tags" Target="../tags/tag303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tags" Target="../tags/tag415.xml"/><Relationship Id="rId14" Type="http://schemas.openxmlformats.org/officeDocument/2006/relationships/tags" Target="../tags/tag416.xml"/><Relationship Id="rId15" Type="http://schemas.openxmlformats.org/officeDocument/2006/relationships/tags" Target="../tags/tag417.xml"/><Relationship Id="rId16" Type="http://schemas.openxmlformats.org/officeDocument/2006/relationships/tags" Target="../tags/tag418.xml"/><Relationship Id="rId17" Type="http://schemas.openxmlformats.org/officeDocument/2006/relationships/tags" Target="../tags/tag419.xml"/><Relationship Id="rId18" Type="http://schemas.openxmlformats.org/officeDocument/2006/relationships/tags" Target="../tags/tag420.xml"/><Relationship Id="rId19" Type="http://schemas.openxmlformats.org/officeDocument/2006/relationships/tags" Target="../tags/tag421.xml"/><Relationship Id="rId20" Type="http://schemas.openxmlformats.org/officeDocument/2006/relationships/tags" Target="../tags/tag422.xml"/><Relationship Id="rId21" Type="http://schemas.openxmlformats.org/officeDocument/2006/relationships/tags" Target="../tags/tag423.xml"/><Relationship Id="rId22" Type="http://schemas.openxmlformats.org/officeDocument/2006/relationships/tags" Target="../tags/tag424.xml"/><Relationship Id="rId23" Type="http://schemas.openxmlformats.org/officeDocument/2006/relationships/tags" Target="../tags/tag425.xml"/><Relationship Id="rId24" Type="http://schemas.openxmlformats.org/officeDocument/2006/relationships/tags" Target="../tags/tag426.xml"/><Relationship Id="rId25" Type="http://schemas.openxmlformats.org/officeDocument/2006/relationships/tags" Target="../tags/tag427.xml"/><Relationship Id="rId26" Type="http://schemas.openxmlformats.org/officeDocument/2006/relationships/tags" Target="../tags/tag428.xml"/><Relationship Id="rId27" Type="http://schemas.openxmlformats.org/officeDocument/2006/relationships/tags" Target="../tags/tag429.xml"/><Relationship Id="rId28" Type="http://schemas.openxmlformats.org/officeDocument/2006/relationships/tags" Target="../tags/tag430.xml"/><Relationship Id="rId29" Type="http://schemas.openxmlformats.org/officeDocument/2006/relationships/tags" Target="../tags/tag431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2024年金融与保险行业工作总结与展望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2024年金融与保险行业工作总结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金融与保险行业发展趋势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金融与保险行业未来展望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金融与保险行业人才培养与引进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金融与保险行业社会责任履行情况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2024年金融与保险行业工作总结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行业概况与发展趋势</a:t>
            </a:r>
            <a:endParaRPr altLang="en-US" lang="zh-CN"/>
          </a:p>
        </p:txBody>
      </p:sp>
      <p:sp>
        <p:nvSpPr>
          <p:cNvPr id="1048958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0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6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行业规模与增长：2024年金融与保险行业的规模和增长情况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6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行业结构与特点：金融与保险行业的结构、特点以及主要业务领域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2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行业发展趋势：未来几年金融与保险行业的发展趋势和预测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行业挑战与机遇：当前金融与保险行业面临的挑战和机遇，以及应对策略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主要工作内容与成果</a:t>
            </a:r>
            <a:endParaRPr altLang="en-US" lang="zh-CN"/>
          </a:p>
        </p:txBody>
      </p:sp>
      <p:sp>
        <p:nvSpPr>
          <p:cNvPr id="104901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完成2024年金融与保险行业工作总结报告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提炼行业发展的成功经验与不足之处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梳理并总结主要工作内容与成果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对行业发展趋势进行深入分析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4909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市场竞争激烈：金融与保险行业市场竞争激烈，需要不断提高服务质量和效率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0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监管政策变化：监管政策的变化对金融与保险行业产生了一定的影响，需要加强合规管理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0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技术创新：随着科技的发展，金融与保险行业需要不断创新，提高服务效率和客户体验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人才短缺：金融与保险行业人才短缺，需要加强人才培养和引进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行业监管与政策环境</a:t>
            </a:r>
            <a:endParaRPr altLang="en-US" lang="zh-CN"/>
          </a:p>
        </p:txBody>
      </p:sp>
      <p:sp>
        <p:nvSpPr>
          <p:cNvPr id="104915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行业自律组织及其作用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监管政策对行业发展的影响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行业监管政策概述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2024年监管政策变化及影响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金融与保险行业发展趋势</a:t>
            </a:r>
            <a:endParaRPr altLang="en-US" lang="zh-CN"/>
          </a:p>
        </p:txBody>
      </p:sp>
      <p:sp>
        <p:nvSpPr>
          <p:cNvPr id="10492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数字化转型加速</a:t>
            </a:r>
            <a:endParaRPr altLang="en-US" lang="zh-CN"/>
          </a:p>
        </p:txBody>
      </p:sp>
      <p:sp>
        <p:nvSpPr>
          <p:cNvPr id="104927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金融科技应用广泛，数字化转型成为行业趋势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未来数字化转型的发展方向和前景展望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金融与保险行业数字化转型面临的挑战与机遇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保险行业积极探索数字化转型，提升服务效率和用户体验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人工智能在金融与保险行业的应用</a:t>
            </a:r>
            <a:endParaRPr altLang="en-US" lang="zh-CN"/>
          </a:p>
        </p:txBody>
      </p:sp>
      <p:sp>
        <p:nvSpPr>
          <p:cNvPr id="10493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人工智能技术发展背景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人工智能在金融与保险行业的应用案例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人工智能对金融与保险行业的影响及未来展望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金融与保险行业现状及发展趋势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区块链技术在金融与保险行业的应用</a:t>
            </a:r>
            <a:endParaRPr altLang="en-US" lang="zh-CN"/>
          </a:p>
        </p:txBody>
      </p:sp>
      <p:sp>
        <p:nvSpPr>
          <p:cNvPr id="1049426" name="正文"/>
          <p:cNvSpPr txBox="1"/>
          <p:nvPr>
            <p:custDataLst>
              <p:tags r:id="rId1"/>
            </p:custDataLst>
          </p:nvPr>
        </p:nvSpPr>
        <p:spPr>
          <a:xfrm>
            <a:off x="2869037" y="1452880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区块链技术概述：定义、特点、应用场景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2"/>
            </p:custDataLst>
          </p:nvPr>
        </p:nvSpPr>
        <p:spPr>
          <a:xfrm>
            <a:off x="2869037" y="2433906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区块链技术在金融行业的应用：数字货币、智能合约、供应链金融等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3"/>
            </p:custDataLst>
          </p:nvPr>
        </p:nvSpPr>
        <p:spPr>
          <a:xfrm>
            <a:off x="2869037" y="3414932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区块链技术在保险行业的应用：智能合约、数据共享、风险管理等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4"/>
            </p:custDataLst>
          </p:nvPr>
        </p:nvSpPr>
        <p:spPr>
          <a:xfrm>
            <a:off x="2869037" y="4395958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区块链技术对金融与保险行业的影响：提高效率、降低成本、增强安全性等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5"/>
            </p:custDataLst>
          </p:nvPr>
        </p:nvSpPr>
        <p:spPr>
          <a:xfrm>
            <a:off x="2869037" y="5376983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未来发展趋势：政策监管、技术创新、行业融合等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金融科技对金融与保险行业的影响</a:t>
            </a:r>
            <a:endParaRPr altLang="en-US" lang="zh-CN"/>
          </a:p>
        </p:txBody>
      </p:sp>
      <p:sp>
        <p:nvSpPr>
          <p:cNvPr id="104947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金融科技的发展历程及现状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金融科技对金融与保险行业的影响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金融科技在金融与保险行业的应用案例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金融科技未来的发展趋势及展望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金融与保险行业未来展望</a:t>
            </a:r>
            <a:endParaRPr altLang="en-US" lang="zh-CN"/>
          </a:p>
        </p:txBody>
      </p:sp>
      <p:sp>
        <p:nvSpPr>
          <p:cNvPr id="104951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57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人工智能：人工智能将在风险评估、欺诈检测、客户服务等方面发挥重要作用，提升行业运营效率。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金融科技：金融科技的发展将推动金融与保险行业的数字化转型，提高服务效率和用户体验。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区块链技术：区块链技术将应用于金融与保险行业的多个领域，如供应链融资、智能合约等，提高透明度和安全性。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绿色金融：随着环保意识的提高，绿色金融将成为金融与保险行业的重要发展方向，推动可持续发展。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未来重点工作方向</a:t>
            </a:r>
            <a:endParaRPr altLang="en-US" lang="zh-CN"/>
          </a:p>
        </p:txBody>
      </p:sp>
      <p:sp>
        <p:nvSpPr>
          <p:cNvPr id="104962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推动数字化转型：利用先进技术提升金融与保险行业的效率和竞争力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加强风险管理：建立健全风险管理体系，确保金融与保险行业的稳定发展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拓展国际合作：加强与其他国家和地区的金融与保险行业合作，共同应对全球性挑战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提升服务水平：优化客户服务体验，提高客户满意度和忠诚度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创新发展路径探讨</a:t>
            </a:r>
            <a:endParaRPr altLang="en-US" lang="zh-CN"/>
          </a:p>
        </p:txBody>
      </p:sp>
      <p:sp>
        <p:nvSpPr>
          <p:cNvPr id="104968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金融科技赋能：利用大数据、人工智能等技术提升金融服务效率和质量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绿色金融发展：推动绿色金融产品和服务创新，助力可持续发展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数字化转型：加强数字化基础设施建设，提升金融与保险行业的数字化水平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跨界合作与创新：加强与其他行业的合作与创新，拓展金融服务领域和业务模式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行业监管政策展望</a:t>
            </a:r>
            <a:endParaRPr altLang="en-US" lang="zh-CN"/>
          </a:p>
        </p:txBody>
      </p:sp>
      <p:sp>
        <p:nvSpPr>
          <p:cNvPr id="104974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金融与保险行业监管政策概述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监管政策对行业发展的影响与作用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未来监管政策的发展趋势与方向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当前监管政策存在的问题与挑战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金融与保险行业人才培养与引进</a:t>
            </a:r>
            <a:endParaRPr altLang="en-US" lang="zh-CN"/>
          </a:p>
        </p:txBody>
      </p:sp>
      <p:sp>
        <p:nvSpPr>
          <p:cNvPr id="104982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人才培养现状与问题</a:t>
            </a:r>
            <a:endParaRPr altLang="en-US" lang="zh-CN"/>
          </a:p>
        </p:txBody>
      </p:sp>
      <p:sp>
        <p:nvSpPr>
          <p:cNvPr id="104988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金融与保险行业人才储备不足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人才培养机制不完善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人才流失严重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人才引进渠道有限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人才引进策略与措施</a:t>
            </a:r>
            <a:endParaRPr altLang="en-US" lang="zh-CN"/>
          </a:p>
        </p:txBody>
      </p:sp>
      <p:sp>
        <p:nvSpPr>
          <p:cNvPr id="1049942" name="矩形 3"/>
          <p:cNvSpPr/>
          <p:nvPr>
            <p:custDataLst>
              <p:tags r:id="rId1"/>
            </p:custDataLst>
          </p:nvPr>
        </p:nvSpPr>
        <p:spPr>
          <a:xfrm>
            <a:off x="972637" y="1746347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44" name="矩形 13"/>
          <p:cNvSpPr/>
          <p:nvPr>
            <p:custDataLst>
              <p:tags r:id="rId2"/>
            </p:custDataLst>
          </p:nvPr>
        </p:nvSpPr>
        <p:spPr>
          <a:xfrm>
            <a:off x="608330" y="1746347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946" name="文本框 4"/>
          <p:cNvSpPr txBox="1"/>
          <p:nvPr>
            <p:custDataLst>
              <p:tags r:id="rId3"/>
            </p:custDataLst>
          </p:nvPr>
        </p:nvSpPr>
        <p:spPr>
          <a:xfrm>
            <a:off x="1160564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制定人才引进计划：明确人才需求和引进目标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39"/>
          <p:cNvSpPr/>
          <p:nvPr>
            <p:custDataLst>
              <p:tags r:id="rId4"/>
            </p:custDataLst>
          </p:nvPr>
        </p:nvSpPr>
        <p:spPr>
          <a:xfrm>
            <a:off x="972637" y="3220253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50" name="矩形 5"/>
          <p:cNvSpPr/>
          <p:nvPr>
            <p:custDataLst>
              <p:tags r:id="rId5"/>
            </p:custDataLst>
          </p:nvPr>
        </p:nvSpPr>
        <p:spPr>
          <a:xfrm>
            <a:off x="608330" y="3220253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52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加强人才引进渠道：通过校园招聘、社会招聘、猎头公司等途径引进人才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12"/>
          <p:cNvSpPr/>
          <p:nvPr>
            <p:custDataLst>
              <p:tags r:id="rId7"/>
            </p:custDataLst>
          </p:nvPr>
        </p:nvSpPr>
        <p:spPr>
          <a:xfrm>
            <a:off x="972637" y="4694159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56" name="矩形 17"/>
          <p:cNvSpPr/>
          <p:nvPr>
            <p:custDataLst>
              <p:tags r:id="rId8"/>
            </p:custDataLst>
          </p:nvPr>
        </p:nvSpPr>
        <p:spPr>
          <a:xfrm>
            <a:off x="608330" y="4694159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58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完善人才引进流程：制定科学合理的招聘流程，确保招聘有效性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9"/>
          <p:cNvSpPr/>
          <p:nvPr>
            <p:custDataLst>
              <p:tags r:id="rId10"/>
            </p:custDataLst>
          </p:nvPr>
        </p:nvSpPr>
        <p:spPr>
          <a:xfrm>
            <a:off x="6659169" y="1746347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62" name="矩形 26"/>
          <p:cNvSpPr/>
          <p:nvPr>
            <p:custDataLst>
              <p:tags r:id="rId11"/>
            </p:custDataLst>
          </p:nvPr>
        </p:nvSpPr>
        <p:spPr>
          <a:xfrm>
            <a:off x="6294862" y="1746347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64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提高人才引进质量：注重候选人的专业技能和综合素质，确保引进人才的质量和水平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64"/>
          <p:cNvSpPr/>
          <p:nvPr>
            <p:custDataLst>
              <p:tags r:id="rId13"/>
            </p:custDataLst>
          </p:nvPr>
        </p:nvSpPr>
        <p:spPr>
          <a:xfrm>
            <a:off x="6659169" y="3220253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68" name="矩形 65"/>
          <p:cNvSpPr/>
          <p:nvPr>
            <p:custDataLst>
              <p:tags r:id="rId14"/>
            </p:custDataLst>
          </p:nvPr>
        </p:nvSpPr>
        <p:spPr>
          <a:xfrm>
            <a:off x="6294862" y="3220253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70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加强人才培养与培训：为新引进人才提供必要的培训和职业规划，促进其快速融入团队并发挥最大价值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67"/>
          <p:cNvSpPr/>
          <p:nvPr>
            <p:custDataLst>
              <p:tags r:id="rId16"/>
            </p:custDataLst>
          </p:nvPr>
        </p:nvSpPr>
        <p:spPr>
          <a:xfrm>
            <a:off x="6659169" y="4694159"/>
            <a:ext cx="4917998" cy="1241562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74" name="矩形 68"/>
          <p:cNvSpPr/>
          <p:nvPr>
            <p:custDataLst>
              <p:tags r:id="rId17"/>
            </p:custDataLst>
          </p:nvPr>
        </p:nvSpPr>
        <p:spPr>
          <a:xfrm>
            <a:off x="6294862" y="4694159"/>
            <a:ext cx="177664" cy="1241562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76" name="文本框 69"/>
          <p:cNvSpPr txBox="1"/>
          <p:nvPr>
            <p:custDataLst>
              <p:tags r:id="rId18"/>
            </p:custDataLst>
          </p:nvPr>
        </p:nvSpPr>
        <p:spPr>
          <a:xfrm>
            <a:off x="6847095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建立激励机制：通过薪酬、晋升、奖励等方式激励员工，提高员工的工作积极性和满意度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31250"/>
          </a:bodyPr>
          <a:p>
            <a:r>
              <a:rPr altLang="en-US" lang="zh-CN"/>
              <a:t>人才激励的重要性：激发员工积极性和创造力，提高工作效率和业绩</a:t>
            </a:r>
            <a:endParaRPr altLang="en-US" lang="zh-CN"/>
          </a:p>
          <a:p>
            <a:r>
              <a:rPr altLang="en-US" lang="zh-CN"/>
              <a:t>薪酬激励：根据员工能力和贡献，提供合理的薪酬待遇，吸引和留住优秀人才</a:t>
            </a:r>
            <a:endParaRPr altLang="en-US" lang="zh-CN"/>
          </a:p>
          <a:p>
            <a:r>
              <a:rPr altLang="en-US" lang="zh-CN"/>
              <a:t>晋升激励：建立明确的晋升通道，让员工看到职业发展的前景，激发工作动力</a:t>
            </a:r>
            <a:endParaRPr altLang="en-US" lang="zh-CN"/>
          </a:p>
          <a:p>
            <a:r>
              <a:rPr altLang="en-US" lang="zh-CN"/>
              <a:t>培训激励：提供专业培训和发展机会，帮助员工提升技能和知识水平，增强个人竞争力</a:t>
            </a:r>
            <a:endParaRPr altLang="en-US" lang="zh-CN"/>
          </a:p>
          <a:p>
            <a:r>
              <a:rPr altLang="en-US" lang="zh-CN"/>
              <a:t>情感激励：关心员工生活和工作状况，增强员工的归属感和忠诚度  人才引进策略</a:t>
            </a:r>
            <a:endParaRPr altLang="en-US" lang="zh-CN"/>
          </a:p>
          <a:p>
            <a:pPr lvl="1"/>
            <a:r>
              <a:rPr altLang="en-US" lang="zh-CN"/>
              <a:t>人才引进策略</a:t>
            </a:r>
            <a:endParaRPr altLang="en-US" lang="zh-CN"/>
          </a:p>
          <a:p>
            <a:r>
              <a:rPr altLang="en-US" lang="zh-CN"/>
              <a:t>明确人才需求：根据业务发展需要，确定所需的人才类型和数量</a:t>
            </a:r>
            <a:endParaRPr altLang="en-US" lang="zh-CN"/>
          </a:p>
          <a:p>
            <a:r>
              <a:rPr altLang="en-US" lang="zh-CN"/>
              <a:t>拓宽招聘渠道：利用多种途径，如校园招聘、招聘网站、猎头公司等，广泛寻找合适的人才</a:t>
            </a:r>
            <a:endParaRPr altLang="en-US" lang="zh-CN"/>
          </a:p>
          <a:p>
            <a:r>
              <a:rPr altLang="en-US" lang="zh-CN"/>
              <a:t>优化招聘流程：提高招聘效率，确保招聘过程的公正、公平和透明</a:t>
            </a:r>
            <a:endParaRPr altLang="en-US" lang="zh-CN"/>
          </a:p>
          <a:p>
            <a:r>
              <a:rPr altLang="en-US" lang="zh-CN"/>
              <a:t>强化面试环节：通过多轮面试，全面评估应聘者的能力、素质和潜力</a:t>
            </a:r>
            <a:endParaRPr altLang="en-US" lang="zh-CN"/>
          </a:p>
          <a:p>
            <a:r>
              <a:rPr altLang="en-US" lang="zh-CN"/>
              <a:t>建立人才库：对招聘过程中积累的人才信息进行整理和分类，为未来的人才需求提供支持  人才培养措施</a:t>
            </a:r>
            <a:endParaRPr altLang="en-US" lang="zh-CN"/>
          </a:p>
          <a:p>
            <a:pPr lvl="1"/>
            <a:r>
              <a:rPr altLang="en-US" lang="zh-CN"/>
              <a:t>人才培养措施</a:t>
            </a:r>
            <a:endParaRPr altLang="en-US" lang="zh-CN"/>
          </a:p>
          <a:p>
            <a:r>
              <a:rPr altLang="en-US" lang="zh-CN"/>
              <a:t>制定培训计划：根据业务发展和员工需求，制定针对性的培训计划</a:t>
            </a:r>
            <a:endParaRPr altLang="en-US" lang="zh-CN"/>
          </a:p>
          <a:p>
            <a:r>
              <a:rPr altLang="en-US" lang="zh-CN"/>
              <a:t>开展内部培训：利用公司内部资源，组织专业培训课程和讲座</a:t>
            </a:r>
            <a:endParaRPr altLang="en-US" lang="zh-CN"/>
          </a:p>
          <a:p>
            <a:r>
              <a:rPr altLang="en-US" lang="zh-CN"/>
              <a:t>鼓励自主学习：提供学习资源和支持，鼓励员工自主学习和提升</a:t>
            </a:r>
            <a:endParaRPr altLang="en-US" lang="zh-CN"/>
          </a:p>
          <a:p>
            <a:r>
              <a:rPr altLang="en-US" lang="zh-CN"/>
              <a:t>建立导师制度：为新员工配备导师，提供指导和帮助</a:t>
            </a:r>
            <a:endParaRPr altLang="en-US" lang="zh-CN"/>
          </a:p>
          <a:p>
            <a:r>
              <a:rPr altLang="en-US" lang="zh-CN"/>
              <a:t>实践锻炼：通过项目实践、轮岗等方式，让员工在实际工作中锻炼和成长  人才流失防范措施</a:t>
            </a:r>
            <a:endParaRPr altLang="en-US" lang="zh-CN"/>
          </a:p>
          <a:p>
            <a:pPr lvl="1"/>
            <a:r>
              <a:rPr altLang="en-US" lang="zh-CN"/>
              <a:t>人才流失防范措施</a:t>
            </a:r>
            <a:endParaRPr altLang="en-US" lang="zh-CN"/>
          </a:p>
          <a:p>
            <a:r>
              <a:rPr altLang="en-US" lang="zh-CN"/>
              <a:t>建立良好的企业文化：营造积极向上、和谐融洽的企业氛围，增强员工的归属感</a:t>
            </a:r>
            <a:endParaRPr altLang="en-US" lang="zh-CN"/>
          </a:p>
          <a:p>
            <a:r>
              <a:rPr altLang="en-US" lang="zh-CN"/>
              <a:t>提供有竞争力的薪酬待遇：确保员工的薪酬水平与市场保持竞争力，减少人才流失的风险</a:t>
            </a:r>
            <a:endParaRPr altLang="en-US" lang="zh-CN"/>
          </a:p>
          <a:p>
            <a:r>
              <a:rPr altLang="en-US" lang="zh-CN"/>
              <a:t>关注员工成长和发展：为员工提供良好的职业发展平台和晋升机会，增强员工的满意度和忠诚度</a:t>
            </a:r>
            <a:endParaRPr altLang="en-US" lang="zh-CN"/>
          </a:p>
          <a:p>
            <a:r>
              <a:rPr altLang="en-US" lang="zh-CN"/>
              <a:t>加强团队建设：通过团队活动、交流等方式，增强团队凝聚力和向心力</a:t>
            </a:r>
            <a:endParaRPr altLang="en-US" lang="zh-CN"/>
          </a:p>
          <a:p>
            <a:r>
              <a:rPr altLang="en-US" lang="zh-CN"/>
              <a:t>建立人才流失预警机制：及时发现和解决可能导致人才流失的问题，采取有效措施加以防范</a:t>
            </a:r>
            <a:endParaRPr altLang="en-US" lang="zh-CN"/>
          </a:p>
        </p:txBody>
      </p:sp>
      <p:sp>
        <p:nvSpPr>
          <p:cNvPr id="10500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人才激励机制探讨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人才培养与引进对行业发展的影响</a:t>
            </a:r>
            <a:endParaRPr altLang="en-US" lang="zh-CN"/>
          </a:p>
        </p:txBody>
      </p:sp>
      <p:sp>
        <p:nvSpPr>
          <p:cNvPr id="105004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人才储备与行业发展的关系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人才培养与引进的策略和措施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优秀人才对行业的贡献和影响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未来人才培养与引进的趋势和展望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金融与保险行业社会责任履行情况</a:t>
            </a:r>
            <a:endParaRPr altLang="en-US" lang="zh-CN"/>
          </a:p>
        </p:txBody>
      </p:sp>
      <p:sp>
        <p:nvSpPr>
          <p:cNvPr id="10501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社会责任履行现状</a:t>
            </a:r>
            <a:endParaRPr altLang="en-US" lang="zh-CN"/>
          </a:p>
        </p:txBody>
      </p:sp>
      <p:sp>
        <p:nvSpPr>
          <p:cNvPr id="10501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金融机构社会责任意识增强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保险行业积极履行社会责任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金融机构在环保、公益等方面的投入增加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金融与保险行业社会责任履行存在的问题与挑战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社会责任履行挑战与问题</a:t>
            </a:r>
            <a:endParaRPr altLang="en-US" lang="zh-CN"/>
          </a:p>
        </p:txBody>
      </p:sp>
      <p:sp>
        <p:nvSpPr>
          <p:cNvPr id="105022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金融与保险行业社会责任履行现状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面临的挑战：市场环境变化、监管政策调整等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存在的问题：社会责任意识不强、履行方式不当等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未来发展趋势及改进方向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社会责任履行策略与措施</a:t>
            </a:r>
            <a:endParaRPr altLang="en-US" lang="zh-CN"/>
          </a:p>
        </p:txBody>
      </p:sp>
      <p:sp>
        <p:nvSpPr>
          <p:cNvPr id="1050286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8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制定社会责任战略规划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292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4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建立社会责任管理体系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298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0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开展社会责任实践活动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04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83182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加强社会责任信息披露与沟通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社会责任履行对行业形象的影响</a:t>
            </a:r>
            <a:endParaRPr altLang="en-US" lang="zh-CN"/>
          </a:p>
        </p:txBody>
      </p:sp>
      <p:sp>
        <p:nvSpPr>
          <p:cNvPr id="105034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社会责任履行对行业形象的提升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5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社会责任履行对行业声誉的维护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5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社会责任履行对行业发展的推动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6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社会责任履行对行业可持续发展的促进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4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对2024年金融与保险行业工作的总结</a:t>
            </a:r>
            <a:endParaRPr altLang="en-US" lang="zh-CN"/>
          </a:p>
        </p:txBody>
      </p:sp>
      <p:sp>
        <p:nvSpPr>
          <p:cNvPr id="105046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行业规模与增长：2024年金融与保险行业规模持续扩大，业务增长迅速。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行业前景：未来金融与保险行业将继续发挥重要作用，为经济发展提供有力支持。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行业挑战：市场竞争激烈，风险防控压力增大，需要加强监管和自律。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行业趋势：数字化、智能化、绿色化成为行业发展趋势，金融科技应用广泛。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54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深化金融市场改革，促进金融市场健康发展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加强国际合作，共同应对全球金融挑战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加强金融监管，防范金融风险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推动金融科技创新，提高金融服务效率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0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8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4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0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5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4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40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4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2023-12-17T14:40:53Z</dcterms:created>
  <dcterms:modified xsi:type="dcterms:W3CDTF">2023-12-17T14:40:53Z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fc6267c3f7394b9a9a2c635b164be3fd_21</vt:lpwstr>
  </property>
</Properties>
</file>