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78" r:id="rId8"/>
    <p:sldId id="281" r:id="rId9"/>
    <p:sldId id="284" r:id="rId10"/>
    <p:sldId id="287" r:id="rId11"/>
    <p:sldId id="290" r:id="rId12"/>
    <p:sldId id="293" r:id="rId13"/>
    <p:sldId id="296" r:id="rId14"/>
    <p:sldId id="299" r:id="rId15"/>
    <p:sldId id="302" r:id="rId16"/>
    <p:sldId id="305" r:id="rId17"/>
    <p:sldId id="308" r:id="rId18"/>
    <p:sldId id="311" r:id="rId19"/>
    <p:sldId id="314" r:id="rId20"/>
    <p:sldId id="317" r:id="rId21"/>
    <p:sldId id="320" r:id="rId22"/>
    <p:sldId id="323" r:id="rId23"/>
    <p:sldId id="326" r:id="rId24"/>
    <p:sldId id="329" r:id="rId25"/>
    <p:sldId id="332" r:id="rId26"/>
    <p:sldId id="335" r:id="rId27"/>
    <p:sldId id="338" r:id="rId28"/>
    <p:sldId id="341" r:id="rId29"/>
    <p:sldId id="344" r:id="rId30"/>
    <p:sldId id="347" r:id="rId31"/>
    <p:sldId id="350" r:id="rId32"/>
    <p:sldId id="353" r:id="rId33"/>
    <p:sldId id="356" r:id="rId34"/>
    <p:sldId id="359" r:id="rId35"/>
    <p:sldId id="362" r:id="rId36"/>
    <p:sldId id="366"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tags" Target="../tags/tag314.xml"/><Relationship Id="rId18" Type="http://schemas.openxmlformats.org/officeDocument/2006/relationships/tags" Target="../tags/tag315.xml"/><Relationship Id="rId1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智慧校园管理：数字时代的挑战与机遇</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2"/>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9"/>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1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添加目录标题</a:t>
            </a:r>
            <a:endParaRPr altLang="en-US" dirty="0" sz="24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智慧校园管理的背景与意义</a:t>
            </a:r>
            <a:endParaRPr altLang="en-US" dirty="0" sz="24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智慧校园管理的技术应用</a:t>
            </a:r>
            <a:endParaRPr altLang="en-US" dirty="0" sz="24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205"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060"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165"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165" y="370522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智慧校园管理的实践案例</a:t>
            </a:r>
            <a:endParaRPr altLang="en-US" dirty="0" sz="24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6051550"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6161405"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6239510"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6239510" y="546290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智慧校园管理的挑战与机遇</a:t>
            </a:r>
            <a:endParaRPr altLang="en-US" dirty="0" sz="2400" lang="zh-CN">
              <a:solidFill>
                <a:schemeClr val="tx1"/>
              </a:solidFill>
              <a:cs typeface="MiSans Heavy" panose="00000A00000000000000" charset="-122"/>
              <a:sym typeface="+mn-ea"/>
            </a:endParaRPr>
          </a:p>
        </p:txBody>
      </p:sp>
      <p:sp>
        <p:nvSpPr>
          <p:cNvPr id="1048926" name="圆角矩形 122"/>
          <p:cNvSpPr/>
          <p:nvPr>
            <p:custDataLst>
              <p:tags r:id="rId23"/>
            </p:custDataLst>
          </p:nvPr>
        </p:nvSpPr>
        <p:spPr>
          <a:xfrm>
            <a:off x="900620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3" name="直接连接符 123"/>
          <p:cNvCxnSpPr>
            <a:cxnSpLocks/>
          </p:cNvCxnSpPr>
          <p:nvPr>
            <p:custDataLst>
              <p:tags r:id="rId24"/>
            </p:custDataLst>
          </p:nvPr>
        </p:nvCxnSpPr>
        <p:spPr>
          <a:xfrm>
            <a:off x="911606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8" name="序号"/>
          <p:cNvSpPr txBox="1"/>
          <p:nvPr>
            <p:custDataLst>
              <p:tags r:id="rId25"/>
            </p:custDataLst>
          </p:nvPr>
        </p:nvSpPr>
        <p:spPr>
          <a:xfrm>
            <a:off x="9194165"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06</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30" name="标题"/>
          <p:cNvSpPr txBox="1"/>
          <p:nvPr>
            <p:custDataLst>
              <p:tags r:id="rId26"/>
            </p:custDataLst>
          </p:nvPr>
        </p:nvSpPr>
        <p:spPr>
          <a:xfrm>
            <a:off x="9194165" y="546290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智慧校园管理的策略与建议</a:t>
            </a:r>
            <a:endParaRPr altLang="en-US" dirty="0" sz="2400" lang="zh-CN">
              <a:solidFill>
                <a:schemeClr val="tx1"/>
              </a:solidFill>
              <a:cs typeface="MiSans Heavy" panose="00000A00000000000000"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6" name="标题 1"/>
          <p:cNvSpPr>
            <a:spLocks noGrp="1"/>
          </p:cNvSpPr>
          <p:nvPr>
            <p:ph type="title" idx="8"/>
            <p:custDataLst>
              <p:tags r:id="rId1"/>
            </p:custDataLst>
          </p:nvPr>
        </p:nvSpPr>
        <p:spPr/>
        <p:txBody>
          <a:bodyPr/>
          <a:p>
            <a:r>
              <a:rPr altLang="en-US" lang="zh-CN"/>
              <a:t>添加章节标题</a:t>
            </a:r>
            <a:endParaRPr altLang="en-US" lang="zh-CN"/>
          </a:p>
        </p:txBody>
      </p:sp>
      <p:sp>
        <p:nvSpPr>
          <p:cNvPr id="1048998"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8" name="标题 1"/>
          <p:cNvSpPr>
            <a:spLocks noGrp="1"/>
          </p:cNvSpPr>
          <p:nvPr>
            <p:ph type="title" idx="8"/>
            <p:custDataLst>
              <p:tags r:id="rId1"/>
            </p:custDataLst>
          </p:nvPr>
        </p:nvSpPr>
        <p:spPr/>
        <p:txBody>
          <a:bodyPr>
            <a:normAutofit fontScale="94444"/>
          </a:bodyPr>
          <a:p>
            <a:r>
              <a:rPr altLang="en-US" lang="zh-CN"/>
              <a:t>智慧校园管理的背景与意义</a:t>
            </a:r>
            <a:endParaRPr altLang="en-US" lang="zh-CN"/>
          </a:p>
        </p:txBody>
      </p:sp>
      <p:sp>
        <p:nvSpPr>
          <p:cNvPr id="104907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80" name="标题 2"/>
          <p:cNvSpPr>
            <a:spLocks noGrp="1"/>
          </p:cNvSpPr>
          <p:nvPr>
            <p:ph type="title" idx="4"/>
          </p:nvPr>
        </p:nvSpPr>
        <p:spPr/>
        <p:txBody>
          <a:bodyPr>
            <a:normAutofit fontScale="90000"/>
          </a:bodyPr>
          <a:p>
            <a:r>
              <a:rPr altLang="en-US" lang="zh-CN"/>
              <a:t>智慧校园的概念与发展趋势</a:t>
            </a:r>
            <a:endParaRPr altLang="en-US" lang="zh-CN"/>
          </a:p>
        </p:txBody>
      </p:sp>
      <p:sp>
        <p:nvSpPr>
          <p:cNvPr id="104918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8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9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9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智慧校园管理的核心价值与意义</a:t>
            </a:r>
            <a:endParaRPr altLang="en-US" dirty="0" sz="2400" lang="zh-CN">
              <a:latin typeface="+mn-ea"/>
              <a:ea typeface="+mn-ea"/>
            </a:endParaRPr>
          </a:p>
        </p:txBody>
      </p:sp>
      <p:sp>
        <p:nvSpPr>
          <p:cNvPr id="104920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未来智慧校园的发展趋势与展望</a:t>
            </a:r>
            <a:endParaRPr altLang="en-US" dirty="0" sz="2400" lang="zh-CN">
              <a:latin typeface="+mn-ea"/>
              <a:ea typeface="+mn-ea"/>
            </a:endParaRPr>
          </a:p>
        </p:txBody>
      </p:sp>
      <p:sp>
        <p:nvSpPr>
          <p:cNvPr id="104920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智慧校园的定义与特点</a:t>
            </a:r>
            <a:endParaRPr altLang="en-US" dirty="0" sz="2400" lang="zh-CN">
              <a:latin typeface="+mn-ea"/>
              <a:ea typeface="+mn-ea"/>
            </a:endParaRPr>
          </a:p>
        </p:txBody>
      </p:sp>
      <p:sp>
        <p:nvSpPr>
          <p:cNvPr id="104920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数字时代对传统校园管理模式的挑战</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50" name="标题 2"/>
          <p:cNvSpPr>
            <a:spLocks noGrp="1"/>
          </p:cNvSpPr>
          <p:nvPr>
            <p:ph type="title" idx="4"/>
          </p:nvPr>
        </p:nvSpPr>
        <p:spPr/>
        <p:txBody>
          <a:bodyPr>
            <a:normAutofit fontScale="93750"/>
          </a:bodyPr>
          <a:p>
            <a:r>
              <a:rPr altLang="en-US" lang="zh-CN"/>
              <a:t>数字时代对校园管理的影响</a:t>
            </a:r>
            <a:endParaRPr altLang="en-US" lang="zh-CN"/>
          </a:p>
        </p:txBody>
      </p:sp>
      <p:sp>
        <p:nvSpPr>
          <p:cNvPr id="104925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5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信息技术的发展：随着信息技术的不断进步，数字化校园已经成为现实，为智慧校园管理提供了技术支持。</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5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6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校园规模扩大：随着学校规模的扩大，传统的管理方式已经无法满足需求，需要借助数字化手段提高管理效率。</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6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6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师生需求多样化：师生对于校园服务的需求越来越多样化，数字化手段可以更好地满足这些需求，提高师生满意度。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6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7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安全管理挑战：数字化时代也带来了安全管理的新挑战，需要借助数字化手段加强安全管理，保障校园安全。</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20" name="标题 2"/>
          <p:cNvSpPr>
            <a:spLocks noGrp="1"/>
          </p:cNvSpPr>
          <p:nvPr>
            <p:ph type="title" idx="4"/>
          </p:nvPr>
        </p:nvSpPr>
        <p:spPr/>
        <p:txBody>
          <a:bodyPr>
            <a:normAutofit fontScale="90000"/>
          </a:bodyPr>
          <a:p>
            <a:r>
              <a:rPr altLang="en-US" lang="zh-CN"/>
              <a:t>智慧校园管理的优势与挑战</a:t>
            </a:r>
            <a:endParaRPr altLang="en-US" lang="zh-CN"/>
          </a:p>
        </p:txBody>
      </p:sp>
      <p:sp>
        <p:nvSpPr>
          <p:cNvPr id="1049322"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24" name="正文"/>
          <p:cNvSpPr txBox="1"/>
          <p:nvPr>
            <p:custDataLst>
              <p:tags r:id="rId2"/>
            </p:custDataLst>
          </p:nvPr>
        </p:nvSpPr>
        <p:spPr>
          <a:xfrm>
            <a:off x="1134190" y="3504868"/>
            <a:ext cx="4208861" cy="671208"/>
          </a:xfrm>
          <a:prstGeom prst="rect"/>
          <a:noFill/>
        </p:spPr>
        <p:txBody>
          <a:bodyPr anchor="t" anchorCtr="0" bIns="0" lIns="0" rIns="0" rtlCol="0" tIns="0" wrap="square">
            <a:normAutofit fontScale="87500" lnSpcReduction="10000"/>
          </a:bodyPr>
          <a:p>
            <a:pPr algn="l" fontAlgn="auto" indent="0">
              <a:lnSpc>
                <a:spcPct val="130000"/>
              </a:lnSpc>
            </a:pPr>
            <a:r>
              <a:rPr altLang="en-US" dirty="0" sz="1600" lang="zh-CN" spc="150">
                <a:solidFill>
                  <a:schemeClr val="tx1"/>
                </a:solidFill>
                <a:latin typeface="+mn-ea"/>
              </a:rPr>
              <a:t>优势：提高管理效率，降低运营成本，提升教育质量</a:t>
            </a:r>
            <a:endParaRPr altLang="en-US" dirty="0" sz="1600" lang="zh-CN" spc="150">
              <a:solidFill>
                <a:schemeClr val="tx1"/>
              </a:solidFill>
              <a:latin typeface="+mn-ea"/>
            </a:endParaRPr>
          </a:p>
        </p:txBody>
      </p:sp>
      <p:sp>
        <p:nvSpPr>
          <p:cNvPr id="1049326"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28" name="正文"/>
          <p:cNvSpPr txBox="1"/>
          <p:nvPr>
            <p:custDataLst>
              <p:tags r:id="rId4"/>
            </p:custDataLst>
          </p:nvPr>
        </p:nvSpPr>
        <p:spPr>
          <a:xfrm>
            <a:off x="6921691" y="3504868"/>
            <a:ext cx="4208861" cy="671208"/>
          </a:xfrm>
          <a:prstGeom prst="rect"/>
          <a:noFill/>
        </p:spPr>
        <p:txBody>
          <a:bodyPr anchor="t" anchorCtr="0" bIns="0" lIns="0" rIns="0" rtlCol="0" tIns="0" wrap="square">
            <a:normAutofit fontScale="87500" lnSpcReduction="10000"/>
          </a:bodyPr>
          <a:p>
            <a:pPr algn="l" fontAlgn="auto" indent="0">
              <a:lnSpc>
                <a:spcPct val="130000"/>
              </a:lnSpc>
            </a:pPr>
            <a:r>
              <a:rPr altLang="en-US" dirty="0" sz="1600" lang="zh-CN" spc="150">
                <a:solidFill>
                  <a:schemeClr val="tx1"/>
                </a:solidFill>
                <a:latin typeface="+mn-ea"/>
              </a:rPr>
              <a:t>挑战：技术更新迅速，数据安全问题，师生使用习惯</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4" name="标题 1"/>
          <p:cNvSpPr>
            <a:spLocks noGrp="1"/>
          </p:cNvSpPr>
          <p:nvPr>
            <p:ph type="title" idx="8"/>
            <p:custDataLst>
              <p:tags r:id="rId1"/>
            </p:custDataLst>
          </p:nvPr>
        </p:nvSpPr>
        <p:spPr/>
        <p:txBody>
          <a:bodyPr>
            <a:normAutofit fontScale="94444"/>
          </a:bodyPr>
          <a:p>
            <a:r>
              <a:rPr altLang="en-US" lang="zh-CN"/>
              <a:t>智慧校园管理的技术应用</a:t>
            </a:r>
            <a:endParaRPr altLang="en-US" lang="zh-CN"/>
          </a:p>
        </p:txBody>
      </p:sp>
      <p:sp>
        <p:nvSpPr>
          <p:cNvPr id="1049376"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86" name="标题 2"/>
          <p:cNvSpPr>
            <a:spLocks noGrp="1"/>
          </p:cNvSpPr>
          <p:nvPr>
            <p:ph type="title" idx="4"/>
          </p:nvPr>
        </p:nvSpPr>
        <p:spPr/>
        <p:txBody>
          <a:bodyPr>
            <a:normAutofit fontScale="90000"/>
          </a:bodyPr>
          <a:p>
            <a:r>
              <a:rPr altLang="en-US" lang="zh-CN"/>
              <a:t>物联网技术及其在智慧校园中的应用</a:t>
            </a:r>
            <a:endParaRPr altLang="en-US" lang="zh-CN"/>
          </a:p>
        </p:txBody>
      </p:sp>
      <p:sp>
        <p:nvSpPr>
          <p:cNvPr id="104948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物联网技术概述：定义、发展历程及核心技术</a:t>
            </a:r>
            <a:endParaRPr altLang="en-US" dirty="0" sz="1200" lang="zh-CN" spc="150">
              <a:solidFill>
                <a:schemeClr val="tx1">
                  <a:lumMod val="65000"/>
                  <a:lumOff val="35000"/>
                </a:schemeClr>
              </a:solidFill>
              <a:latin typeface="+mn-ea"/>
              <a:sym typeface="+mn-ea"/>
            </a:endParaRPr>
          </a:p>
        </p:txBody>
      </p:sp>
      <p:sp>
        <p:nvSpPr>
          <p:cNvPr id="104949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物联网技术在智慧校园中的应用场景：如智能安防、智能照明、智能环境监测等</a:t>
            </a:r>
            <a:endParaRPr altLang="en-US" dirty="0" sz="1200" lang="zh-CN" spc="150">
              <a:solidFill>
                <a:schemeClr val="tx1">
                  <a:lumMod val="65000"/>
                  <a:lumOff val="35000"/>
                </a:schemeClr>
              </a:solidFill>
              <a:latin typeface="+mn-ea"/>
              <a:sym typeface="+mn-ea"/>
            </a:endParaRPr>
          </a:p>
        </p:txBody>
      </p:sp>
      <p:sp>
        <p:nvSpPr>
          <p:cNvPr id="104949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物联网技术在智慧校园中的优势：提高管理效率、降低能耗、增强安全性等</a:t>
            </a:r>
            <a:endParaRPr altLang="en-US" dirty="0" sz="1200" lang="zh-CN" spc="150">
              <a:solidFill>
                <a:schemeClr val="tx1">
                  <a:lumMod val="65000"/>
                  <a:lumOff val="35000"/>
                </a:schemeClr>
              </a:solidFill>
              <a:latin typeface="+mn-ea"/>
              <a:sym typeface="+mn-ea"/>
            </a:endParaRPr>
          </a:p>
        </p:txBody>
      </p:sp>
      <p:sp>
        <p:nvSpPr>
          <p:cNvPr id="104949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物联网技术在智慧校园中的挑战与解决方案：如数据安全、设备兼容性、技术更新等问题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40" name="标题 2"/>
          <p:cNvSpPr>
            <a:spLocks noGrp="1"/>
          </p:cNvSpPr>
          <p:nvPr>
            <p:ph type="title" idx="4"/>
          </p:nvPr>
        </p:nvSpPr>
        <p:spPr/>
        <p:txBody>
          <a:bodyPr>
            <a:normAutofit fontScale="90000"/>
          </a:bodyPr>
          <a:p>
            <a:r>
              <a:rPr altLang="en-US" lang="zh-CN"/>
              <a:t>大数据技术及其在智慧校园中的应用</a:t>
            </a:r>
            <a:endParaRPr altLang="en-US" lang="zh-CN"/>
          </a:p>
        </p:txBody>
      </p:sp>
      <p:sp>
        <p:nvSpPr>
          <p:cNvPr id="104954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4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4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大数据技术在智慧校园中的未来发展趋势</a:t>
            </a:r>
            <a:endParaRPr altLang="en-US" dirty="0" sz="1200" lang="zh-CN" spc="150">
              <a:solidFill>
                <a:srgbClr val="FFFFFF"/>
              </a:solidFill>
              <a:latin typeface="+mn-ea"/>
              <a:sym typeface="+mn-ea"/>
            </a:endParaRPr>
          </a:p>
        </p:txBody>
      </p:sp>
      <p:sp>
        <p:nvSpPr>
          <p:cNvPr id="104955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大数据技术在智慧校园中的优势和挑战</a:t>
            </a:r>
            <a:endParaRPr altLang="en-US" dirty="0" sz="1200" lang="zh-CN" spc="150">
              <a:solidFill>
                <a:schemeClr val="tx1">
                  <a:lumMod val="65000"/>
                  <a:lumOff val="35000"/>
                </a:schemeClr>
              </a:solidFill>
              <a:latin typeface="+mn-ea"/>
              <a:sym typeface="+mn-ea"/>
            </a:endParaRPr>
          </a:p>
        </p:txBody>
      </p:sp>
      <p:sp>
        <p:nvSpPr>
          <p:cNvPr id="104955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大数据技术在智慧校园中的应用场景</a:t>
            </a:r>
            <a:endParaRPr altLang="en-US" dirty="0" sz="1200" lang="zh-CN" spc="150">
              <a:solidFill>
                <a:srgbClr val="FFFFFF"/>
              </a:solidFill>
              <a:latin typeface="+mn-ea"/>
              <a:sym typeface="+mn-ea"/>
            </a:endParaRPr>
          </a:p>
        </p:txBody>
      </p:sp>
      <p:sp>
        <p:nvSpPr>
          <p:cNvPr id="104956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大数据技术的定义和特点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14" name="标题 2"/>
          <p:cNvSpPr>
            <a:spLocks noGrp="1"/>
          </p:cNvSpPr>
          <p:nvPr>
            <p:ph type="title" idx="4"/>
          </p:nvPr>
        </p:nvSpPr>
        <p:spPr/>
        <p:txBody>
          <a:bodyPr>
            <a:normAutofit fontScale="90000"/>
          </a:bodyPr>
          <a:p>
            <a:r>
              <a:rPr altLang="en-US" lang="zh-CN"/>
              <a:t>云计算技术及其在智慧校园中的应用</a:t>
            </a:r>
            <a:endParaRPr altLang="en-US" lang="zh-CN"/>
          </a:p>
        </p:txBody>
      </p:sp>
      <p:sp>
        <p:nvSpPr>
          <p:cNvPr id="10496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云计算技术对智慧校园管理的优势和挑战</a:t>
            </a:r>
            <a:endParaRPr altLang="en-US" dirty="0" sz="2400" lang="zh-CN">
              <a:latin typeface="+mn-ea"/>
              <a:ea typeface="+mn-ea"/>
            </a:endParaRPr>
          </a:p>
        </p:txBody>
      </p:sp>
      <p:sp>
        <p:nvSpPr>
          <p:cNvPr id="10496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未来云计算技术在智慧校园中的发展趋势</a:t>
            </a:r>
            <a:endParaRPr altLang="en-US" dirty="0" sz="2400" lang="zh-CN">
              <a:latin typeface="+mn-ea"/>
              <a:ea typeface="+mn-ea"/>
            </a:endParaRPr>
          </a:p>
        </p:txBody>
      </p:sp>
      <p:sp>
        <p:nvSpPr>
          <p:cNvPr id="10496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云计算技术的定义和特点</a:t>
            </a:r>
            <a:endParaRPr altLang="en-US" dirty="0" sz="2400" lang="zh-CN">
              <a:latin typeface="+mn-ea"/>
              <a:ea typeface="+mn-ea"/>
            </a:endParaRPr>
          </a:p>
        </p:txBody>
      </p:sp>
      <p:sp>
        <p:nvSpPr>
          <p:cNvPr id="10496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云计算技术在智慧校园中的应用场景</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84" name="标题 2"/>
          <p:cNvSpPr>
            <a:spLocks noGrp="1"/>
          </p:cNvSpPr>
          <p:nvPr>
            <p:ph type="title" idx="4"/>
          </p:nvPr>
        </p:nvSpPr>
        <p:spPr/>
        <p:txBody>
          <a:bodyPr>
            <a:normAutofit fontScale="90000"/>
          </a:bodyPr>
          <a:p>
            <a:r>
              <a:rPr altLang="en-US" lang="zh-CN"/>
              <a:t>人工智能技术及其在智慧校园中的应用</a:t>
            </a:r>
            <a:endParaRPr altLang="en-US" lang="zh-CN"/>
          </a:p>
        </p:txBody>
      </p:sp>
      <p:sp>
        <p:nvSpPr>
          <p:cNvPr id="104968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人工智能技术的定义和原理</a:t>
            </a:r>
            <a:endParaRPr altLang="en-US" dirty="0" sz="2000" lang="zh-CN" spc="150">
              <a:solidFill>
                <a:schemeClr val="tx1">
                  <a:lumMod val="85000"/>
                  <a:lumOff val="15000"/>
                </a:schemeClr>
              </a:solidFill>
              <a:latin typeface="+mn-ea"/>
              <a:sym typeface="+mn-ea"/>
            </a:endParaRPr>
          </a:p>
        </p:txBody>
      </p:sp>
      <p:sp>
        <p:nvSpPr>
          <p:cNvPr id="104969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人工智能技术在智慧校园中的应用场景</a:t>
            </a:r>
            <a:endParaRPr altLang="en-US" dirty="0" sz="2000" lang="zh-CN" spc="150">
              <a:solidFill>
                <a:schemeClr val="tx1">
                  <a:lumMod val="85000"/>
                  <a:lumOff val="15000"/>
                </a:schemeClr>
              </a:solidFill>
              <a:latin typeface="+mn-ea"/>
              <a:sym typeface="+mn-ea"/>
            </a:endParaRPr>
          </a:p>
        </p:txBody>
      </p:sp>
      <p:sp>
        <p:nvSpPr>
          <p:cNvPr id="104969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人工智能技术在智慧校园中的优势和挑战</a:t>
            </a:r>
            <a:endParaRPr altLang="en-US" dirty="0" sz="2000" lang="zh-CN" spc="150">
              <a:solidFill>
                <a:schemeClr val="tx1">
                  <a:lumMod val="85000"/>
                  <a:lumOff val="15000"/>
                </a:schemeClr>
              </a:solidFill>
              <a:latin typeface="+mn-ea"/>
              <a:sym typeface="+mn-ea"/>
            </a:endParaRPr>
          </a:p>
        </p:txBody>
      </p:sp>
      <p:sp>
        <p:nvSpPr>
          <p:cNvPr id="104970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未来发展趋势和前景展望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54" name="标题 1"/>
          <p:cNvSpPr>
            <a:spLocks noGrp="1"/>
          </p:cNvSpPr>
          <p:nvPr>
            <p:ph type="title" idx="8"/>
            <p:custDataLst>
              <p:tags r:id="rId1"/>
            </p:custDataLst>
          </p:nvPr>
        </p:nvSpPr>
        <p:spPr/>
        <p:txBody>
          <a:bodyPr>
            <a:normAutofit fontScale="94444"/>
          </a:bodyPr>
          <a:p>
            <a:r>
              <a:rPr altLang="en-US" lang="zh-CN"/>
              <a:t>智慧校园管理的实践案例</a:t>
            </a:r>
            <a:endParaRPr altLang="en-US" lang="zh-CN"/>
          </a:p>
        </p:txBody>
      </p:sp>
      <p:sp>
        <p:nvSpPr>
          <p:cNvPr id="1049756"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66" name="标题 2"/>
          <p:cNvSpPr>
            <a:spLocks noGrp="1"/>
          </p:cNvSpPr>
          <p:nvPr>
            <p:ph type="title" idx="4"/>
          </p:nvPr>
        </p:nvSpPr>
        <p:spPr/>
        <p:txBody>
          <a:bodyPr>
            <a:normAutofit fontScale="90000"/>
          </a:bodyPr>
          <a:p>
            <a:r>
              <a:rPr altLang="en-US" lang="zh-CN"/>
              <a:t>国内外智慧校园管理案例介绍</a:t>
            </a:r>
            <a:endParaRPr altLang="en-US" lang="zh-CN"/>
          </a:p>
        </p:txBody>
      </p:sp>
      <p:sp>
        <p:nvSpPr>
          <p:cNvPr id="104986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国内智慧校园管理案例：某中学通过数字化手段提高校园管理效率，实现学生信息、课程安排等数据的实时更新和共享。</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国外智慧校园管理案例：某大学通过智能卡系统实现校园内各项服务的便捷支付，包括食堂用餐、图书馆借阅等。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8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8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国内外智慧校园管理案例比较：分析不同国家、不同学校在智慧校园管理方面的实践差异，探讨其成功经验和不足之处。</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8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未来智慧校园管理趋势：结合当前数字化技术的发展趋势，预测未来智慧校园管理的发展方向和可能出现的创新点。</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36" name="标题 2"/>
          <p:cNvSpPr>
            <a:spLocks noGrp="1"/>
          </p:cNvSpPr>
          <p:nvPr>
            <p:ph type="title" idx="4"/>
          </p:nvPr>
        </p:nvSpPr>
        <p:spPr/>
        <p:txBody>
          <a:bodyPr>
            <a:normAutofit fontScale="90000"/>
          </a:bodyPr>
          <a:p>
            <a:r>
              <a:rPr altLang="en-US" lang="zh-CN"/>
              <a:t>案例分析：成功经验与问题剖析</a:t>
            </a:r>
            <a:endParaRPr altLang="en-US" lang="zh-CN"/>
          </a:p>
        </p:txBody>
      </p:sp>
      <p:sp>
        <p:nvSpPr>
          <p:cNvPr id="104993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42"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成功经验：介绍智慧校园管理实践案例的成功经验，如技术应用、管理创新、团队协作等方面的优势。</a:t>
            </a:r>
            <a:endParaRPr altLang="en-US" dirty="0" sz="2000" lang="zh-CN" spc="200">
              <a:solidFill>
                <a:schemeClr val="tx1">
                  <a:lumMod val="85000"/>
                  <a:lumOff val="15000"/>
                </a:schemeClr>
              </a:solidFill>
              <a:latin typeface="+mn-ea"/>
              <a:sym typeface="+mn-ea"/>
            </a:endParaRPr>
          </a:p>
        </p:txBody>
      </p:sp>
      <p:sp>
        <p:nvSpPr>
          <p:cNvPr id="104994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4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问题剖析：分析实践案例中存在的问题和挑战，如技术瓶颈、管理难题、资源投入等方面的不足。</a:t>
            </a:r>
            <a:endParaRPr altLang="en-US" dirty="0" sz="2000" lang="zh-CN" spc="200">
              <a:solidFill>
                <a:schemeClr val="tx1">
                  <a:lumMod val="85000"/>
                  <a:lumOff val="15000"/>
                </a:schemeClr>
              </a:solidFill>
              <a:latin typeface="+mn-ea"/>
              <a:sym typeface="+mn-ea"/>
            </a:endParaRPr>
          </a:p>
        </p:txBody>
      </p:sp>
      <p:sp>
        <p:nvSpPr>
          <p:cNvPr id="104995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54"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解决方案：提出针对性的解决方案和建议，如加强技术研发、优化管理流程、提高资源利用效率等。</a:t>
            </a:r>
            <a:endParaRPr altLang="en-US" dirty="0" sz="2000" lang="zh-CN" spc="200">
              <a:solidFill>
                <a:schemeClr val="tx1">
                  <a:lumMod val="85000"/>
                  <a:lumOff val="15000"/>
                </a:schemeClr>
              </a:solidFill>
              <a:latin typeface="+mn-ea"/>
              <a:sym typeface="+mn-ea"/>
            </a:endParaRPr>
          </a:p>
        </p:txBody>
      </p:sp>
      <p:sp>
        <p:nvSpPr>
          <p:cNvPr id="104995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60"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实践效果：介绍实践案例的改进措施和实施效果，如提高管理效率、降低运营成本、提升师生满意度等方面的成果。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06" name="内容占位符 1"/>
          <p:cNvSpPr>
            <a:spLocks noGrp="1"/>
          </p:cNvSpPr>
          <p:nvPr>
            <p:ph idx="5"/>
          </p:nvPr>
        </p:nvSpPr>
        <p:spPr/>
        <p:txBody>
          <a:bodyPr>
            <a:normAutofit fontScale="67500" lnSpcReduction="10000"/>
          </a:bodyPr>
          <a:p>
            <a:r>
              <a:rPr altLang="en-US" lang="zh-CN"/>
              <a:t>案例一：某高校通过数字化管理平台实现资源共享和协同工作，提高管理效率。</a:t>
            </a:r>
            <a:endParaRPr altLang="en-US" lang="zh-CN"/>
          </a:p>
          <a:p>
            <a:r>
              <a:rPr altLang="en-US" lang="zh-CN"/>
              <a:t>案例二：某中学利用大数据和人工智能技术，实现学生个性化教育和资源优化配置。</a:t>
            </a:r>
            <a:endParaRPr altLang="en-US" lang="zh-CN"/>
          </a:p>
          <a:p>
            <a:r>
              <a:rPr altLang="en-US" lang="zh-CN"/>
              <a:t>案例三：某小学通过智能安防系统，提高校园安全性和应急响应能力。</a:t>
            </a:r>
            <a:endParaRPr altLang="en-US" lang="zh-CN"/>
          </a:p>
          <a:p>
            <a:r>
              <a:rPr altLang="en-US" lang="zh-CN"/>
              <a:t>案例四：某幼儿园通过智能环境控制系统，营造舒适的学习和生活环境。  从以上案例中，我们可以得到以下启示：</a:t>
            </a:r>
            <a:endParaRPr altLang="en-US" lang="zh-CN"/>
          </a:p>
          <a:p>
            <a:pPr lvl="1"/>
            <a:r>
              <a:rPr altLang="en-US" lang="zh-CN"/>
              <a:t>从以上案例中，我们可以得到以下启示：</a:t>
            </a:r>
            <a:endParaRPr altLang="en-US" lang="zh-CN"/>
          </a:p>
          <a:p>
            <a:r>
              <a:rPr altLang="en-US" lang="zh-CN"/>
              <a:t>数字化管理平台是提升智慧校园管理水平的基础，可以实现资源共享和协同工作，提高管理效率。</a:t>
            </a:r>
            <a:endParaRPr altLang="en-US" lang="zh-CN"/>
          </a:p>
          <a:p>
            <a:r>
              <a:rPr altLang="en-US" lang="zh-CN"/>
              <a:t>大数据和人工智能技术的应用可以帮助实现学生个性化教育和资源优化配置，提高教育质量。</a:t>
            </a:r>
            <a:endParaRPr altLang="en-US" lang="zh-CN"/>
          </a:p>
          <a:p>
            <a:r>
              <a:rPr altLang="en-US" lang="zh-CN"/>
              <a:t>智能安防系统可以提高校园安全性和应急响应能力，保障师生安全。</a:t>
            </a:r>
            <a:endParaRPr altLang="en-US" lang="zh-CN"/>
          </a:p>
          <a:p>
            <a:r>
              <a:rPr altLang="en-US" lang="zh-CN"/>
              <a:t>智能环境控制系统可以营造舒适的学习和生活环境，提高师生的生活质量。  综上所述，我们应该加强数字化管理平台的建设，推广大数据和人工智能技术的应用，完善智能安防系统和智能环境控制系统，以提升智慧校园管理水平，为师生提供更好的学习和生活环境。</a:t>
            </a:r>
            <a:endParaRPr altLang="en-US" lang="zh-CN"/>
          </a:p>
          <a:p>
            <a:pPr lvl="1"/>
            <a:r>
              <a:rPr altLang="en-US" lang="zh-CN"/>
              <a:t>综上所述，我们应该加强数字化管理平台的建设，推广大数据和人工智能技术的应用，完善智能安防系统和智能环境控制系统，以提升智慧校园管理水平，为师生提供更好的学习和生活环境。</a:t>
            </a:r>
            <a:endParaRPr altLang="en-US" lang="zh-CN"/>
          </a:p>
        </p:txBody>
      </p:sp>
      <p:sp>
        <p:nvSpPr>
          <p:cNvPr id="1050008" name="标题 2"/>
          <p:cNvSpPr>
            <a:spLocks noGrp="1"/>
          </p:cNvSpPr>
          <p:nvPr>
            <p:ph type="title" idx="4"/>
          </p:nvPr>
        </p:nvSpPr>
        <p:spPr/>
        <p:txBody>
          <a:bodyPr>
            <a:normAutofit fontScale="90000"/>
          </a:bodyPr>
          <a:p>
            <a:r>
              <a:rPr altLang="en-US" lang="zh-CN"/>
              <a:t>案例启示：如何提升智慧校园管理水平</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54" name="标题 1"/>
          <p:cNvSpPr>
            <a:spLocks noGrp="1"/>
          </p:cNvSpPr>
          <p:nvPr>
            <p:ph type="title" idx="8"/>
            <p:custDataLst>
              <p:tags r:id="rId1"/>
            </p:custDataLst>
          </p:nvPr>
        </p:nvSpPr>
        <p:spPr/>
        <p:txBody>
          <a:bodyPr>
            <a:normAutofit fontScale="94444"/>
          </a:bodyPr>
          <a:p>
            <a:r>
              <a:rPr altLang="en-US" lang="zh-CN"/>
              <a:t>智慧校园管理的挑战与机遇</a:t>
            </a:r>
            <a:endParaRPr altLang="en-US" lang="zh-CN"/>
          </a:p>
        </p:txBody>
      </p:sp>
      <p:sp>
        <p:nvSpPr>
          <p:cNvPr id="1050056"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66" name="内容占位符 1"/>
          <p:cNvSpPr>
            <a:spLocks noGrp="1"/>
          </p:cNvSpPr>
          <p:nvPr>
            <p:ph idx="5"/>
          </p:nvPr>
        </p:nvSpPr>
        <p:spPr/>
        <p:txBody>
          <a:bodyPr>
            <a:normAutofit fontScale="71250" lnSpcReduction="10000"/>
          </a:bodyPr>
          <a:p>
            <a:r>
              <a:rPr altLang="en-US" lang="zh-CN"/>
              <a:t>技术更新迅速：随着数字技术的不断发展，智慧校园管理需要不断更新技术，以适应新的需求和变化。</a:t>
            </a:r>
            <a:endParaRPr altLang="en-US" lang="zh-CN"/>
          </a:p>
          <a:p>
            <a:r>
              <a:rPr altLang="en-US" lang="zh-CN"/>
              <a:t>数据安全问题：智慧校园管理涉及大量的数据和信息，如何保证数据的安全性和隐私保护是一个重要的挑战。</a:t>
            </a:r>
            <a:endParaRPr altLang="en-US" lang="zh-CN"/>
          </a:p>
          <a:p>
            <a:r>
              <a:rPr altLang="en-US" lang="zh-CN"/>
              <a:t>人员培训和管理：智慧校园管理需要专业的技术人员和团队，如何培训和管理这些人员，确保他们能够有效地完成工作也是一个挑战。</a:t>
            </a:r>
            <a:endParaRPr altLang="en-US" lang="zh-CN"/>
          </a:p>
          <a:p>
            <a:r>
              <a:rPr altLang="en-US" lang="zh-CN"/>
              <a:t>跨部门协作：智慧校园管理需要多个部门之间的协作和配合，如何协调各个部门之间的工作，确保信息的畅通和共享也是一个挑战。  智慧校园管理面临的机遇</a:t>
            </a:r>
            <a:endParaRPr altLang="en-US" lang="zh-CN"/>
          </a:p>
          <a:p>
            <a:pPr lvl="1"/>
            <a:r>
              <a:rPr altLang="en-US" lang="zh-CN"/>
              <a:t>智慧校园管理面临的机遇</a:t>
            </a:r>
            <a:endParaRPr altLang="en-US" lang="zh-CN"/>
          </a:p>
          <a:p>
            <a:r>
              <a:rPr altLang="en-US" lang="zh-CN"/>
              <a:t>提高管理效率：通过数字化和智能化技术，智慧校园管理可以提高管理效率，减少人力成本。</a:t>
            </a:r>
            <a:endParaRPr altLang="en-US" lang="zh-CN"/>
          </a:p>
          <a:p>
            <a:r>
              <a:rPr altLang="en-US" lang="zh-CN"/>
              <a:t>提升服务质量：通过实时监测和分析数据，智慧校园管理可以提供更加精准的服务，提高师生满意度。</a:t>
            </a:r>
            <a:endParaRPr altLang="en-US" lang="zh-CN"/>
          </a:p>
          <a:p>
            <a:r>
              <a:rPr altLang="en-US" lang="zh-CN"/>
              <a:t>促进教育创新：智慧校园管理可以促进教育教学的创新和发展，为师生提供更加丰富的学习资源和工具。</a:t>
            </a:r>
            <a:endParaRPr altLang="en-US" lang="zh-CN"/>
          </a:p>
          <a:p>
            <a:r>
              <a:rPr altLang="en-US" lang="zh-CN"/>
              <a:t>增强学校竞争力：通过数字化和智能化技术，智慧校园管理可以提高学校的竞争力和影响力，吸引更多的优质生源和师资力量。</a:t>
            </a:r>
            <a:endParaRPr altLang="en-US" lang="zh-CN"/>
          </a:p>
        </p:txBody>
      </p:sp>
      <p:sp>
        <p:nvSpPr>
          <p:cNvPr id="1050168" name="标题 2"/>
          <p:cNvSpPr>
            <a:spLocks noGrp="1"/>
          </p:cNvSpPr>
          <p:nvPr>
            <p:ph type="title" idx="4"/>
          </p:nvPr>
        </p:nvSpPr>
        <p:spPr/>
        <p:txBody>
          <a:bodyPr>
            <a:normAutofit fontScale="90000"/>
          </a:bodyPr>
          <a:p>
            <a:r>
              <a:rPr altLang="en-US" lang="zh-CN"/>
              <a:t>智慧校园管理面临的挑战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14" name="标题 2"/>
          <p:cNvSpPr>
            <a:spLocks noGrp="1"/>
          </p:cNvSpPr>
          <p:nvPr>
            <p:ph type="title" idx="4"/>
          </p:nvPr>
        </p:nvSpPr>
        <p:spPr/>
        <p:txBody>
          <a:bodyPr>
            <a:normAutofit fontScale="90000"/>
          </a:bodyPr>
          <a:p>
            <a:r>
              <a:rPr altLang="en-US" lang="zh-CN"/>
              <a:t>智慧校园管理的发展机遇</a:t>
            </a:r>
            <a:endParaRPr altLang="en-US" lang="zh-CN"/>
          </a:p>
        </p:txBody>
      </p:sp>
      <p:sp>
        <p:nvSpPr>
          <p:cNvPr id="105021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数字化转型：智慧校园管理是数字化转型的重要组成部分，为学校提供了更加高效、便捷的管理方式。</a:t>
            </a:r>
            <a:endParaRPr altLang="en-US" dirty="0" sz="1200" lang="zh-CN" spc="150">
              <a:solidFill>
                <a:schemeClr val="tx1">
                  <a:lumMod val="65000"/>
                  <a:lumOff val="35000"/>
                </a:schemeClr>
              </a:solidFill>
              <a:latin typeface="+mn-ea"/>
              <a:sym typeface="+mn-ea"/>
            </a:endParaRPr>
          </a:p>
        </p:txBody>
      </p:sp>
      <p:sp>
        <p:nvSpPr>
          <p:cNvPr id="105021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智能化技术应用：通过智能化技术的应用，如人工智能、大数据等，提高智慧校园管理的效率和准确性。</a:t>
            </a:r>
            <a:endParaRPr altLang="en-US" dirty="0" sz="1200" lang="zh-CN" spc="150">
              <a:solidFill>
                <a:schemeClr val="tx1">
                  <a:lumMod val="65000"/>
                  <a:lumOff val="35000"/>
                </a:schemeClr>
              </a:solidFill>
              <a:latin typeface="+mn-ea"/>
              <a:sym typeface="+mn-ea"/>
            </a:endParaRPr>
          </a:p>
        </p:txBody>
      </p:sp>
      <p:sp>
        <p:nvSpPr>
          <p:cNvPr id="105022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创新教育模式：智慧校园管理有助于推动创新教育模式的发展，为学生提供更加个性化、多样化的学习体验。</a:t>
            </a:r>
            <a:endParaRPr altLang="en-US" dirty="0" sz="1200" lang="zh-CN" spc="150">
              <a:solidFill>
                <a:schemeClr val="tx1">
                  <a:lumMod val="65000"/>
                  <a:lumOff val="35000"/>
                </a:schemeClr>
              </a:solidFill>
              <a:latin typeface="+mn-ea"/>
              <a:sym typeface="+mn-ea"/>
            </a:endParaRPr>
          </a:p>
        </p:txBody>
      </p:sp>
      <p:sp>
        <p:nvSpPr>
          <p:cNvPr id="105022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跨部门协作：智慧校园管理可以实现跨部门、跨领域的协作，提高学校的整体运营效率和管理水平。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68" name="标题 2"/>
          <p:cNvSpPr>
            <a:spLocks noGrp="1"/>
          </p:cNvSpPr>
          <p:nvPr>
            <p:ph type="title" idx="4"/>
          </p:nvPr>
        </p:nvSpPr>
        <p:spPr/>
        <p:txBody>
          <a:bodyPr>
            <a:normAutofit fontScale="90000"/>
          </a:bodyPr>
          <a:p>
            <a:r>
              <a:rPr altLang="en-US" lang="zh-CN"/>
              <a:t>未来趋势：智慧校园管理与数字化转型</a:t>
            </a:r>
            <a:endParaRPr altLang="en-US" lang="zh-CN"/>
          </a:p>
        </p:txBody>
      </p:sp>
      <p:sp>
        <p:nvSpPr>
          <p:cNvPr id="105027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未来智慧校园管理将更加注重数字化转型，实现更高效、便捷的管理和服务。</a:t>
            </a:r>
            <a:endParaRPr altLang="en-US" dirty="0" sz="2000" lang="zh-CN" spc="150">
              <a:solidFill>
                <a:schemeClr val="tx1">
                  <a:lumMod val="75000"/>
                  <a:lumOff val="25000"/>
                </a:schemeClr>
              </a:solidFill>
              <a:latin typeface="+mn-ea"/>
              <a:sym typeface="+mn-ea"/>
            </a:endParaRPr>
          </a:p>
        </p:txBody>
      </p:sp>
      <p:sp>
        <p:nvSpPr>
          <p:cNvPr id="105027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7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数字化转型将为智慧校园管理带来更多的创新和变革，提升教育教学的质量和效率。</a:t>
            </a:r>
            <a:endParaRPr altLang="en-US" dirty="0" sz="2000" lang="zh-CN" spc="150">
              <a:solidFill>
                <a:schemeClr val="tx1">
                  <a:lumMod val="75000"/>
                  <a:lumOff val="25000"/>
                </a:schemeClr>
              </a:solidFill>
              <a:latin typeface="+mn-ea"/>
              <a:sym typeface="+mn-ea"/>
            </a:endParaRPr>
          </a:p>
        </p:txBody>
      </p:sp>
      <p:sp>
        <p:nvSpPr>
          <p:cNvPr id="105028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8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8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未来智慧校园管理将更加注重数据分析和应用，为学校决策提供更加科学、精准的依据。</a:t>
            </a:r>
            <a:endParaRPr altLang="en-US" dirty="0" sz="2000" lang="zh-CN" spc="150">
              <a:solidFill>
                <a:schemeClr val="tx1">
                  <a:lumMod val="75000"/>
                  <a:lumOff val="25000"/>
                </a:schemeClr>
              </a:solidFill>
              <a:latin typeface="+mn-ea"/>
              <a:sym typeface="+mn-ea"/>
            </a:endParaRPr>
          </a:p>
        </p:txBody>
      </p:sp>
      <p:sp>
        <p:nvSpPr>
          <p:cNvPr id="105028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8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数字化转型将为智慧校园管理带来更多的机遇和挑战，需要不断探索和创新，以适应未来发展的需要。</a:t>
            </a:r>
            <a:endParaRPr altLang="en-US" dirty="0" sz="2000" lang="zh-CN" spc="150">
              <a:solidFill>
                <a:schemeClr val="tx1">
                  <a:lumMod val="75000"/>
                  <a:lumOff val="25000"/>
                </a:schemeClr>
              </a:solidFill>
              <a:latin typeface="+mn-ea"/>
              <a:sym typeface="+mn-ea"/>
            </a:endParaRPr>
          </a:p>
        </p:txBody>
      </p:sp>
      <p:sp>
        <p:nvSpPr>
          <p:cNvPr id="105029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38" name="标题 1"/>
          <p:cNvSpPr>
            <a:spLocks noGrp="1"/>
          </p:cNvSpPr>
          <p:nvPr>
            <p:ph type="title" idx="8"/>
            <p:custDataLst>
              <p:tags r:id="rId1"/>
            </p:custDataLst>
          </p:nvPr>
        </p:nvSpPr>
        <p:spPr/>
        <p:txBody>
          <a:bodyPr>
            <a:normAutofit fontScale="94444"/>
          </a:bodyPr>
          <a:p>
            <a:r>
              <a:rPr altLang="en-US" lang="zh-CN"/>
              <a:t>智慧校园管理的策略与建议</a:t>
            </a:r>
            <a:endParaRPr altLang="en-US" lang="zh-CN"/>
          </a:p>
        </p:txBody>
      </p:sp>
      <p:sp>
        <p:nvSpPr>
          <p:cNvPr id="1050340" name="文本占位符 4"/>
          <p:cNvSpPr>
            <a:spLocks noGrp="1"/>
          </p:cNvSpPr>
          <p:nvPr>
            <p:ph type="body" idx="7"/>
            <p:custDataLst>
              <p:tags r:id="rId2"/>
            </p:custDataLst>
          </p:nvPr>
        </p:nvSpPr>
        <p:spPr/>
        <p:txBody>
          <a:bodyPr/>
          <a:p>
            <a:r>
              <a:rPr altLang="en-US" lang="zh-CN"/>
              <a:t>PART 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50" name="标题 2"/>
          <p:cNvSpPr>
            <a:spLocks noGrp="1"/>
          </p:cNvSpPr>
          <p:nvPr>
            <p:ph type="title" idx="4"/>
          </p:nvPr>
        </p:nvSpPr>
        <p:spPr/>
        <p:txBody>
          <a:bodyPr>
            <a:normAutofit fontScale="90000"/>
          </a:bodyPr>
          <a:p>
            <a:r>
              <a:rPr altLang="en-US" lang="zh-CN"/>
              <a:t>提升智慧校园管理水平的策略</a:t>
            </a:r>
            <a:endParaRPr altLang="en-US" lang="zh-CN"/>
          </a:p>
        </p:txBody>
      </p:sp>
      <p:sp>
        <p:nvSpPr>
          <p:cNvPr id="1050452"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54"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456"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建立完善的管理制度：制定明确的管理规定和流程，确保各项工作的有序进行</a:t>
            </a:r>
            <a:endParaRPr altLang="en-US" dirty="0" sz="2000" lang="zh-CN" spc="150">
              <a:solidFill>
                <a:schemeClr val="tx1">
                  <a:lumMod val="85000"/>
                  <a:lumOff val="15000"/>
                </a:schemeClr>
              </a:solidFill>
              <a:latin typeface="+mn-ea"/>
              <a:sym typeface="+mn-ea"/>
            </a:endParaRPr>
          </a:p>
        </p:txBody>
      </p:sp>
      <p:sp>
        <p:nvSpPr>
          <p:cNvPr id="1050458"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0"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2"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加强技术应用：利用先进的技术手段，提高管理效率和质量</a:t>
            </a:r>
            <a:endParaRPr altLang="en-US" dirty="0" lang="zh-CN" spc="150">
              <a:solidFill>
                <a:schemeClr val="tx1">
                  <a:lumMod val="85000"/>
                  <a:lumOff val="15000"/>
                </a:schemeClr>
              </a:solidFill>
              <a:latin typeface="+mn-ea"/>
              <a:sym typeface="+mn-ea"/>
            </a:endParaRPr>
          </a:p>
        </p:txBody>
      </p:sp>
      <p:sp>
        <p:nvSpPr>
          <p:cNvPr id="1050464"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6"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8"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强化人员培训：提高管理人员的专业素养和技能水平，确保管理工作的顺利开展</a:t>
            </a:r>
            <a:endParaRPr altLang="en-US" dirty="0" sz="2000" lang="zh-CN" spc="150">
              <a:solidFill>
                <a:schemeClr val="tx1">
                  <a:lumMod val="85000"/>
                  <a:lumOff val="15000"/>
                </a:schemeClr>
              </a:solidFill>
              <a:latin typeface="+mn-ea"/>
              <a:sym typeface="+mn-ea"/>
            </a:endParaRPr>
          </a:p>
        </p:txBody>
      </p:sp>
      <p:sp>
        <p:nvSpPr>
          <p:cNvPr id="1050470"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72"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74"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推进信息化建设：加强信息化基础设施建设，提高信息化水平</a:t>
            </a:r>
            <a:endParaRPr altLang="en-US" dirty="0" lang="zh-CN" spc="150">
              <a:solidFill>
                <a:schemeClr val="tx1">
                  <a:lumMod val="85000"/>
                  <a:lumOff val="15000"/>
                </a:schemeClr>
              </a:solidFill>
              <a:latin typeface="+mn-ea"/>
              <a:sym typeface="+mn-ea"/>
            </a:endParaRPr>
          </a:p>
        </p:txBody>
      </p:sp>
      <p:sp>
        <p:nvSpPr>
          <p:cNvPr id="1050476"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78"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80"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加强沟通与协作：建立有效的沟通机制，加强各部门之间的协作与配合</a:t>
            </a:r>
            <a:endParaRPr altLang="en-US" dirty="0" lang="zh-CN" spc="150">
              <a:solidFill>
                <a:schemeClr val="tx1">
                  <a:lumMod val="85000"/>
                  <a:lumOff val="15000"/>
                </a:schemeClr>
              </a:solidFill>
              <a:latin typeface="+mn-ea"/>
              <a:sym typeface="+mn-ea"/>
            </a:endParaRPr>
          </a:p>
        </p:txBody>
      </p:sp>
      <p:sp>
        <p:nvSpPr>
          <p:cNvPr id="1050482" name="矩形 67"/>
          <p:cNvSpPr/>
          <p:nvPr>
            <p:custDataLst>
              <p:tags r:id="rId16"/>
            </p:custDataLst>
          </p:nvPr>
        </p:nvSpPr>
        <p:spPr>
          <a:xfrm>
            <a:off x="6659355" y="4723060"/>
            <a:ext cx="4918093" cy="1241586"/>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84" name="矩形 68"/>
          <p:cNvSpPr/>
          <p:nvPr>
            <p:custDataLst>
              <p:tags r:id="rId17"/>
            </p:custDataLst>
          </p:nvPr>
        </p:nvSpPr>
        <p:spPr>
          <a:xfrm>
            <a:off x="6295041" y="4723060"/>
            <a:ext cx="177667" cy="1241586"/>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86" name="文本框 69"/>
          <p:cNvSpPr txBox="1"/>
          <p:nvPr>
            <p:custDataLst>
              <p:tags r:id="rId18"/>
            </p:custDataLst>
          </p:nvPr>
        </p:nvSpPr>
        <p:spPr>
          <a:xfrm>
            <a:off x="6847285" y="4830174"/>
            <a:ext cx="4619588" cy="1027100"/>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注重创新与发展：积极探索新的管理理念和方法，推动智慧校园管理的创新与发展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532" name="标题 2"/>
          <p:cNvSpPr>
            <a:spLocks noGrp="1"/>
          </p:cNvSpPr>
          <p:nvPr>
            <p:ph type="title" idx="4"/>
          </p:nvPr>
        </p:nvSpPr>
        <p:spPr/>
        <p:txBody>
          <a:bodyPr>
            <a:normAutofit fontScale="90000"/>
          </a:bodyPr>
          <a:p>
            <a:r>
              <a:rPr altLang="en-US" lang="zh-CN"/>
              <a:t>加强技术应用与人才培养的建议</a:t>
            </a:r>
            <a:endParaRPr altLang="en-US" lang="zh-CN"/>
          </a:p>
        </p:txBody>
      </p:sp>
      <p:sp>
        <p:nvSpPr>
          <p:cNvPr id="105053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38" name="TextBox 2"/>
          <p:cNvSpPr txBox="1"/>
          <p:nvPr>
            <p:custDataLst>
              <p:tags r:id="rId3"/>
            </p:custDataLst>
          </p:nvPr>
        </p:nvSpPr>
        <p:spPr>
          <a:xfrm>
            <a:off x="763381"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加强技术应用：利用先进的信息技术，如云计算、大数据、物联网等，提高智慧校园管理的效率和智能化水平。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4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4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4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人才培养：加强信息技术人才的培养和引进，提高智慧校园管理团队的技术水平和综合素质。</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4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4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50" name="TextBox 2"/>
          <p:cNvSpPr txBox="1"/>
          <p:nvPr>
            <p:custDataLst>
              <p:tags r:id="rId9"/>
            </p:custDataLst>
          </p:nvPr>
        </p:nvSpPr>
        <p:spPr>
          <a:xfrm>
            <a:off x="6356085"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建立完善的技术应用机制：制定完善的技术应用规范和标准，确保技术应用的安全性和稳定性。</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5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5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56" name="TextBox 2"/>
          <p:cNvSpPr txBox="1"/>
          <p:nvPr>
            <p:custDataLst>
              <p:tags r:id="rId12"/>
            </p:custDataLst>
          </p:nvPr>
        </p:nvSpPr>
        <p:spPr>
          <a:xfrm>
            <a:off x="9144465"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加强与高校的合作：与高校合作，共同开展智慧校园管理的研究和实践，推动智慧校园管理的创新和发展。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602" name="标题 2"/>
          <p:cNvSpPr>
            <a:spLocks noGrp="1"/>
          </p:cNvSpPr>
          <p:nvPr>
            <p:ph type="title" idx="4"/>
          </p:nvPr>
        </p:nvSpPr>
        <p:spPr/>
        <p:txBody>
          <a:bodyPr>
            <a:normAutofit fontScale="90000"/>
          </a:bodyPr>
          <a:p>
            <a:r>
              <a:rPr altLang="en-US" lang="zh-CN"/>
              <a:t>推动智慧校园管理与数字化转型的建议</a:t>
            </a:r>
            <a:endParaRPr altLang="en-US" lang="zh-CN"/>
          </a:p>
        </p:txBody>
      </p:sp>
      <p:sp>
        <p:nvSpPr>
          <p:cNvPr id="1050604" name="任意多边形 20"/>
          <p:cNvSpPr/>
          <p:nvPr>
            <p:custDataLst>
              <p:tags r:id="rId1"/>
            </p:custDataLst>
          </p:nvPr>
        </p:nvSpPr>
        <p:spPr>
          <a:xfrm rot="2700000">
            <a:off x="944672"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6" name="文本框 24"/>
          <p:cNvSpPr txBox="1"/>
          <p:nvPr>
            <p:custDataLst>
              <p:tags r:id="rId2"/>
            </p:custDataLst>
          </p:nvPr>
        </p:nvSpPr>
        <p:spPr bwMode="auto">
          <a:xfrm>
            <a:off x="608400" y="3252917"/>
            <a:ext cx="1885790" cy="2876212"/>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制定数字化转型战略：明确数字化转型的目标和路径，确保转型与学校整体战略相协调。</a:t>
            </a:r>
            <a:endParaRPr altLang="en-US" dirty="0" lang="zh-CN" spc="150">
              <a:solidFill>
                <a:schemeClr val="tx1">
                  <a:lumMod val="75000"/>
                  <a:lumOff val="25000"/>
                </a:schemeClr>
              </a:solidFill>
              <a:latin typeface="+mn-ea"/>
              <a:sym typeface="+mn-ea"/>
            </a:endParaRPr>
          </a:p>
        </p:txBody>
      </p:sp>
      <p:sp>
        <p:nvSpPr>
          <p:cNvPr id="1050608" name="矩形 42"/>
          <p:cNvSpPr/>
          <p:nvPr>
            <p:custDataLst>
              <p:tags r:id="rId3"/>
            </p:custDataLst>
          </p:nvPr>
        </p:nvSpPr>
        <p:spPr>
          <a:xfrm>
            <a:off x="733361" y="2896286"/>
            <a:ext cx="1635727" cy="11583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10" name="任意多边形 18"/>
          <p:cNvSpPr/>
          <p:nvPr>
            <p:custDataLst>
              <p:tags r:id="rId4"/>
            </p:custDataLst>
          </p:nvPr>
        </p:nvSpPr>
        <p:spPr>
          <a:xfrm rot="5400000">
            <a:off x="321643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2" name="文本框 27"/>
          <p:cNvSpPr txBox="1"/>
          <p:nvPr>
            <p:custDataLst>
              <p:tags r:id="rId5"/>
            </p:custDataLst>
          </p:nvPr>
        </p:nvSpPr>
        <p:spPr bwMode="auto">
          <a:xfrm>
            <a:off x="2879463" y="3252917"/>
            <a:ext cx="1885790" cy="2876212"/>
          </a:xfrm>
          <a:prstGeom prst="rect"/>
          <a:noFill/>
        </p:spPr>
        <p:txBody>
          <a:bodyPr anchor="t" anchorCtr="0" bIns="45720" lIns="91440" rIns="91440" rtlCol="0" tIns="45720" vert="horz" wrap="square">
            <a:normAutofit fontScale="88889"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加强基础设施建设：提升校园网络覆盖和稳定性，提高数据存储和处理能力，为数字化转型提供有力支持。</a:t>
            </a:r>
            <a:endParaRPr altLang="en-US" dirty="0" lang="zh-CN" spc="150">
              <a:solidFill>
                <a:schemeClr val="tx1">
                  <a:lumMod val="75000"/>
                  <a:lumOff val="25000"/>
                </a:schemeClr>
              </a:solidFill>
              <a:latin typeface="+mn-ea"/>
              <a:sym typeface="+mn-ea"/>
            </a:endParaRPr>
          </a:p>
        </p:txBody>
      </p:sp>
      <p:sp>
        <p:nvSpPr>
          <p:cNvPr id="1050614" name="矩形 43"/>
          <p:cNvSpPr/>
          <p:nvPr>
            <p:custDataLst>
              <p:tags r:id="rId6"/>
            </p:custDataLst>
          </p:nvPr>
        </p:nvSpPr>
        <p:spPr>
          <a:xfrm>
            <a:off x="3004424" y="2896286"/>
            <a:ext cx="1635727" cy="11583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16" name="任意多边形 21"/>
          <p:cNvSpPr/>
          <p:nvPr>
            <p:custDataLst>
              <p:tags r:id="rId7"/>
            </p:custDataLst>
          </p:nvPr>
        </p:nvSpPr>
        <p:spPr>
          <a:xfrm rot="18900000" flipH="1">
            <a:off x="5486798"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8" name="文本框 30"/>
          <p:cNvSpPr txBox="1"/>
          <p:nvPr>
            <p:custDataLst>
              <p:tags r:id="rId8"/>
            </p:custDataLst>
          </p:nvPr>
        </p:nvSpPr>
        <p:spPr bwMode="auto">
          <a:xfrm>
            <a:off x="5149824" y="3252917"/>
            <a:ext cx="1885790" cy="2876212"/>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推动数据共享与应用：建立统一的数据平台，实现数据共享和互通，提高数据利用效率。</a:t>
            </a:r>
            <a:endParaRPr altLang="en-US" dirty="0" lang="zh-CN" spc="150">
              <a:solidFill>
                <a:schemeClr val="tx1">
                  <a:lumMod val="75000"/>
                  <a:lumOff val="25000"/>
                </a:schemeClr>
              </a:solidFill>
              <a:latin typeface="+mn-ea"/>
              <a:sym typeface="+mn-ea"/>
            </a:endParaRPr>
          </a:p>
        </p:txBody>
      </p:sp>
      <p:sp>
        <p:nvSpPr>
          <p:cNvPr id="1050620" name="矩形 44"/>
          <p:cNvSpPr/>
          <p:nvPr>
            <p:custDataLst>
              <p:tags r:id="rId9"/>
            </p:custDataLst>
          </p:nvPr>
        </p:nvSpPr>
        <p:spPr>
          <a:xfrm>
            <a:off x="5275488" y="2896286"/>
            <a:ext cx="1635727" cy="11583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2" name="任意多边形 22"/>
          <p:cNvSpPr/>
          <p:nvPr>
            <p:custDataLst>
              <p:tags r:id="rId10"/>
            </p:custDataLst>
          </p:nvPr>
        </p:nvSpPr>
        <p:spPr>
          <a:xfrm rot="2700000" flipH="1" flipV="1">
            <a:off x="7757861"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4" name="文本框 33"/>
          <p:cNvSpPr txBox="1"/>
          <p:nvPr>
            <p:custDataLst>
              <p:tags r:id="rId11"/>
            </p:custDataLst>
          </p:nvPr>
        </p:nvSpPr>
        <p:spPr bwMode="auto">
          <a:xfrm>
            <a:off x="7420888" y="3252917"/>
            <a:ext cx="1885790" cy="2876212"/>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提升师生数字化素养：加强师生数字化素养培训，提高师生对数字化转型的认知和接受度。</a:t>
            </a:r>
            <a:endParaRPr altLang="en-US" dirty="0" lang="zh-CN" spc="150">
              <a:solidFill>
                <a:schemeClr val="tx1">
                  <a:lumMod val="75000"/>
                  <a:lumOff val="25000"/>
                </a:schemeClr>
              </a:solidFill>
              <a:latin typeface="+mn-ea"/>
              <a:sym typeface="+mn-ea"/>
            </a:endParaRPr>
          </a:p>
        </p:txBody>
      </p:sp>
      <p:sp>
        <p:nvSpPr>
          <p:cNvPr id="1050626" name="矩形 45"/>
          <p:cNvSpPr/>
          <p:nvPr>
            <p:custDataLst>
              <p:tags r:id="rId12"/>
            </p:custDataLst>
          </p:nvPr>
        </p:nvSpPr>
        <p:spPr>
          <a:xfrm>
            <a:off x="7545849" y="2896286"/>
            <a:ext cx="1635727" cy="11583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8" name="任意多边形 3"/>
          <p:cNvSpPr/>
          <p:nvPr>
            <p:custDataLst>
              <p:tags r:id="rId13"/>
            </p:custDataLst>
          </p:nvPr>
        </p:nvSpPr>
        <p:spPr>
          <a:xfrm rot="16200000" flipV="1">
            <a:off x="1002962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30" name="文本框 4"/>
          <p:cNvSpPr txBox="1"/>
          <p:nvPr>
            <p:custDataLst>
              <p:tags r:id="rId14"/>
            </p:custDataLst>
          </p:nvPr>
        </p:nvSpPr>
        <p:spPr bwMode="auto">
          <a:xfrm>
            <a:off x="9691951" y="3252917"/>
            <a:ext cx="1885790" cy="2876212"/>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加强安全保障：建立健全网络安全保障体系，确保数字化转型过程中的数据安全和系统稳定。</a:t>
            </a:r>
            <a:endParaRPr altLang="en-US" dirty="0" lang="zh-CN" spc="150">
              <a:solidFill>
                <a:schemeClr val="tx1">
                  <a:lumMod val="75000"/>
                  <a:lumOff val="25000"/>
                </a:schemeClr>
              </a:solidFill>
              <a:latin typeface="+mn-ea"/>
              <a:sym typeface="+mn-ea"/>
            </a:endParaRPr>
          </a:p>
        </p:txBody>
      </p:sp>
      <p:sp>
        <p:nvSpPr>
          <p:cNvPr id="1050632" name="矩形 5"/>
          <p:cNvSpPr/>
          <p:nvPr>
            <p:custDataLst>
              <p:tags r:id="rId15"/>
            </p:custDataLst>
          </p:nvPr>
        </p:nvSpPr>
        <p:spPr>
          <a:xfrm>
            <a:off x="9816912" y="2896286"/>
            <a:ext cx="1635727" cy="11583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678" name="标题 1"/>
          <p:cNvSpPr>
            <a:spLocks noGrp="1"/>
          </p:cNvSpPr>
          <p:nvPr>
            <p:ph type="title" idx="8"/>
            <p:custDataLst>
              <p:tags r:id="rId1"/>
            </p:custDataLst>
          </p:nvPr>
        </p:nvSpPr>
        <p:spPr/>
        <p:txBody>
          <a:bodyPr/>
          <a:p>
            <a:r>
              <a:rPr altLang="en-US" lang="zh-CN"/>
              <a:t>总结与展望</a:t>
            </a:r>
            <a:endParaRPr altLang="en-US" lang="zh-CN"/>
          </a:p>
        </p:txBody>
      </p:sp>
      <p:sp>
        <p:nvSpPr>
          <p:cNvPr id="1050680" name="文本占位符 4"/>
          <p:cNvSpPr>
            <a:spLocks noGrp="1"/>
          </p:cNvSpPr>
          <p:nvPr>
            <p:ph type="body" idx="7"/>
            <p:custDataLst>
              <p:tags r:id="rId2"/>
            </p:custDataLst>
          </p:nvPr>
        </p:nvSpPr>
        <p:spPr/>
        <p:txBody>
          <a:bodyPr/>
          <a:p>
            <a:r>
              <a:rPr altLang="en-US" lang="zh-CN"/>
              <a:t>PART 07</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790" name="标题 2"/>
          <p:cNvSpPr>
            <a:spLocks noGrp="1"/>
          </p:cNvSpPr>
          <p:nvPr>
            <p:ph type="title" idx="4"/>
          </p:nvPr>
        </p:nvSpPr>
        <p:spPr/>
        <p:txBody>
          <a:bodyPr>
            <a:normAutofit fontScale="90000"/>
          </a:bodyPr>
          <a:p>
            <a:r>
              <a:rPr altLang="en-US" lang="zh-CN"/>
              <a:t>对智慧校园管理的总结</a:t>
            </a:r>
            <a:endParaRPr altLang="en-US" lang="zh-CN"/>
          </a:p>
        </p:txBody>
      </p:sp>
      <p:sp>
        <p:nvSpPr>
          <p:cNvPr id="105079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9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9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智慧校园管理是数字时代的重要趋势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79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0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0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智慧校园管理能够提高学校运营效率和管理水平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0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0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0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智慧校园管理需要不断的技术创新和人才培养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1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1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1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智慧校园管理需要加强与各方的合作与交流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860" name="标题 2"/>
          <p:cNvSpPr>
            <a:spLocks noGrp="1"/>
          </p:cNvSpPr>
          <p:nvPr>
            <p:ph type="title" idx="4"/>
          </p:nvPr>
        </p:nvSpPr>
        <p:spPr/>
        <p:txBody>
          <a:bodyPr>
            <a:normAutofit fontScale="90000"/>
          </a:bodyPr>
          <a:p>
            <a:r>
              <a:rPr altLang="en-US" lang="zh-CN"/>
              <a:t>对未来发展的展望</a:t>
            </a:r>
            <a:endParaRPr altLang="en-US" lang="zh-CN"/>
          </a:p>
        </p:txBody>
      </p:sp>
      <p:sp>
        <p:nvSpPr>
          <p:cNvPr id="105086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6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6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智慧校园管理技术的创新与发展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6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7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7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数字化转型在智慧校园管理中的应用与推广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7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7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7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未来智慧校园管理面临的挑战与机遇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8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8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8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展望未来，智慧校园管理的发展趋势与前景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930" name="文本占位符 2"/>
          <p:cNvSpPr>
            <a:spLocks noGrp="1"/>
          </p:cNvSpPr>
          <p:nvPr>
            <p:ph type="body" idx="8"/>
            <p:custDataLst>
              <p:tags r:id="rId1"/>
            </p:custDataLst>
          </p:nvPr>
        </p:nvSpPr>
        <p:spPr/>
        <p:txBody>
          <a:bodyPr>
            <a:normAutofit fontScale="92857"/>
          </a:bodyPr>
          <a:p>
            <a:r>
              <a:rPr altLang="en-US" lang="zh-CN"/>
              <a:t>汇报人：</a:t>
            </a:r>
            <a:r>
              <a:rPr altLang="zh-CN" lang="en-US"/>
              <a:t/>
            </a:r>
            <a:endParaRPr altLang="en-US" lang="zh-CN"/>
          </a:p>
        </p:txBody>
      </p:sp>
      <p:sp>
        <p:nvSpPr>
          <p:cNvPr id="1050932"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6*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6*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6*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6*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6*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6*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6*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6*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3"/>
  <p:tag name="KSO_WM_TEMPLATE_CATEGORY" val="custom"/>
  <p:tag name="KSO_WM_TEMPLATE_INDEX" val="20230251"/>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1"/>
  <p:tag name="KSO_WM_TEMPLATE_CATEGORY" val="custom"/>
  <p:tag name="KSO_WM_TEMPLATE_INDEX" val="20230251"/>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51_6*l_h_i*1_6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6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5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7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17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06.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251.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278.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6"/>
</p:tagLst>
</file>

<file path=ppt/tags/tag297.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7"/>
</p:tagLst>
</file>

<file path=ppt/tags/tag34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3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372.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2023-12-16T01:19:06Z</dcterms:created>
  <dcterms:modified xsi:type="dcterms:W3CDTF">2023-12-16T01:19:06Z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42f23cbbeda7490191667690bb518a9c_21</vt:lpwstr>
  </property>
</Properties>
</file>