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327" r:id="rId1"/>
    <p:sldMasterId id="2147501364" r:id="rId2"/>
  </p:sldMasterIdLst>
  <p:notesMasterIdLst>
    <p:notesMasterId r:id="rId3"/>
  </p:notesMasterIdLst>
  <p:sldIdLst>
    <p:sldId id="8749" r:id="rId4"/>
    <p:sldId id="8753" r:id="rId5"/>
    <p:sldId id="8756" r:id="rId6"/>
    <p:sldId id="8759" r:id="rId7"/>
    <p:sldId id="8765" r:id="rId9"/>
    <p:sldId id="8768" r:id="rId10"/>
    <p:sldId id="8771" r:id="rId11"/>
    <p:sldId id="8774" r:id="rId12"/>
    <p:sldId id="8780" r:id="rId14"/>
    <p:sldId id="8783" r:id="rId15"/>
    <p:sldId id="8786" r:id="rId16"/>
    <p:sldId id="8789" r:id="rId17"/>
    <p:sldId id="8795" r:id="rId19"/>
    <p:sldId id="8798" r:id="rId20"/>
    <p:sldId id="8801" r:id="rId21"/>
    <p:sldId id="8804" r:id="rId22"/>
    <p:sldId id="8810" r:id="rId24"/>
    <p:sldId id="8813" r:id="rId25"/>
    <p:sldId id="8816" r:id="rId26"/>
    <p:sldId id="8819" r:id="rId27"/>
    <p:sldId id="8825" r:id="rId29"/>
    <p:sldId id="8828" r:id="rId30"/>
    <p:sldId id="8831" r:id="rId31"/>
    <p:sldId id="8834" r:id="rId32"/>
    <p:sldId id="8840" r:id="rId34"/>
    <p:sldId id="8843" r:id="rId35"/>
    <p:sldId id="8846" r:id="rId36"/>
    <p:sldId id="884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28" r:id="rId1"/>
    <p:sldLayoutId id="2147501329" r:id="rId2"/>
    <p:sldLayoutId id="2147501330" r:id="rId3"/>
    <p:sldLayoutId id="2147501331" r:id="rId4"/>
    <p:sldLayoutId id="2147501332" r:id="rId5"/>
    <p:sldLayoutId id="2147501333" r:id="rId6"/>
    <p:sldLayoutId id="2147501334" r:id="rId7"/>
    <p:sldLayoutId id="2147501335" r:id="rId8"/>
    <p:sldLayoutId id="2147501336" r:id="rId9"/>
    <p:sldLayoutId id="2147501337" r:id="rId10"/>
    <p:sldLayoutId id="21475013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365" r:id="rId1"/>
    <p:sldLayoutId id="2147501366" r:id="rId2"/>
    <p:sldLayoutId id="2147501367" r:id="rId3"/>
    <p:sldLayoutId id="2147501368" r:id="rId4"/>
    <p:sldLayoutId id="2147501369" r:id="rId5"/>
    <p:sldLayoutId id="2147501370" r:id="rId6"/>
    <p:sldLayoutId id="2147501371" r:id="rId7"/>
    <p:sldLayoutId id="2147501372" r:id="rId8"/>
    <p:sldLayoutId id="2147501373" r:id="rId9"/>
    <p:sldLayoutId id="2147501374" r:id="rId10"/>
    <p:sldLayoutId id="21475013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tags" Target="../tags/tag351.xml"/><Relationship Id="rId22" Type="http://schemas.openxmlformats.org/officeDocument/2006/relationships/tags" Target="../tags/tag352.xml"/><Relationship Id="rId23" Type="http://schemas.openxmlformats.org/officeDocument/2006/relationships/tags" Target="../tags/tag353.xml"/><Relationship Id="rId24" Type="http://schemas.openxmlformats.org/officeDocument/2006/relationships/tags" Target="../tags/tag354.xml"/><Relationship Id="rId25" Type="http://schemas.openxmlformats.org/officeDocument/2006/relationships/tags" Target="../tags/tag355.xml"/><Relationship Id="rId26" Type="http://schemas.openxmlformats.org/officeDocument/2006/relationships/tags" Target="../tags/tag356.xml"/><Relationship Id="rId27" Type="http://schemas.openxmlformats.org/officeDocument/2006/relationships/tags" Target="../tags/tag357.xml"/><Relationship Id="rId28" Type="http://schemas.openxmlformats.org/officeDocument/2006/relationships/tags" Target="../tags/tag358.xml"/><Relationship Id="rId29" Type="http://schemas.openxmlformats.org/officeDocument/2006/relationships/tags" Target="../tags/tag359.xml"/><Relationship Id="rId30" Type="http://schemas.openxmlformats.org/officeDocument/2006/relationships/tags" Target="../tags/tag360.xml"/><Relationship Id="rId31" Type="http://schemas.openxmlformats.org/officeDocument/2006/relationships/tags" Target="../tags/tag361.xml"/><Relationship Id="rId32" Type="http://schemas.openxmlformats.org/officeDocument/2006/relationships/tags" Target="../tags/tag362.xml"/><Relationship Id="rId33" Type="http://schemas.openxmlformats.org/officeDocument/2006/relationships/tags" Target="../tags/tag363.xml"/><Relationship Id="rId34" Type="http://schemas.openxmlformats.org/officeDocument/2006/relationships/tags" Target="../tags/tag364.xml"/><Relationship Id="rId35" Type="http://schemas.openxmlformats.org/officeDocument/2006/relationships/tags" Target="../tags/tag365.xml"/><Relationship Id="rId36" Type="http://schemas.openxmlformats.org/officeDocument/2006/relationships/tags" Target="../tags/tag366.xml"/><Relationship Id="rId37" Type="http://schemas.openxmlformats.org/officeDocument/2006/relationships/tags" Target="../tags/tag367.xml"/><Relationship Id="rId38" Type="http://schemas.openxmlformats.org/officeDocument/2006/relationships/tags" Target="../tags/tag368.xml"/><Relationship Id="rId39" Type="http://schemas.openxmlformats.org/officeDocument/2006/relationships/tags" Target="../tags/tag369.xml"/><Relationship Id="rId40" Type="http://schemas.openxmlformats.org/officeDocument/2006/relationships/tags" Target="../tags/tag370.xml"/><Relationship Id="rId4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tags" Target="../tags/tag431.xml"/><Relationship Id="rId14" Type="http://schemas.openxmlformats.org/officeDocument/2006/relationships/tags" Target="../tags/tag432.xml"/><Relationship Id="rId15" Type="http://schemas.openxmlformats.org/officeDocument/2006/relationships/tags" Target="../tags/tag433.xml"/><Relationship Id="rId16" Type="http://schemas.openxmlformats.org/officeDocument/2006/relationships/tags" Target="../tags/tag434.xml"/><Relationship Id="rId17" Type="http://schemas.openxmlformats.org/officeDocument/2006/relationships/tags" Target="../tags/tag435.xml"/><Relationship Id="rId18" Type="http://schemas.openxmlformats.org/officeDocument/2006/relationships/tags" Target="../tags/tag436.xml"/><Relationship Id="rId19" Type="http://schemas.openxmlformats.org/officeDocument/2006/relationships/tags" Target="../tags/tag437.xml"/><Relationship Id="rId20" Type="http://schemas.openxmlformats.org/officeDocument/2006/relationships/tags" Target="../tags/tag438.xml"/><Relationship Id="rId21" Type="http://schemas.openxmlformats.org/officeDocument/2006/relationships/tags" Target="../tags/tag439.xml"/><Relationship Id="rId22" Type="http://schemas.openxmlformats.org/officeDocument/2006/relationships/tags" Target="../tags/tag440.xml"/><Relationship Id="rId23" Type="http://schemas.openxmlformats.org/officeDocument/2006/relationships/tags" Target="../tags/tag441.xml"/><Relationship Id="rId24" Type="http://schemas.openxmlformats.org/officeDocument/2006/relationships/tags" Target="../tags/tag442.xml"/><Relationship Id="rId25" Type="http://schemas.openxmlformats.org/officeDocument/2006/relationships/tags" Target="../tags/tag443.xml"/><Relationship Id="rId26" Type="http://schemas.openxmlformats.org/officeDocument/2006/relationships/tags" Target="../tags/tag444.xml"/><Relationship Id="rId27" Type="http://schemas.openxmlformats.org/officeDocument/2006/relationships/tags" Target="../tags/tag445.xml"/><Relationship Id="rId28" Type="http://schemas.openxmlformats.org/officeDocument/2006/relationships/tags" Target="../tags/tag446.xml"/><Relationship Id="rId29" Type="http://schemas.openxmlformats.org/officeDocument/2006/relationships/tags" Target="../tags/tag447.xml"/><Relationship Id="rId30" Type="http://schemas.openxmlformats.org/officeDocument/2006/relationships/tags" Target="../tags/tag448.xml"/><Relationship Id="rId31" Type="http://schemas.openxmlformats.org/officeDocument/2006/relationships/tags" Target="../tags/tag449.xml"/><Relationship Id="rId32" Type="http://schemas.openxmlformats.org/officeDocument/2006/relationships/tags" Target="../tags/tag450.xml"/><Relationship Id="rId33" Type="http://schemas.openxmlformats.org/officeDocument/2006/relationships/tags" Target="../tags/tag451.xml"/><Relationship Id="rId34" Type="http://schemas.openxmlformats.org/officeDocument/2006/relationships/tags" Target="../tags/tag452.xml"/><Relationship Id="rId35" Type="http://schemas.openxmlformats.org/officeDocument/2006/relationships/tags" Target="../tags/tag453.xml"/><Relationship Id="rId36" Type="http://schemas.openxmlformats.org/officeDocument/2006/relationships/tags" Target="../tags/tag454.xml"/><Relationship Id="rId37" Type="http://schemas.openxmlformats.org/officeDocument/2006/relationships/tags" Target="../tags/tag455.xml"/><Relationship Id="rId38" Type="http://schemas.openxmlformats.org/officeDocument/2006/relationships/tags" Target="../tags/tag456.xml"/><Relationship Id="rId39" Type="http://schemas.openxmlformats.org/officeDocument/2006/relationships/tags" Target="../tags/tag457.xml"/><Relationship Id="rId40" Type="http://schemas.openxmlformats.org/officeDocument/2006/relationships/tags" Target="../tags/tag458.xml"/><Relationship Id="rId4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企业管理的跨文化交流与管理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跨文化交流的重要性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跨文化交流的策略与技巧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跨文化团队建设与管理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跨文化冲突管理与解决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跨文化培训与持续发展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跨文化交流的重要性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全球化背景下的跨文化交流</a:t>
            </a:r>
            <a:endParaRPr altLang="en-US" lang="zh-CN"/>
          </a:p>
        </p:txBody>
      </p:sp>
      <p:sp>
        <p:nvSpPr>
          <p:cNvPr id="1049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全球化趋势下的跨文化交流需求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跨文化交流在企业管理中的重要性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不同文化背景下的沟通障碍与挑战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跨文化交流对企业管理的积极影响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文化差异对企业管理的挑战</a:t>
            </a:r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语言障碍：不同文化背景下的语言差异可能导致沟通困难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价值观冲突：不同文化对价值观的认同存在差异，可能引发企业内部冲突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团队协作障碍：不同文化背景下的员工在团队协作中可能存在困难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适应新环境：企业需要适应不同文化环境，建立有效的跨文化交流和管理机制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跨文化交流促进企业发展的案例</a:t>
            </a:r>
            <a:endParaRPr altLang="en-US" lang="zh-CN"/>
          </a:p>
        </p:txBody>
      </p:sp>
      <p:sp>
        <p:nvSpPr>
          <p:cNvPr id="1049200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02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04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06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华为公司的跨文化交流：华为在全球范围内拥有众多子公司和员工，通过跨文化交流，实现了不同文化背景下的团队之间的有效协作，推动了企业的发展。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8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10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12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14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阿里巴巴的跨文化交流：阿里巴巴在全球化扩张过程中，注重跨文化交流，通过多元化的团队和本土化的战略，成功打入全球市场，提升了企业的竞争力。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6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18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20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22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沃尔玛的跨文化交流：沃尔玛在跨国经营中，积极推行跨文化交流，通过培训和多元化的团队建设，实现了在不同文化背景下的有效管理，提升了企业的业绩。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4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26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28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迪士尼的跨文化交流：迪士尼在全球化扩张中，注重跨文化交流，通过本土化的战略和多元化的团队，成功打造了具有全球影响力的娱乐品牌，提升了企业的品牌价值。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跨文化交流的策略与技巧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尊重文化差异，建立共同价值观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尊重文化差异：了解不同文化背景下的价值观、信仰、习俗等，避免文化冲突和误解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建立共同价值观：通过跨文化交流，寻找共同点和共鸣，建立共同的价值观念和行为准则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跨文化沟通技巧：掌握有效的沟通技巧，如倾听、表达、非语言沟通等，以促进跨文化交流和理解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跨文化团队建设：建立具有多元文化背景的团队，促进不同文化之间的交流和合作，提高团队的凝聚力和创造力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有效沟通，消除文化障碍</a:t>
            </a:r>
            <a:endParaRPr altLang="en-US" lang="zh-CN"/>
          </a:p>
        </p:txBody>
      </p:sp>
      <p:sp>
        <p:nvSpPr>
          <p:cNvPr id="10494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尊重文化差异：了解不同文化背景下的沟通方式和价值观，避免文化冲突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建立共同语言：寻找双方都能理解的语言和表达方式，建立有效的沟通桥梁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倾听与理解：倾听对方的观点和意见，理解其背后的文化背景和思维方式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表达清晰明确：用简洁明了的语言表达自己的观点和要求，避免模棱两可和含糊不清的表达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灵活应对：根据不同的文化背景和沟通环境，灵活调整自己的沟通策略和技巧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灵活适应，创新管理方式</a:t>
            </a:r>
            <a:endParaRPr altLang="en-US" lang="zh-CN"/>
          </a:p>
        </p:txBody>
      </p:sp>
      <p:sp>
        <p:nvSpPr>
          <p:cNvPr id="10494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方式：在跨文化交流中，需要创新管理方式，以适应不同的文化环境。例如，可以通过建立共同的目标和价值观，促进团队的合作和沟通；可以通过采用平等和公正的方式，建立信任和尊重；可以通过提供培训和发展机会，提高员工的技能和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了解文化差异：在跨文化交流中，了解不同文化之间的差异是至关重要的。通过了解不同文化的价值观、信仰、习俗等，可以更好地适应不同的文化环境。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调整策略：在跨文化交流中，需要根据不同的文化背景和需求，灵活调整管理策略。例如，在某些文化中，人们更注重个人能力和权威，而在其他文化中，人们更注重团队合作和共识。因此，需要根据不同的文化环境，采取不同的管理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持续学习和改进：在跨文化交流中，需要持续学习和改进。通过不断了解新的文化环境和需求，可以不断完善自己的管理策略和技巧。同时，也需要不断反思和总结经验教训，以不断提高自己的跨文化交流能力。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5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跨文化团队建设与管理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组建具备多元文化背景的团队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招聘具备多元文化背景的员工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鼓励员工参与跨文化交流活动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培训员工提高跨文化沟通能力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建立跨文化沟通机制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培养团队成员的跨文化沟通能力</a:t>
            </a:r>
            <a:endParaRPr altLang="en-US" lang="zh-CN"/>
          </a:p>
        </p:txBody>
      </p:sp>
      <p:sp>
        <p:nvSpPr>
          <p:cNvPr id="10497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语言沟通：掌握不同文化背景下的语言沟通技巧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跨文化沟通培训：通过培训提高团队成员的跨文化沟通能力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文化敏感度：了解不同文化背景下的价值观、信仰和习俗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非语言沟通：理解不同文化背景下的非语言沟通方式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建立有效的激励机制，促进团队合作</a:t>
            </a:r>
            <a:endParaRPr altLang="en-US" lang="zh-CN"/>
          </a:p>
        </p:txBody>
      </p:sp>
      <p:sp>
        <p:nvSpPr>
          <p:cNvPr id="10498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了解团队成员的需求和期望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制定明确的奖励和惩罚制度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建立信任和尊重的团队氛围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鼓励团队成员参与决策和分享知识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跨文化冲突管理与解决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识别并分析文化冲突的根源</a:t>
            </a:r>
            <a:endParaRPr altLang="en-US" lang="zh-CN"/>
          </a:p>
        </p:txBody>
      </p:sp>
      <p:sp>
        <p:nvSpPr>
          <p:cNvPr id="10499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沟通方式：不同文化背景下的沟通方式不同，可能产生误解和冲突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组织结构：不同文化背景下的组织结构不同，可能产生权力分配和决策方式等方面的冲突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文化差异：不同文化背景下的价值观、信仰、习俗等方面的差异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语言障碍：不同语言之间的沟通障碍，可能导致误解和冲突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采用平等和公正的方式来解决冲突</a:t>
            </a:r>
            <a:endParaRPr altLang="en-US" lang="zh-CN"/>
          </a:p>
        </p:txBody>
      </p:sp>
      <p:sp>
        <p:nvSpPr>
          <p:cNvPr id="10500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了解文化差异：在跨文化交流中，了解不同文化背景下的价值观、沟通方式等差异，有助于更好地理解冲突产生的原因。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建立信任：建立信任关系，促进双方之间的沟通，有助于缓解紧张气氛，为解决冲突打下基础。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平等和公正的方式：采用平等和公正的方式来解决冲突，多听取不同观点，寻找共同点，寻求共同的解决办法！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借助第三方力量：在跨文化交流中，可以借助第三方力量来进行调解，促进双方之间的理解和合作。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建立冲突解决机制，预防类似问题的再次发生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制定明确的规章制度：明确工作流程和职责，减少不同文化之间的摩擦和冲突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建立有效的沟通机制：促进不同文化背景下的员工之间的理解和信任，减少误解和冲突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建立跨文化培训机制：提高员工对不同文化的认识和理解，增强跨文化交流的能力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建立有效的激励机制：鼓励员工积极参与跨文化交流和管理，提高员工的积极性和归属感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6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跨文化培训与持续发展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为员工提供跨文化培训，提高文化敏感度</a:t>
            </a:r>
            <a:endParaRPr altLang="en-US" lang="zh-CN"/>
          </a:p>
        </p:txBody>
      </p:sp>
      <p:sp>
        <p:nvSpPr>
          <p:cNvPr id="10502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跨文化培训的重要性：提高员工对不同文化的认识和理解，增强文化敏感度，有助于避免文化冲突和误解。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跨文化培训的内容：包括文化价值观、沟通方式、礼仪习俗等方面的培训，帮助员工更好地适应不同文化环境。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跨文化培训的方式：可以采用多种形式，如讲座、案例分析、角色扮演等，让员工在实际操作中学习和掌握跨文化交流技巧。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跨文化培训的效果：通过培训，员工可以更好地理解和适应不同文化背景的人，提高工作效率和团队合作能力，为企业创造更大的价值。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鼓励员工参与国际交流与合作，拓宽视野</a:t>
            </a:r>
            <a:endParaRPr altLang="en-US" lang="zh-CN"/>
          </a:p>
        </p:txBody>
      </p:sp>
      <p:sp>
        <p:nvSpPr>
          <p:cNvPr id="105031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2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派遣员工到海外工作或学习，增加国际经验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2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2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33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3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34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4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4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35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5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6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36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36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组织员工参加国际会议或研讨会，了解不同文化背景下的管理理念和方法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7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7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鼓励员工与来自不同文化背景的人进行交流和合作，提高跨文化沟通能力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7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7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建立国际化的团队，促进不同文化之间的理解和合作  拓宽视野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8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拓宽视野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8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了解不同文化背景下的管理理念和方法，提高跨文化管理能力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8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8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学习不同文化背景下的沟通技巧和礼仪，提高跨文化沟通能力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8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9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了解不同文化背景下的市场和商业环境，提高全球化视野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9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39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了解不同文化背景下的法律和政策，避免跨国经营中的风险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39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100000"/>
          </a:bodyPr>
          <a:p>
            <a:r>
              <a:rPr altLang="en-US" lang="zh-CN"/>
              <a:t>建立企业文化传承机制，确保跨文化管理的持续发展</a:t>
            </a:r>
            <a:endParaRPr altLang="en-US" lang="zh-CN"/>
          </a:p>
        </p:txBody>
      </p:sp>
      <p:sp>
        <p:nvSpPr>
          <p:cNvPr id="10504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持续发展：通过跨文化交流和管理，促进企业的持续发展，提高企业的竞争力和市场地位。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建立企业文化传承机制：通过制定明确的规章制度和行为准则，确保企业文化的传承和延续。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跨文化培训：开展跨文化培训，提高员工对不同文化的认识和了解，增强跨文化交流的能力。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建立跨文化管理团队：组建具备跨文化背景和能力的团队，负责企业的跨文化交流和管理。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51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总结跨文化交流与管理的重要性和实践经验</a:t>
            </a:r>
            <a:endParaRPr altLang="en-US" lang="zh-CN"/>
          </a:p>
        </p:txBody>
      </p:sp>
      <p:sp>
        <p:nvSpPr>
          <p:cNvPr id="10506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总结：跨文化交流与管理在企业管理中的重要性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实践经验：如何进行有效的跨文化交流与管理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未来展望：跨文化交流与管理的发展趋势和前景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结论：加强跨文化交流与管理，促进企业可持续发展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分析当前面临的挑战与未来发展趋势</a:t>
            </a:r>
            <a:endParaRPr altLang="en-US" lang="zh-CN"/>
          </a:p>
        </p:txBody>
      </p:sp>
      <p:sp>
        <p:nvSpPr>
          <p:cNvPr id="10506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跨文化交流与管理的未来展望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当前面临的挑战：文化差异、语言障碍、法律法规等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未来发展趋势：全球化、多元化、数字化等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应对挑战的策略与建议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提出加强跨文化交流与管理的建议和展望</a:t>
            </a:r>
            <a:endParaRPr altLang="en-US" lang="zh-CN"/>
          </a:p>
        </p:txBody>
      </p:sp>
      <p:sp>
        <p:nvSpPr>
          <p:cNvPr id="105074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4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建立共同价值观和企业文化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4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5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75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5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76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6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7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7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77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7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7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8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78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78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加强跨文化培训和教育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9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9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促进多文化之间的沟通和理解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9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0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制定灵活多样的管理策略  提出加强跨文化交流与管理的展望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0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提出加强跨文化交流与管理的展望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0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全球化趋势下的跨文化交流与管理将更加重要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0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0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未来将更加注重跨文化培训和教育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1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1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多文化之间的沟通和理解将更加深入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1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81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制定更加灵活多样的管理策略以适应不断变化的市场环境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81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6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9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6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2023-12-19T17:06:44Z</dcterms:created>
  <dcterms:modified xsi:type="dcterms:W3CDTF">2023-12-19T17:06:44Z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d5f0ccd4c6b74bc4b17d532b33408fc7_21</vt:lpwstr>
  </property>
</Properties>
</file>