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9"/>
  </p:notesMasterIdLst>
  <p:handoutMasterIdLst>
    <p:handoutMasterId r:id="rId13"/>
  </p:handoutMasterIdLst>
  <p:sldIdLst>
    <p:sldId id="286" r:id="rId3"/>
    <p:sldId id="257" r:id="rId4"/>
    <p:sldId id="288" r:id="rId5"/>
    <p:sldId id="271" r:id="rId6"/>
    <p:sldId id="287" r:id="rId7"/>
    <p:sldId id="3568" r:id="rId8"/>
    <p:sldId id="270" r:id="rId10"/>
    <p:sldId id="266" r:id="rId11"/>
    <p:sldId id="274" r:id="rId1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3862" userDrawn="1">
          <p15:clr>
            <a:srgbClr val="A4A3A4"/>
          </p15:clr>
        </p15:guide>
        <p15:guide id="3" orient="horz" pos="154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4D4D4D"/>
    <a:srgbClr val="343434"/>
    <a:srgbClr val="5E5E5E"/>
    <a:srgbClr val="666666"/>
    <a:srgbClr val="747474"/>
    <a:srgbClr val="868686"/>
    <a:srgbClr val="939393"/>
    <a:srgbClr val="333333"/>
    <a:srgbClr val="0E0E0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6" autoAdjust="0"/>
    <p:restoredTop sz="94660"/>
  </p:normalViewPr>
  <p:slideViewPr>
    <p:cSldViewPr snapToGrid="0" showGuides="1">
      <p:cViewPr varScale="1">
        <p:scale>
          <a:sx n="58" d="100"/>
          <a:sy n="58" d="100"/>
        </p:scale>
        <p:origin x="-102" y="-1578"/>
      </p:cViewPr>
      <p:guideLst>
        <p:guide orient="horz" pos="2137"/>
        <p:guide pos="3862"/>
        <p:guide orient="horz" pos="1545"/>
      </p:guideLst>
    </p:cSldViewPr>
  </p:slideViewPr>
  <p:notesTextViewPr>
    <p:cViewPr>
      <p:scale>
        <a:sx n="150" d="100"/>
        <a:sy n="150" d="100"/>
      </p:scale>
      <p:origin x="0" y="0"/>
    </p:cViewPr>
  </p:notesTextViewPr>
  <p:sorterViewPr>
    <p:cViewPr>
      <p:scale>
        <a:sx n="139" d="100"/>
        <a:sy n="139" d="100"/>
      </p:scale>
      <p:origin x="0" y="0"/>
    </p:cViewPr>
  </p:sorterViewPr>
  <p:notesViewPr>
    <p:cSldViewPr snapToGrid="0">
      <p:cViewPr varScale="1">
        <p:scale>
          <a:sx n="82" d="100"/>
          <a:sy n="82" d="100"/>
        </p:scale>
        <p:origin x="3324"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notesMaster" Target="notesMasters/notesMaster1.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6" Type="http://schemas.openxmlformats.org/officeDocument/2006/relationships/tableStyles" Target="tableStyles.xml"/><Relationship Id="rId15" Type="http://schemas.openxmlformats.org/officeDocument/2006/relationships/viewProps" Target="viewProps.xml"/><Relationship Id="rId14" Type="http://schemas.openxmlformats.org/officeDocument/2006/relationships/presProps" Target="presProps.xml"/><Relationship Id="rId13" Type="http://schemas.openxmlformats.org/officeDocument/2006/relationships/handoutMaster" Target="handoutMasters/handoutMaster1.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FBC16ED-C981-4996-AD69-562AFDF045D8}"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51029C5-3AAA-4305-ADD5-57D0E8A132F6}"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6DFB1D-ABE1-43A9-9A76-5F7CC388CE20}"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4D203C-28B5-4C78-8629-A14167E201D0}"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fld>
            <a:endParaRPr lang="en-US" alt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A4D203C-28B5-4C78-8629-A14167E201D0}"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黑白线条2">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矩形 1"/>
          <p:cNvSpPr/>
          <p:nvPr userDrawn="1"/>
        </p:nvSpPr>
        <p:spPr>
          <a:xfrm>
            <a:off x="0" y="47947"/>
            <a:ext cx="775136" cy="246221"/>
          </a:xfrm>
          <a:prstGeom prst="rect">
            <a:avLst/>
          </a:prstGeom>
        </p:spPr>
        <p:txBody>
          <a:bodyPr wrap="square">
            <a:spAutoFit/>
          </a:bodyPr>
          <a:lstStyle/>
          <a:p>
            <a:r>
              <a:rPr lang="en-US" altLang="zh-CN" sz="100" dirty="0">
                <a:solidFill>
                  <a:schemeClr val="bg1">
                    <a:lumMod val="95000"/>
                  </a:schemeClr>
                </a:solidFill>
                <a:latin typeface="Calibri" panose="020F0502020204030204"/>
                <a:ea typeface="宋体" panose="02010600030101010101" pitchFamily="2" charset="-122"/>
              </a:rPr>
              <a:t>PPT</a:t>
            </a:r>
            <a:r>
              <a:rPr lang="zh-CN" altLang="en-US" sz="100" dirty="0">
                <a:solidFill>
                  <a:schemeClr val="bg1">
                    <a:lumMod val="95000"/>
                  </a:schemeClr>
                </a:solidFill>
                <a:latin typeface="Calibri" panose="020F0502020204030204"/>
                <a:ea typeface="宋体" panose="02010600030101010101" pitchFamily="2" charset="-122"/>
              </a:rPr>
              <a:t>模板下载：</a:t>
            </a:r>
            <a:r>
              <a:rPr lang="en-US" altLang="zh-CN" sz="100" dirty="0">
                <a:solidFill>
                  <a:schemeClr val="bg1">
                    <a:lumMod val="95000"/>
                  </a:schemeClr>
                </a:solidFill>
                <a:latin typeface="Calibri" panose="020F0502020204030204"/>
                <a:ea typeface="宋体" panose="02010600030101010101" pitchFamily="2" charset="-122"/>
              </a:rPr>
              <a:t>www.1ppt.com/moban/     </a:t>
            </a:r>
            <a:r>
              <a:rPr lang="zh-CN" altLang="en-US" sz="100" dirty="0">
                <a:solidFill>
                  <a:schemeClr val="bg1">
                    <a:lumMod val="95000"/>
                  </a:schemeClr>
                </a:solidFill>
                <a:latin typeface="Calibri" panose="020F0502020204030204"/>
                <a:ea typeface="宋体" panose="02010600030101010101" pitchFamily="2" charset="-122"/>
              </a:rPr>
              <a:t>行业</a:t>
            </a:r>
            <a:r>
              <a:rPr lang="en-US" altLang="zh-CN" sz="100" dirty="0">
                <a:solidFill>
                  <a:schemeClr val="bg1">
                    <a:lumMod val="95000"/>
                  </a:schemeClr>
                </a:solidFill>
                <a:latin typeface="Calibri" panose="020F0502020204030204"/>
                <a:ea typeface="宋体" panose="02010600030101010101" pitchFamily="2" charset="-122"/>
              </a:rPr>
              <a:t>PPT</a:t>
            </a:r>
            <a:r>
              <a:rPr lang="zh-CN" altLang="en-US" sz="100" dirty="0">
                <a:solidFill>
                  <a:schemeClr val="bg1">
                    <a:lumMod val="95000"/>
                  </a:schemeClr>
                </a:solidFill>
                <a:latin typeface="Calibri" panose="020F0502020204030204"/>
                <a:ea typeface="宋体" panose="02010600030101010101" pitchFamily="2" charset="-122"/>
              </a:rPr>
              <a:t>模板：</a:t>
            </a:r>
            <a:r>
              <a:rPr lang="en-US" altLang="zh-CN" sz="100" dirty="0">
                <a:solidFill>
                  <a:schemeClr val="bg1">
                    <a:lumMod val="95000"/>
                  </a:schemeClr>
                </a:solidFill>
                <a:latin typeface="Calibri" panose="020F0502020204030204"/>
                <a:ea typeface="宋体" panose="02010600030101010101" pitchFamily="2" charset="-122"/>
              </a:rPr>
              <a:t>www.1ppt.com/hangye/ </a:t>
            </a:r>
            <a:endParaRPr lang="en-US" altLang="zh-CN" sz="100" dirty="0">
              <a:solidFill>
                <a:schemeClr val="bg1">
                  <a:lumMod val="95000"/>
                </a:schemeClr>
              </a:solidFill>
              <a:latin typeface="Calibri" panose="020F0502020204030204"/>
              <a:ea typeface="宋体" panose="02010600030101010101" pitchFamily="2" charset="-122"/>
            </a:endParaRPr>
          </a:p>
          <a:p>
            <a:r>
              <a:rPr lang="zh-CN" altLang="en-US" sz="100" dirty="0">
                <a:solidFill>
                  <a:schemeClr val="bg1">
                    <a:lumMod val="95000"/>
                  </a:schemeClr>
                </a:solidFill>
                <a:latin typeface="Calibri" panose="020F0502020204030204"/>
                <a:ea typeface="宋体" panose="02010600030101010101" pitchFamily="2" charset="-122"/>
              </a:rPr>
              <a:t>节日</a:t>
            </a:r>
            <a:r>
              <a:rPr lang="en-US" altLang="zh-CN" sz="100" dirty="0">
                <a:solidFill>
                  <a:schemeClr val="bg1">
                    <a:lumMod val="95000"/>
                  </a:schemeClr>
                </a:solidFill>
                <a:latin typeface="Calibri" panose="020F0502020204030204"/>
                <a:ea typeface="宋体" panose="02010600030101010101" pitchFamily="2" charset="-122"/>
              </a:rPr>
              <a:t>PPT</a:t>
            </a:r>
            <a:r>
              <a:rPr lang="zh-CN" altLang="en-US" sz="100" dirty="0">
                <a:solidFill>
                  <a:schemeClr val="bg1">
                    <a:lumMod val="95000"/>
                  </a:schemeClr>
                </a:solidFill>
                <a:latin typeface="Calibri" panose="020F0502020204030204"/>
                <a:ea typeface="宋体" panose="02010600030101010101" pitchFamily="2" charset="-122"/>
              </a:rPr>
              <a:t>模板：</a:t>
            </a:r>
            <a:r>
              <a:rPr lang="en-US" altLang="zh-CN" sz="100" dirty="0">
                <a:solidFill>
                  <a:schemeClr val="bg1">
                    <a:lumMod val="95000"/>
                  </a:schemeClr>
                </a:solidFill>
                <a:latin typeface="Calibri" panose="020F0502020204030204"/>
                <a:ea typeface="宋体" panose="02010600030101010101" pitchFamily="2" charset="-122"/>
              </a:rPr>
              <a:t>www.1ppt.com/jieri/           PPT</a:t>
            </a:r>
            <a:r>
              <a:rPr lang="zh-CN" altLang="en-US" sz="100" dirty="0">
                <a:solidFill>
                  <a:schemeClr val="bg1">
                    <a:lumMod val="95000"/>
                  </a:schemeClr>
                </a:solidFill>
                <a:latin typeface="Calibri" panose="020F0502020204030204"/>
                <a:ea typeface="宋体" panose="02010600030101010101" pitchFamily="2" charset="-122"/>
              </a:rPr>
              <a:t>素材下载：</a:t>
            </a:r>
            <a:r>
              <a:rPr lang="en-US" altLang="zh-CN" sz="100" dirty="0">
                <a:solidFill>
                  <a:schemeClr val="bg1">
                    <a:lumMod val="95000"/>
                  </a:schemeClr>
                </a:solidFill>
                <a:latin typeface="Calibri" panose="020F0502020204030204"/>
                <a:ea typeface="宋体" panose="02010600030101010101" pitchFamily="2" charset="-122"/>
              </a:rPr>
              <a:t>www.1ppt.com/sucai/</a:t>
            </a:r>
            <a:endParaRPr lang="en-US" altLang="zh-CN" sz="100" dirty="0">
              <a:solidFill>
                <a:schemeClr val="bg1">
                  <a:lumMod val="95000"/>
                </a:schemeClr>
              </a:solidFill>
              <a:latin typeface="Calibri" panose="020F0502020204030204"/>
              <a:ea typeface="宋体" panose="02010600030101010101" pitchFamily="2" charset="-122"/>
            </a:endParaRPr>
          </a:p>
          <a:p>
            <a:r>
              <a:rPr lang="en-US" altLang="zh-CN" sz="100" dirty="0">
                <a:solidFill>
                  <a:schemeClr val="bg1">
                    <a:lumMod val="95000"/>
                  </a:schemeClr>
                </a:solidFill>
                <a:latin typeface="Calibri" panose="020F0502020204030204"/>
                <a:ea typeface="宋体" panose="02010600030101010101" pitchFamily="2" charset="-122"/>
              </a:rPr>
              <a:t>PPT</a:t>
            </a:r>
            <a:r>
              <a:rPr lang="zh-CN" altLang="en-US" sz="100" dirty="0">
                <a:solidFill>
                  <a:schemeClr val="bg1">
                    <a:lumMod val="95000"/>
                  </a:schemeClr>
                </a:solidFill>
                <a:latin typeface="Calibri" panose="020F0502020204030204"/>
                <a:ea typeface="宋体" panose="02010600030101010101" pitchFamily="2" charset="-122"/>
              </a:rPr>
              <a:t>背景图片：</a:t>
            </a:r>
            <a:r>
              <a:rPr lang="en-US" altLang="zh-CN" sz="100" dirty="0">
                <a:solidFill>
                  <a:schemeClr val="bg1">
                    <a:lumMod val="95000"/>
                  </a:schemeClr>
                </a:solidFill>
                <a:latin typeface="Calibri" panose="020F0502020204030204"/>
                <a:ea typeface="宋体" panose="02010600030101010101" pitchFamily="2" charset="-122"/>
              </a:rPr>
              <a:t>www.1ppt.com/beijing/      PPT</a:t>
            </a:r>
            <a:r>
              <a:rPr lang="zh-CN" altLang="en-US" sz="100" dirty="0">
                <a:solidFill>
                  <a:schemeClr val="bg1">
                    <a:lumMod val="95000"/>
                  </a:schemeClr>
                </a:solidFill>
                <a:latin typeface="Calibri" panose="020F0502020204030204"/>
                <a:ea typeface="宋体" panose="02010600030101010101" pitchFamily="2" charset="-122"/>
              </a:rPr>
              <a:t>图表下载：</a:t>
            </a:r>
            <a:r>
              <a:rPr lang="en-US" altLang="zh-CN" sz="100" dirty="0">
                <a:solidFill>
                  <a:schemeClr val="bg1">
                    <a:lumMod val="95000"/>
                  </a:schemeClr>
                </a:solidFill>
                <a:latin typeface="Calibri" panose="020F0502020204030204"/>
                <a:ea typeface="宋体" panose="02010600030101010101" pitchFamily="2" charset="-122"/>
              </a:rPr>
              <a:t>www.1ppt.com/tubiao/      </a:t>
            </a:r>
            <a:endParaRPr lang="en-US" altLang="zh-CN" sz="100" dirty="0">
              <a:solidFill>
                <a:schemeClr val="bg1">
                  <a:lumMod val="95000"/>
                </a:schemeClr>
              </a:solidFill>
              <a:latin typeface="Calibri" panose="020F0502020204030204"/>
              <a:ea typeface="宋体" panose="02010600030101010101" pitchFamily="2" charset="-122"/>
            </a:endParaRPr>
          </a:p>
          <a:p>
            <a:r>
              <a:rPr lang="zh-CN" altLang="en-US" sz="100" dirty="0">
                <a:solidFill>
                  <a:schemeClr val="bg1">
                    <a:lumMod val="95000"/>
                  </a:schemeClr>
                </a:solidFill>
                <a:latin typeface="Calibri" panose="020F0502020204030204"/>
                <a:ea typeface="宋体" panose="02010600030101010101" pitchFamily="2" charset="-122"/>
              </a:rPr>
              <a:t>优秀</a:t>
            </a:r>
            <a:r>
              <a:rPr lang="en-US" altLang="zh-CN" sz="100" dirty="0">
                <a:solidFill>
                  <a:schemeClr val="bg1">
                    <a:lumMod val="95000"/>
                  </a:schemeClr>
                </a:solidFill>
                <a:latin typeface="Calibri" panose="020F0502020204030204"/>
                <a:ea typeface="宋体" panose="02010600030101010101" pitchFamily="2" charset="-122"/>
              </a:rPr>
              <a:t>PPT</a:t>
            </a:r>
            <a:r>
              <a:rPr lang="zh-CN" altLang="en-US" sz="100" dirty="0">
                <a:solidFill>
                  <a:schemeClr val="bg1">
                    <a:lumMod val="95000"/>
                  </a:schemeClr>
                </a:solidFill>
                <a:latin typeface="Calibri" panose="020F0502020204030204"/>
                <a:ea typeface="宋体" panose="02010600030101010101" pitchFamily="2" charset="-122"/>
              </a:rPr>
              <a:t>下载：</a:t>
            </a:r>
            <a:r>
              <a:rPr lang="en-US" altLang="zh-CN" sz="100" dirty="0">
                <a:solidFill>
                  <a:schemeClr val="bg1">
                    <a:lumMod val="95000"/>
                  </a:schemeClr>
                </a:solidFill>
                <a:latin typeface="Calibri" panose="020F0502020204030204"/>
                <a:ea typeface="宋体" panose="02010600030101010101" pitchFamily="2" charset="-122"/>
              </a:rPr>
              <a:t>www.1ppt.com/xiazai/        PPT</a:t>
            </a:r>
            <a:r>
              <a:rPr lang="zh-CN" altLang="en-US" sz="100" dirty="0">
                <a:solidFill>
                  <a:schemeClr val="bg1">
                    <a:lumMod val="95000"/>
                  </a:schemeClr>
                </a:solidFill>
                <a:latin typeface="Calibri" panose="020F0502020204030204"/>
                <a:ea typeface="宋体" panose="02010600030101010101" pitchFamily="2" charset="-122"/>
              </a:rPr>
              <a:t>教程： </a:t>
            </a:r>
            <a:r>
              <a:rPr lang="en-US" altLang="zh-CN" sz="100" dirty="0">
                <a:solidFill>
                  <a:schemeClr val="bg1">
                    <a:lumMod val="95000"/>
                  </a:schemeClr>
                </a:solidFill>
                <a:latin typeface="Calibri" panose="020F0502020204030204"/>
                <a:ea typeface="宋体" panose="02010600030101010101" pitchFamily="2" charset="-122"/>
              </a:rPr>
              <a:t>www.1ppt.com/powerpoint/      </a:t>
            </a:r>
            <a:endParaRPr lang="en-US" altLang="zh-CN" sz="100" dirty="0">
              <a:solidFill>
                <a:schemeClr val="bg1">
                  <a:lumMod val="95000"/>
                </a:schemeClr>
              </a:solidFill>
              <a:latin typeface="Calibri" panose="020F0502020204030204"/>
              <a:ea typeface="宋体" panose="02010600030101010101" pitchFamily="2" charset="-122"/>
            </a:endParaRPr>
          </a:p>
          <a:p>
            <a:r>
              <a:rPr lang="en-US" altLang="zh-CN" sz="100" dirty="0">
                <a:solidFill>
                  <a:schemeClr val="bg1">
                    <a:lumMod val="95000"/>
                  </a:schemeClr>
                </a:solidFill>
                <a:latin typeface="Calibri" panose="020F0502020204030204"/>
                <a:ea typeface="宋体" panose="02010600030101010101" pitchFamily="2" charset="-122"/>
              </a:rPr>
              <a:t>Word</a:t>
            </a:r>
            <a:r>
              <a:rPr lang="zh-CN" altLang="en-US" sz="100" dirty="0">
                <a:solidFill>
                  <a:schemeClr val="bg1">
                    <a:lumMod val="95000"/>
                  </a:schemeClr>
                </a:solidFill>
                <a:latin typeface="Calibri" panose="020F0502020204030204"/>
                <a:ea typeface="宋体" panose="02010600030101010101" pitchFamily="2" charset="-122"/>
              </a:rPr>
              <a:t>教程： </a:t>
            </a:r>
            <a:r>
              <a:rPr lang="en-US" altLang="zh-CN" sz="100" dirty="0">
                <a:solidFill>
                  <a:schemeClr val="bg1">
                    <a:lumMod val="95000"/>
                  </a:schemeClr>
                </a:solidFill>
                <a:latin typeface="Calibri" panose="020F0502020204030204"/>
                <a:ea typeface="宋体" panose="02010600030101010101" pitchFamily="2" charset="-122"/>
              </a:rPr>
              <a:t>www.1ppt.com/word/              Excel</a:t>
            </a:r>
            <a:r>
              <a:rPr lang="zh-CN" altLang="en-US" sz="100" dirty="0">
                <a:solidFill>
                  <a:schemeClr val="bg1">
                    <a:lumMod val="95000"/>
                  </a:schemeClr>
                </a:solidFill>
                <a:latin typeface="Calibri" panose="020F0502020204030204"/>
                <a:ea typeface="宋体" panose="02010600030101010101" pitchFamily="2" charset="-122"/>
              </a:rPr>
              <a:t>教程：</a:t>
            </a:r>
            <a:r>
              <a:rPr lang="en-US" altLang="zh-CN" sz="100" dirty="0">
                <a:solidFill>
                  <a:schemeClr val="bg1">
                    <a:lumMod val="95000"/>
                  </a:schemeClr>
                </a:solidFill>
                <a:latin typeface="Calibri" panose="020F0502020204030204"/>
                <a:ea typeface="宋体" panose="02010600030101010101" pitchFamily="2" charset="-122"/>
              </a:rPr>
              <a:t>www.1ppt.com/excel/  </a:t>
            </a:r>
            <a:endParaRPr lang="en-US" altLang="zh-CN" sz="100" dirty="0">
              <a:solidFill>
                <a:schemeClr val="bg1">
                  <a:lumMod val="95000"/>
                </a:schemeClr>
              </a:solidFill>
              <a:latin typeface="Calibri" panose="020F0502020204030204"/>
              <a:ea typeface="宋体" panose="02010600030101010101" pitchFamily="2" charset="-122"/>
            </a:endParaRPr>
          </a:p>
          <a:p>
            <a:r>
              <a:rPr lang="zh-CN" altLang="en-US" sz="100" dirty="0">
                <a:solidFill>
                  <a:schemeClr val="bg1">
                    <a:lumMod val="95000"/>
                  </a:schemeClr>
                </a:solidFill>
                <a:latin typeface="Calibri" panose="020F0502020204030204"/>
                <a:ea typeface="宋体" panose="02010600030101010101" pitchFamily="2" charset="-122"/>
              </a:rPr>
              <a:t>资料下载：</a:t>
            </a:r>
            <a:r>
              <a:rPr lang="en-US" altLang="zh-CN" sz="100" dirty="0">
                <a:solidFill>
                  <a:schemeClr val="bg1">
                    <a:lumMod val="95000"/>
                  </a:schemeClr>
                </a:solidFill>
                <a:latin typeface="Calibri" panose="020F0502020204030204"/>
                <a:ea typeface="宋体" panose="02010600030101010101" pitchFamily="2" charset="-122"/>
              </a:rPr>
              <a:t>www.1ppt.com/ziliao/                PPT</a:t>
            </a:r>
            <a:r>
              <a:rPr lang="zh-CN" altLang="en-US" sz="100" dirty="0">
                <a:solidFill>
                  <a:schemeClr val="bg1">
                    <a:lumMod val="95000"/>
                  </a:schemeClr>
                </a:solidFill>
                <a:latin typeface="Calibri" panose="020F0502020204030204"/>
                <a:ea typeface="宋体" panose="02010600030101010101" pitchFamily="2" charset="-122"/>
              </a:rPr>
              <a:t>课件下载：</a:t>
            </a:r>
            <a:r>
              <a:rPr lang="en-US" altLang="zh-CN" sz="100" dirty="0">
                <a:solidFill>
                  <a:schemeClr val="bg1">
                    <a:lumMod val="95000"/>
                  </a:schemeClr>
                </a:solidFill>
                <a:latin typeface="Calibri" panose="020F0502020204030204"/>
                <a:ea typeface="宋体" panose="02010600030101010101" pitchFamily="2" charset="-122"/>
              </a:rPr>
              <a:t>www.1ppt.com/kejian/ </a:t>
            </a:r>
            <a:endParaRPr lang="en-US" altLang="zh-CN" sz="100" dirty="0">
              <a:solidFill>
                <a:schemeClr val="bg1">
                  <a:lumMod val="95000"/>
                </a:schemeClr>
              </a:solidFill>
              <a:latin typeface="Calibri" panose="020F0502020204030204"/>
              <a:ea typeface="宋体" panose="02010600030101010101" pitchFamily="2" charset="-122"/>
            </a:endParaRPr>
          </a:p>
          <a:p>
            <a:r>
              <a:rPr lang="zh-CN" altLang="en-US" sz="100" dirty="0">
                <a:solidFill>
                  <a:schemeClr val="bg1">
                    <a:lumMod val="95000"/>
                  </a:schemeClr>
                </a:solidFill>
                <a:latin typeface="Calibri" panose="020F0502020204030204"/>
                <a:ea typeface="宋体" panose="02010600030101010101" pitchFamily="2" charset="-122"/>
              </a:rPr>
              <a:t>范文下载：</a:t>
            </a:r>
            <a:r>
              <a:rPr lang="en-US" altLang="zh-CN" sz="100" dirty="0">
                <a:solidFill>
                  <a:schemeClr val="bg1">
                    <a:lumMod val="95000"/>
                  </a:schemeClr>
                </a:solidFill>
                <a:latin typeface="Calibri" panose="020F0502020204030204"/>
                <a:ea typeface="宋体" panose="02010600030101010101" pitchFamily="2" charset="-122"/>
              </a:rPr>
              <a:t>www.1ppt.com/fanwen/             </a:t>
            </a:r>
            <a:r>
              <a:rPr lang="zh-CN" altLang="en-US" sz="100" dirty="0">
                <a:solidFill>
                  <a:schemeClr val="bg1">
                    <a:lumMod val="95000"/>
                  </a:schemeClr>
                </a:solidFill>
                <a:latin typeface="Calibri" panose="020F0502020204030204"/>
                <a:ea typeface="宋体" panose="02010600030101010101" pitchFamily="2" charset="-122"/>
              </a:rPr>
              <a:t>试卷下载：</a:t>
            </a:r>
            <a:r>
              <a:rPr lang="en-US" altLang="zh-CN" sz="100" dirty="0">
                <a:solidFill>
                  <a:schemeClr val="bg1">
                    <a:lumMod val="95000"/>
                  </a:schemeClr>
                </a:solidFill>
                <a:latin typeface="Calibri" panose="020F0502020204030204"/>
                <a:ea typeface="宋体" panose="02010600030101010101" pitchFamily="2" charset="-122"/>
              </a:rPr>
              <a:t>www.1ppt.com/shiti/  </a:t>
            </a:r>
            <a:endParaRPr lang="en-US" altLang="zh-CN" sz="100" dirty="0">
              <a:solidFill>
                <a:schemeClr val="bg1">
                  <a:lumMod val="95000"/>
                </a:schemeClr>
              </a:solidFill>
              <a:latin typeface="Calibri" panose="020F0502020204030204"/>
              <a:ea typeface="宋体" panose="02010600030101010101" pitchFamily="2" charset="-122"/>
            </a:endParaRPr>
          </a:p>
          <a:p>
            <a:r>
              <a:rPr lang="zh-CN" altLang="en-US" sz="100" dirty="0">
                <a:solidFill>
                  <a:schemeClr val="bg1">
                    <a:lumMod val="95000"/>
                  </a:schemeClr>
                </a:solidFill>
                <a:latin typeface="Calibri" panose="020F0502020204030204"/>
                <a:ea typeface="宋体" panose="02010600030101010101" pitchFamily="2" charset="-122"/>
              </a:rPr>
              <a:t>教案下载：</a:t>
            </a:r>
            <a:r>
              <a:rPr lang="en-US" altLang="zh-CN" sz="100" dirty="0">
                <a:solidFill>
                  <a:schemeClr val="bg1">
                    <a:lumMod val="95000"/>
                  </a:schemeClr>
                </a:solidFill>
                <a:latin typeface="Calibri" panose="020F0502020204030204"/>
                <a:ea typeface="宋体" panose="02010600030101010101" pitchFamily="2" charset="-122"/>
              </a:rPr>
              <a:t>www.1ppt.com/jiaoan/  </a:t>
            </a:r>
            <a:r>
              <a:rPr lang="en-US" altLang="zh-CN" sz="100" dirty="0" smtClean="0">
                <a:solidFill>
                  <a:schemeClr val="bg1">
                    <a:lumMod val="95000"/>
                  </a:schemeClr>
                </a:solidFill>
                <a:latin typeface="Calibri" panose="020F0502020204030204"/>
                <a:ea typeface="宋体" panose="02010600030101010101" pitchFamily="2" charset="-122"/>
              </a:rPr>
              <a:t>      </a:t>
            </a:r>
            <a:endParaRPr lang="en-US" altLang="zh-CN" sz="100" dirty="0">
              <a:solidFill>
                <a:schemeClr val="bg1">
                  <a:lumMod val="95000"/>
                </a:schemeClr>
              </a:solidFill>
              <a:latin typeface="Calibri" panose="020F0502020204030204"/>
              <a:ea typeface="宋体" panose="02010600030101010101" pitchFamily="2" charset="-122"/>
            </a:endParaRPr>
          </a:p>
          <a:p>
            <a:r>
              <a:rPr lang="zh-CN" altLang="en-US" sz="100" dirty="0" smtClean="0">
                <a:solidFill>
                  <a:schemeClr val="bg1">
                    <a:lumMod val="95000"/>
                  </a:schemeClr>
                </a:solidFill>
                <a:latin typeface="Calibri" panose="020F0502020204030204"/>
                <a:ea typeface="宋体" panose="02010600030101010101" pitchFamily="2" charset="-122"/>
              </a:rPr>
              <a:t>字体下载：</a:t>
            </a:r>
            <a:r>
              <a:rPr lang="en-US" altLang="zh-CN" sz="100" dirty="0" smtClean="0">
                <a:solidFill>
                  <a:schemeClr val="bg1">
                    <a:lumMod val="95000"/>
                  </a:schemeClr>
                </a:solidFill>
                <a:latin typeface="Calibri" panose="020F0502020204030204"/>
                <a:ea typeface="宋体" panose="02010600030101010101" pitchFamily="2" charset="-122"/>
              </a:rPr>
              <a:t>www.1ppt.com/ziti/</a:t>
            </a:r>
            <a:endParaRPr lang="en-US" altLang="zh-CN" sz="100" dirty="0">
              <a:solidFill>
                <a:schemeClr val="bg1">
                  <a:lumMod val="95000"/>
                </a:schemeClr>
              </a:solidFill>
              <a:latin typeface="Calibri" panose="020F0502020204030204"/>
              <a:ea typeface="宋体" panose="02010600030101010101" pitchFamily="2" charset="-122"/>
            </a:endParaRPr>
          </a:p>
          <a:p>
            <a:r>
              <a:rPr lang="en-US" altLang="zh-CN" sz="100" dirty="0">
                <a:solidFill>
                  <a:schemeClr val="bg1">
                    <a:lumMod val="95000"/>
                  </a:schemeClr>
                </a:solidFill>
                <a:latin typeface="Calibri" panose="020F0502020204030204"/>
                <a:ea typeface="宋体" panose="02010600030101010101" pitchFamily="2" charset="-122"/>
              </a:rPr>
              <a:t> </a:t>
            </a:r>
            <a:endParaRPr lang="zh-CN" altLang="en-US" sz="100" dirty="0">
              <a:solidFill>
                <a:schemeClr val="bg1">
                  <a:lumMod val="95000"/>
                </a:schemeClr>
              </a:solidFill>
              <a:latin typeface="Calibri" panose="020F0502020204030204"/>
              <a:ea typeface="宋体" panose="02010600030101010101" pitchFamily="2" charset="-122"/>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pic>
        <p:nvPicPr>
          <p:cNvPr id="6" name="图片 5"/>
          <p:cNvPicPr>
            <a:picLocks noChangeAspect="1"/>
          </p:cNvPicPr>
          <p:nvPr userDrawn="1"/>
        </p:nvPicPr>
        <p:blipFill>
          <a:blip r:embed="rId2" cstate="screen"/>
          <a:stretch>
            <a:fillRect/>
          </a:stretch>
        </p:blipFill>
        <p:spPr>
          <a:xfrm>
            <a:off x="3363142" y="754180"/>
            <a:ext cx="4979410" cy="564265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48A87A34-81AB-432B-8DAE-1953F412C126}" type="datetimeFigureOut">
              <a:rPr lang="en-US" smtClean="0"/>
            </a:fld>
            <a:endParaRPr lang="en-US" dirty="0"/>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6D22F896-40B5-4ADD-8801-0D06FADFA095}" type="slidenum">
              <a:rPr lang="en-US" smtClean="0"/>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1" Type="http://schemas.openxmlformats.org/officeDocument/2006/relationships/theme" Target="../theme/theme1.xml"/><Relationship Id="rId10" Type="http://schemas.openxmlformats.org/officeDocument/2006/relationships/image" Target="../media/image2.jpeg"/><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B9AA11-1125-413D-B3C3-EAF9A3A3778C}"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F8D63B-6CC8-4463-A942-F5622E36F982}"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jpeg"/></Relationships>
</file>

<file path=ppt/slides/_rels/slide2.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0" Type="http://schemas.openxmlformats.org/officeDocument/2006/relationships/slideLayout" Target="../slideLayouts/slideLayout1.xml"/><Relationship Id="rId3" Type="http://schemas.openxmlformats.org/officeDocument/2006/relationships/tags" Target="../tags/tag2.xml"/><Relationship Id="rId29" Type="http://schemas.openxmlformats.org/officeDocument/2006/relationships/tags" Target="../tags/tag28.xml"/><Relationship Id="rId28" Type="http://schemas.openxmlformats.org/officeDocument/2006/relationships/tags" Target="../tags/tag27.xml"/><Relationship Id="rId27" Type="http://schemas.openxmlformats.org/officeDocument/2006/relationships/tags" Target="../tags/tag26.xml"/><Relationship Id="rId26" Type="http://schemas.openxmlformats.org/officeDocument/2006/relationships/tags" Target="../tags/tag25.xml"/><Relationship Id="rId25" Type="http://schemas.openxmlformats.org/officeDocument/2006/relationships/tags" Target="../tags/tag24.xml"/><Relationship Id="rId24" Type="http://schemas.openxmlformats.org/officeDocument/2006/relationships/tags" Target="../tags/tag23.xml"/><Relationship Id="rId23" Type="http://schemas.openxmlformats.org/officeDocument/2006/relationships/tags" Target="../tags/tag22.xml"/><Relationship Id="rId22" Type="http://schemas.openxmlformats.org/officeDocument/2006/relationships/tags" Target="../tags/tag21.xml"/><Relationship Id="rId21" Type="http://schemas.openxmlformats.org/officeDocument/2006/relationships/tags" Target="../tags/tag20.xml"/><Relationship Id="rId20" Type="http://schemas.openxmlformats.org/officeDocument/2006/relationships/tags" Target="../tags/tag19.xml"/><Relationship Id="rId2" Type="http://schemas.openxmlformats.org/officeDocument/2006/relationships/tags" Target="../tags/tag1.xml"/><Relationship Id="rId19" Type="http://schemas.openxmlformats.org/officeDocument/2006/relationships/tags" Target="../tags/tag18.xml"/><Relationship Id="rId18" Type="http://schemas.openxmlformats.org/officeDocument/2006/relationships/tags" Target="../tags/tag17.xml"/><Relationship Id="rId17" Type="http://schemas.openxmlformats.org/officeDocument/2006/relationships/tags" Target="../tags/tag16.xml"/><Relationship Id="rId16" Type="http://schemas.openxmlformats.org/officeDocument/2006/relationships/tags" Target="../tags/tag15.xml"/><Relationship Id="rId15" Type="http://schemas.openxmlformats.org/officeDocument/2006/relationships/tags" Target="../tags/tag14.xml"/><Relationship Id="rId14" Type="http://schemas.openxmlformats.org/officeDocument/2006/relationships/tags" Target="../tags/tag13.xml"/><Relationship Id="rId13" Type="http://schemas.openxmlformats.org/officeDocument/2006/relationships/tags" Target="../tags/tag12.xml"/><Relationship Id="rId12" Type="http://schemas.openxmlformats.org/officeDocument/2006/relationships/tags" Target="../tags/tag11.xml"/><Relationship Id="rId11" Type="http://schemas.openxmlformats.org/officeDocument/2006/relationships/tags" Target="../tags/tag10.xml"/><Relationship Id="rId10" Type="http://schemas.openxmlformats.org/officeDocument/2006/relationships/tags" Target="../tags/tag9.xml"/><Relationship Id="rId1" Type="http://schemas.openxmlformats.org/officeDocument/2006/relationships/image" Target="../media/image3.jpeg"/></Relationships>
</file>

<file path=ppt/slides/_rels/slide3.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6.jpeg"/><Relationship Id="rId7" Type="http://schemas.openxmlformats.org/officeDocument/2006/relationships/image" Target="../media/image5.jpeg"/><Relationship Id="rId6" Type="http://schemas.openxmlformats.org/officeDocument/2006/relationships/tags" Target="../tags/tag33.xml"/><Relationship Id="rId5" Type="http://schemas.openxmlformats.org/officeDocument/2006/relationships/tags" Target="../tags/tag32.xml"/><Relationship Id="rId4" Type="http://schemas.openxmlformats.org/officeDocument/2006/relationships/tags" Target="../tags/tag31.xml"/><Relationship Id="rId3" Type="http://schemas.openxmlformats.org/officeDocument/2006/relationships/tags" Target="../tags/tag30.xml"/><Relationship Id="rId2" Type="http://schemas.openxmlformats.org/officeDocument/2006/relationships/image" Target="../media/image4.png"/><Relationship Id="rId1" Type="http://schemas.openxmlformats.org/officeDocument/2006/relationships/tags" Target="../tags/tag2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6" Type="http://schemas.openxmlformats.org/officeDocument/2006/relationships/slideLayout" Target="../slideLayouts/slideLayout4.xml"/><Relationship Id="rId5" Type="http://schemas.openxmlformats.org/officeDocument/2006/relationships/image" Target="../media/image7.jpeg"/><Relationship Id="rId4" Type="http://schemas.openxmlformats.org/officeDocument/2006/relationships/tags" Target="../tags/tag37.xml"/><Relationship Id="rId3" Type="http://schemas.openxmlformats.org/officeDocument/2006/relationships/tags" Target="../tags/tag36.xml"/><Relationship Id="rId2" Type="http://schemas.openxmlformats.org/officeDocument/2006/relationships/tags" Target="../tags/tag35.xml"/><Relationship Id="rId1" Type="http://schemas.openxmlformats.org/officeDocument/2006/relationships/tags" Target="../tags/tag3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image" Target="../media/image8.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6" Type="http://schemas.openxmlformats.org/officeDocument/2006/relationships/notesSlide" Target="../notesSlides/notesSlide2.xml"/><Relationship Id="rId5" Type="http://schemas.openxmlformats.org/officeDocument/2006/relationships/slideLayout" Target="../slideLayouts/slideLayout1.xml"/><Relationship Id="rId4" Type="http://schemas.openxmlformats.org/officeDocument/2006/relationships/tags" Target="../tags/tag40.xml"/><Relationship Id="rId3" Type="http://schemas.openxmlformats.org/officeDocument/2006/relationships/tags" Target="../tags/tag39.xml"/><Relationship Id="rId2" Type="http://schemas.openxmlformats.org/officeDocument/2006/relationships/tags" Target="../tags/tag38.xml"/><Relationship Id="rId1" Type="http://schemas.openxmlformats.org/officeDocument/2006/relationships/image" Target="../media/image11.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文本框 1"/>
          <p:cNvSpPr txBox="1"/>
          <p:nvPr/>
        </p:nvSpPr>
        <p:spPr>
          <a:xfrm>
            <a:off x="4380865" y="4410075"/>
            <a:ext cx="1947545" cy="306705"/>
          </a:xfrm>
          <a:prstGeom prst="rect">
            <a:avLst/>
          </a:prstGeom>
          <a:noFill/>
        </p:spPr>
        <p:txBody>
          <a:bodyPr wrap="square" rtlCol="0">
            <a:spAutoFit/>
          </a:bodyPr>
          <a:lstStyle/>
          <a:p>
            <a:r>
              <a:rPr lang="zh-CN" altLang="en-US" sz="1400" dirty="0">
                <a:latin typeface="明兰" panose="02010600030101010101" pitchFamily="2" charset="-122"/>
                <a:ea typeface="明兰" panose="02010600030101010101" pitchFamily="2" charset="-122"/>
              </a:rPr>
              <a:t>汇</a:t>
            </a:r>
            <a:r>
              <a:rPr lang="zh-CN" altLang="en-US" sz="1400" dirty="0" smtClean="0">
                <a:latin typeface="明兰" panose="02010600030101010101" pitchFamily="2" charset="-122"/>
                <a:ea typeface="明兰" panose="02010600030101010101" pitchFamily="2" charset="-122"/>
              </a:rPr>
              <a:t>报人：</a:t>
            </a:r>
            <a:r>
              <a:rPr lang="en-US" altLang="zh-CN" sz="1400" dirty="0">
                <a:latin typeface="明兰" panose="02010600030101010101" pitchFamily="2" charset="-122"/>
                <a:ea typeface="明兰" panose="02010600030101010101" pitchFamily="2" charset="-122"/>
              </a:rPr>
              <a:t>Kuangan001</a:t>
            </a:r>
            <a:endParaRPr lang="zh-CN" altLang="en-US" sz="1400" dirty="0">
              <a:latin typeface="明兰" panose="02010600030101010101" pitchFamily="2" charset="-122"/>
              <a:ea typeface="明兰" panose="02010600030101010101" pitchFamily="2" charset="-122"/>
            </a:endParaRPr>
          </a:p>
        </p:txBody>
      </p:sp>
      <p:sp>
        <p:nvSpPr>
          <p:cNvPr id="22" name="Rectangle 5"/>
          <p:cNvSpPr>
            <a:spLocks noChangeArrowheads="1"/>
          </p:cNvSpPr>
          <p:nvPr/>
        </p:nvSpPr>
        <p:spPr bwMode="auto">
          <a:xfrm>
            <a:off x="3914144" y="4455147"/>
            <a:ext cx="209550" cy="209550"/>
          </a:xfrm>
          <a:prstGeom prst="rect">
            <a:avLst/>
          </a:prstGeom>
          <a:noFill/>
          <a:ln w="0">
            <a:no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sz="2000">
              <a:latin typeface="明兰" panose="02010600030101010101" pitchFamily="2" charset="-122"/>
              <a:ea typeface="明兰" panose="02010600030101010101" pitchFamily="2" charset="-122"/>
            </a:endParaRPr>
          </a:p>
        </p:txBody>
      </p:sp>
      <p:sp>
        <p:nvSpPr>
          <p:cNvPr id="23" name="Freeform 6"/>
          <p:cNvSpPr>
            <a:spLocks noEditPoints="1"/>
          </p:cNvSpPr>
          <p:nvPr/>
        </p:nvSpPr>
        <p:spPr bwMode="auto">
          <a:xfrm>
            <a:off x="4176044" y="4488484"/>
            <a:ext cx="147638" cy="147638"/>
          </a:xfrm>
          <a:custGeom>
            <a:avLst/>
            <a:gdLst>
              <a:gd name="T0" fmla="*/ 2899 w 3290"/>
              <a:gd name="T1" fmla="*/ 2617 h 3421"/>
              <a:gd name="T2" fmla="*/ 2623 w 3290"/>
              <a:gd name="T3" fmla="*/ 2363 h 3421"/>
              <a:gd name="T4" fmla="*/ 2299 w 3290"/>
              <a:gd name="T5" fmla="*/ 2176 h 3421"/>
              <a:gd name="T6" fmla="*/ 2173 w 3290"/>
              <a:gd name="T7" fmla="*/ 2073 h 3421"/>
              <a:gd name="T8" fmla="*/ 2404 w 3290"/>
              <a:gd name="T9" fmla="*/ 1891 h 3421"/>
              <a:gd name="T10" fmla="*/ 2587 w 3290"/>
              <a:gd name="T11" fmla="*/ 1637 h 3421"/>
              <a:gd name="T12" fmla="*/ 2693 w 3290"/>
              <a:gd name="T13" fmla="*/ 1345 h 3421"/>
              <a:gd name="T14" fmla="*/ 2714 w 3290"/>
              <a:gd name="T15" fmla="*/ 1028 h 3421"/>
              <a:gd name="T16" fmla="*/ 2650 w 3290"/>
              <a:gd name="T17" fmla="*/ 720 h 3421"/>
              <a:gd name="T18" fmla="*/ 2505 w 3290"/>
              <a:gd name="T19" fmla="*/ 445 h 3421"/>
              <a:gd name="T20" fmla="*/ 2288 w 3290"/>
              <a:gd name="T21" fmla="*/ 220 h 3421"/>
              <a:gd name="T22" fmla="*/ 2023 w 3290"/>
              <a:gd name="T23" fmla="*/ 69 h 3421"/>
              <a:gd name="T24" fmla="*/ 1727 w 3290"/>
              <a:gd name="T25" fmla="*/ 2 h 3421"/>
              <a:gd name="T26" fmla="*/ 1422 w 3290"/>
              <a:gd name="T27" fmla="*/ 25 h 3421"/>
              <a:gd name="T28" fmla="*/ 1139 w 3290"/>
              <a:gd name="T29" fmla="*/ 134 h 3421"/>
              <a:gd name="T30" fmla="*/ 895 w 3290"/>
              <a:gd name="T31" fmla="*/ 325 h 3421"/>
              <a:gd name="T32" fmla="*/ 712 w 3290"/>
              <a:gd name="T33" fmla="*/ 577 h 3421"/>
              <a:gd name="T34" fmla="*/ 607 w 3290"/>
              <a:gd name="T35" fmla="*/ 871 h 3421"/>
              <a:gd name="T36" fmla="*/ 585 w 3290"/>
              <a:gd name="T37" fmla="*/ 1188 h 3421"/>
              <a:gd name="T38" fmla="*/ 649 w 3290"/>
              <a:gd name="T39" fmla="*/ 1495 h 3421"/>
              <a:gd name="T40" fmla="*/ 794 w 3290"/>
              <a:gd name="T41" fmla="*/ 1770 h 3421"/>
              <a:gd name="T42" fmla="*/ 1004 w 3290"/>
              <a:gd name="T43" fmla="*/ 1990 h 3421"/>
              <a:gd name="T44" fmla="*/ 1132 w 3290"/>
              <a:gd name="T45" fmla="*/ 2123 h 3421"/>
              <a:gd name="T46" fmla="*/ 825 w 3290"/>
              <a:gd name="T47" fmla="*/ 2261 h 3421"/>
              <a:gd name="T48" fmla="*/ 521 w 3290"/>
              <a:gd name="T49" fmla="*/ 2484 h 3421"/>
              <a:gd name="T50" fmla="*/ 275 w 3290"/>
              <a:gd name="T51" fmla="*/ 2767 h 3421"/>
              <a:gd name="T52" fmla="*/ 89 w 3290"/>
              <a:gd name="T53" fmla="*/ 3103 h 3421"/>
              <a:gd name="T54" fmla="*/ 165 w 3290"/>
              <a:gd name="T55" fmla="*/ 3421 h 3421"/>
              <a:gd name="T56" fmla="*/ 294 w 3290"/>
              <a:gd name="T57" fmla="*/ 3068 h 3421"/>
              <a:gd name="T58" fmla="*/ 500 w 3290"/>
              <a:gd name="T59" fmla="*/ 2756 h 3421"/>
              <a:gd name="T60" fmla="*/ 765 w 3290"/>
              <a:gd name="T61" fmla="*/ 2508 h 3421"/>
              <a:gd name="T62" fmla="*/ 1057 w 3290"/>
              <a:gd name="T63" fmla="*/ 2339 h 3421"/>
              <a:gd name="T64" fmla="*/ 1386 w 3290"/>
              <a:gd name="T65" fmla="*/ 2240 h 3421"/>
              <a:gd name="T66" fmla="*/ 1733 w 3290"/>
              <a:gd name="T67" fmla="*/ 2220 h 3421"/>
              <a:gd name="T68" fmla="*/ 2073 w 3290"/>
              <a:gd name="T69" fmla="*/ 2280 h 3421"/>
              <a:gd name="T70" fmla="*/ 2383 w 3290"/>
              <a:gd name="T71" fmla="*/ 2415 h 3421"/>
              <a:gd name="T72" fmla="*/ 2662 w 3290"/>
              <a:gd name="T73" fmla="*/ 2621 h 3421"/>
              <a:gd name="T74" fmla="*/ 2902 w 3290"/>
              <a:gd name="T75" fmla="*/ 2905 h 3421"/>
              <a:gd name="T76" fmla="*/ 3071 w 3290"/>
              <a:gd name="T77" fmla="*/ 3238 h 3421"/>
              <a:gd name="T78" fmla="*/ 3265 w 3290"/>
              <a:gd name="T79" fmla="*/ 3282 h 3421"/>
              <a:gd name="T80" fmla="*/ 3117 w 3290"/>
              <a:gd name="T81" fmla="*/ 2927 h 3421"/>
              <a:gd name="T82" fmla="*/ 764 w 3290"/>
              <a:gd name="T83" fmla="*/ 957 h 3421"/>
              <a:gd name="T84" fmla="*/ 853 w 3290"/>
              <a:gd name="T85" fmla="*/ 680 h 3421"/>
              <a:gd name="T86" fmla="*/ 1016 w 3290"/>
              <a:gd name="T87" fmla="*/ 449 h 3421"/>
              <a:gd name="T88" fmla="*/ 1237 w 3290"/>
              <a:gd name="T89" fmla="*/ 280 h 3421"/>
              <a:gd name="T90" fmla="*/ 1505 w 3290"/>
              <a:gd name="T91" fmla="*/ 188 h 3421"/>
              <a:gd name="T92" fmla="*/ 1795 w 3290"/>
              <a:gd name="T93" fmla="*/ 188 h 3421"/>
              <a:gd name="T94" fmla="*/ 2062 w 3290"/>
              <a:gd name="T95" fmla="*/ 280 h 3421"/>
              <a:gd name="T96" fmla="*/ 2284 w 3290"/>
              <a:gd name="T97" fmla="*/ 449 h 3421"/>
              <a:gd name="T98" fmla="*/ 2446 w 3290"/>
              <a:gd name="T99" fmla="*/ 680 h 3421"/>
              <a:gd name="T100" fmla="*/ 2535 w 3290"/>
              <a:gd name="T101" fmla="*/ 957 h 3421"/>
              <a:gd name="T102" fmla="*/ 2535 w 3290"/>
              <a:gd name="T103" fmla="*/ 1259 h 3421"/>
              <a:gd name="T104" fmla="*/ 2446 w 3290"/>
              <a:gd name="T105" fmla="*/ 1535 h 3421"/>
              <a:gd name="T106" fmla="*/ 2284 w 3290"/>
              <a:gd name="T107" fmla="*/ 1766 h 3421"/>
              <a:gd name="T108" fmla="*/ 2062 w 3290"/>
              <a:gd name="T109" fmla="*/ 1935 h 3421"/>
              <a:gd name="T110" fmla="*/ 1795 w 3290"/>
              <a:gd name="T111" fmla="*/ 2026 h 3421"/>
              <a:gd name="T112" fmla="*/ 1505 w 3290"/>
              <a:gd name="T113" fmla="*/ 2026 h 3421"/>
              <a:gd name="T114" fmla="*/ 1237 w 3290"/>
              <a:gd name="T115" fmla="*/ 1935 h 3421"/>
              <a:gd name="T116" fmla="*/ 1016 w 3290"/>
              <a:gd name="T117" fmla="*/ 1766 h 3421"/>
              <a:gd name="T118" fmla="*/ 853 w 3290"/>
              <a:gd name="T119" fmla="*/ 1535 h 3421"/>
              <a:gd name="T120" fmla="*/ 764 w 3290"/>
              <a:gd name="T121" fmla="*/ 1259 h 3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290" h="3421">
                <a:moveTo>
                  <a:pt x="3068" y="2844"/>
                </a:moveTo>
                <a:lnTo>
                  <a:pt x="3015" y="2765"/>
                </a:lnTo>
                <a:lnTo>
                  <a:pt x="2959" y="2690"/>
                </a:lnTo>
                <a:lnTo>
                  <a:pt x="2899" y="2617"/>
                </a:lnTo>
                <a:lnTo>
                  <a:pt x="2836" y="2548"/>
                </a:lnTo>
                <a:lnTo>
                  <a:pt x="2768" y="2483"/>
                </a:lnTo>
                <a:lnTo>
                  <a:pt x="2698" y="2421"/>
                </a:lnTo>
                <a:lnTo>
                  <a:pt x="2623" y="2363"/>
                </a:lnTo>
                <a:lnTo>
                  <a:pt x="2546" y="2309"/>
                </a:lnTo>
                <a:lnTo>
                  <a:pt x="2465" y="2260"/>
                </a:lnTo>
                <a:lnTo>
                  <a:pt x="2383" y="2216"/>
                </a:lnTo>
                <a:lnTo>
                  <a:pt x="2299" y="2176"/>
                </a:lnTo>
                <a:lnTo>
                  <a:pt x="2212" y="2142"/>
                </a:lnTo>
                <a:lnTo>
                  <a:pt x="2161" y="2124"/>
                </a:lnTo>
                <a:lnTo>
                  <a:pt x="2110" y="2107"/>
                </a:lnTo>
                <a:lnTo>
                  <a:pt x="2173" y="2073"/>
                </a:lnTo>
                <a:lnTo>
                  <a:pt x="2235" y="2034"/>
                </a:lnTo>
                <a:lnTo>
                  <a:pt x="2294" y="1991"/>
                </a:lnTo>
                <a:lnTo>
                  <a:pt x="2350" y="1943"/>
                </a:lnTo>
                <a:lnTo>
                  <a:pt x="2404" y="1891"/>
                </a:lnTo>
                <a:lnTo>
                  <a:pt x="2456" y="1832"/>
                </a:lnTo>
                <a:lnTo>
                  <a:pt x="2506" y="1770"/>
                </a:lnTo>
                <a:lnTo>
                  <a:pt x="2549" y="1705"/>
                </a:lnTo>
                <a:lnTo>
                  <a:pt x="2587" y="1637"/>
                </a:lnTo>
                <a:lnTo>
                  <a:pt x="2621" y="1567"/>
                </a:lnTo>
                <a:lnTo>
                  <a:pt x="2650" y="1495"/>
                </a:lnTo>
                <a:lnTo>
                  <a:pt x="2674" y="1421"/>
                </a:lnTo>
                <a:lnTo>
                  <a:pt x="2693" y="1345"/>
                </a:lnTo>
                <a:lnTo>
                  <a:pt x="2706" y="1267"/>
                </a:lnTo>
                <a:lnTo>
                  <a:pt x="2714" y="1188"/>
                </a:lnTo>
                <a:lnTo>
                  <a:pt x="2717" y="1108"/>
                </a:lnTo>
                <a:lnTo>
                  <a:pt x="2714" y="1028"/>
                </a:lnTo>
                <a:lnTo>
                  <a:pt x="2706" y="948"/>
                </a:lnTo>
                <a:lnTo>
                  <a:pt x="2693" y="871"/>
                </a:lnTo>
                <a:lnTo>
                  <a:pt x="2674" y="794"/>
                </a:lnTo>
                <a:lnTo>
                  <a:pt x="2650" y="720"/>
                </a:lnTo>
                <a:lnTo>
                  <a:pt x="2621" y="647"/>
                </a:lnTo>
                <a:lnTo>
                  <a:pt x="2587" y="577"/>
                </a:lnTo>
                <a:lnTo>
                  <a:pt x="2549" y="510"/>
                </a:lnTo>
                <a:lnTo>
                  <a:pt x="2505" y="445"/>
                </a:lnTo>
                <a:lnTo>
                  <a:pt x="2456" y="383"/>
                </a:lnTo>
                <a:lnTo>
                  <a:pt x="2404" y="325"/>
                </a:lnTo>
                <a:lnTo>
                  <a:pt x="2347" y="270"/>
                </a:lnTo>
                <a:lnTo>
                  <a:pt x="2288" y="220"/>
                </a:lnTo>
                <a:lnTo>
                  <a:pt x="2225" y="174"/>
                </a:lnTo>
                <a:lnTo>
                  <a:pt x="2160" y="134"/>
                </a:lnTo>
                <a:lnTo>
                  <a:pt x="2093" y="99"/>
                </a:lnTo>
                <a:lnTo>
                  <a:pt x="2023" y="69"/>
                </a:lnTo>
                <a:lnTo>
                  <a:pt x="1952" y="44"/>
                </a:lnTo>
                <a:lnTo>
                  <a:pt x="1878" y="25"/>
                </a:lnTo>
                <a:lnTo>
                  <a:pt x="1803" y="11"/>
                </a:lnTo>
                <a:lnTo>
                  <a:pt x="1727" y="2"/>
                </a:lnTo>
                <a:lnTo>
                  <a:pt x="1650" y="0"/>
                </a:lnTo>
                <a:lnTo>
                  <a:pt x="1572" y="2"/>
                </a:lnTo>
                <a:lnTo>
                  <a:pt x="1496" y="11"/>
                </a:lnTo>
                <a:lnTo>
                  <a:pt x="1422" y="25"/>
                </a:lnTo>
                <a:lnTo>
                  <a:pt x="1347" y="44"/>
                </a:lnTo>
                <a:lnTo>
                  <a:pt x="1276" y="69"/>
                </a:lnTo>
                <a:lnTo>
                  <a:pt x="1206" y="99"/>
                </a:lnTo>
                <a:lnTo>
                  <a:pt x="1139" y="134"/>
                </a:lnTo>
                <a:lnTo>
                  <a:pt x="1074" y="174"/>
                </a:lnTo>
                <a:lnTo>
                  <a:pt x="1011" y="220"/>
                </a:lnTo>
                <a:lnTo>
                  <a:pt x="952" y="270"/>
                </a:lnTo>
                <a:lnTo>
                  <a:pt x="895" y="325"/>
                </a:lnTo>
                <a:lnTo>
                  <a:pt x="843" y="383"/>
                </a:lnTo>
                <a:lnTo>
                  <a:pt x="794" y="445"/>
                </a:lnTo>
                <a:lnTo>
                  <a:pt x="750" y="510"/>
                </a:lnTo>
                <a:lnTo>
                  <a:pt x="712" y="577"/>
                </a:lnTo>
                <a:lnTo>
                  <a:pt x="678" y="647"/>
                </a:lnTo>
                <a:lnTo>
                  <a:pt x="649" y="720"/>
                </a:lnTo>
                <a:lnTo>
                  <a:pt x="625" y="794"/>
                </a:lnTo>
                <a:lnTo>
                  <a:pt x="607" y="871"/>
                </a:lnTo>
                <a:lnTo>
                  <a:pt x="593" y="948"/>
                </a:lnTo>
                <a:lnTo>
                  <a:pt x="585" y="1028"/>
                </a:lnTo>
                <a:lnTo>
                  <a:pt x="582" y="1108"/>
                </a:lnTo>
                <a:lnTo>
                  <a:pt x="585" y="1188"/>
                </a:lnTo>
                <a:lnTo>
                  <a:pt x="593" y="1267"/>
                </a:lnTo>
                <a:lnTo>
                  <a:pt x="607" y="1345"/>
                </a:lnTo>
                <a:lnTo>
                  <a:pt x="625" y="1421"/>
                </a:lnTo>
                <a:lnTo>
                  <a:pt x="649" y="1495"/>
                </a:lnTo>
                <a:lnTo>
                  <a:pt x="678" y="1567"/>
                </a:lnTo>
                <a:lnTo>
                  <a:pt x="712" y="1637"/>
                </a:lnTo>
                <a:lnTo>
                  <a:pt x="750" y="1705"/>
                </a:lnTo>
                <a:lnTo>
                  <a:pt x="794" y="1770"/>
                </a:lnTo>
                <a:lnTo>
                  <a:pt x="843" y="1832"/>
                </a:lnTo>
                <a:lnTo>
                  <a:pt x="895" y="1891"/>
                </a:lnTo>
                <a:lnTo>
                  <a:pt x="948" y="1943"/>
                </a:lnTo>
                <a:lnTo>
                  <a:pt x="1004" y="1990"/>
                </a:lnTo>
                <a:lnTo>
                  <a:pt x="1063" y="2033"/>
                </a:lnTo>
                <a:lnTo>
                  <a:pt x="1123" y="2072"/>
                </a:lnTo>
                <a:lnTo>
                  <a:pt x="1186" y="2106"/>
                </a:lnTo>
                <a:lnTo>
                  <a:pt x="1132" y="2123"/>
                </a:lnTo>
                <a:lnTo>
                  <a:pt x="1078" y="2142"/>
                </a:lnTo>
                <a:lnTo>
                  <a:pt x="991" y="2177"/>
                </a:lnTo>
                <a:lnTo>
                  <a:pt x="907" y="2216"/>
                </a:lnTo>
                <a:lnTo>
                  <a:pt x="825" y="2261"/>
                </a:lnTo>
                <a:lnTo>
                  <a:pt x="744" y="2310"/>
                </a:lnTo>
                <a:lnTo>
                  <a:pt x="667" y="2363"/>
                </a:lnTo>
                <a:lnTo>
                  <a:pt x="592" y="2421"/>
                </a:lnTo>
                <a:lnTo>
                  <a:pt x="521" y="2484"/>
                </a:lnTo>
                <a:lnTo>
                  <a:pt x="454" y="2549"/>
                </a:lnTo>
                <a:lnTo>
                  <a:pt x="391" y="2618"/>
                </a:lnTo>
                <a:lnTo>
                  <a:pt x="331" y="2691"/>
                </a:lnTo>
                <a:lnTo>
                  <a:pt x="275" y="2767"/>
                </a:lnTo>
                <a:lnTo>
                  <a:pt x="221" y="2846"/>
                </a:lnTo>
                <a:lnTo>
                  <a:pt x="173" y="2929"/>
                </a:lnTo>
                <a:lnTo>
                  <a:pt x="129" y="3015"/>
                </a:lnTo>
                <a:lnTo>
                  <a:pt x="89" y="3103"/>
                </a:lnTo>
                <a:lnTo>
                  <a:pt x="55" y="3193"/>
                </a:lnTo>
                <a:lnTo>
                  <a:pt x="25" y="3285"/>
                </a:lnTo>
                <a:lnTo>
                  <a:pt x="0" y="3379"/>
                </a:lnTo>
                <a:lnTo>
                  <a:pt x="165" y="3421"/>
                </a:lnTo>
                <a:lnTo>
                  <a:pt x="189" y="3329"/>
                </a:lnTo>
                <a:lnTo>
                  <a:pt x="219" y="3240"/>
                </a:lnTo>
                <a:lnTo>
                  <a:pt x="254" y="3152"/>
                </a:lnTo>
                <a:lnTo>
                  <a:pt x="294" y="3068"/>
                </a:lnTo>
                <a:lnTo>
                  <a:pt x="339" y="2985"/>
                </a:lnTo>
                <a:lnTo>
                  <a:pt x="388" y="2906"/>
                </a:lnTo>
                <a:lnTo>
                  <a:pt x="442" y="2830"/>
                </a:lnTo>
                <a:lnTo>
                  <a:pt x="500" y="2756"/>
                </a:lnTo>
                <a:lnTo>
                  <a:pt x="562" y="2687"/>
                </a:lnTo>
                <a:lnTo>
                  <a:pt x="628" y="2621"/>
                </a:lnTo>
                <a:lnTo>
                  <a:pt x="698" y="2560"/>
                </a:lnTo>
                <a:lnTo>
                  <a:pt x="765" y="2508"/>
                </a:lnTo>
                <a:lnTo>
                  <a:pt x="835" y="2460"/>
                </a:lnTo>
                <a:lnTo>
                  <a:pt x="907" y="2415"/>
                </a:lnTo>
                <a:lnTo>
                  <a:pt x="981" y="2376"/>
                </a:lnTo>
                <a:lnTo>
                  <a:pt x="1057" y="2339"/>
                </a:lnTo>
                <a:lnTo>
                  <a:pt x="1135" y="2308"/>
                </a:lnTo>
                <a:lnTo>
                  <a:pt x="1217" y="2281"/>
                </a:lnTo>
                <a:lnTo>
                  <a:pt x="1301" y="2258"/>
                </a:lnTo>
                <a:lnTo>
                  <a:pt x="1386" y="2240"/>
                </a:lnTo>
                <a:lnTo>
                  <a:pt x="1472" y="2228"/>
                </a:lnTo>
                <a:lnTo>
                  <a:pt x="1558" y="2220"/>
                </a:lnTo>
                <a:lnTo>
                  <a:pt x="1645" y="2217"/>
                </a:lnTo>
                <a:lnTo>
                  <a:pt x="1733" y="2220"/>
                </a:lnTo>
                <a:lnTo>
                  <a:pt x="1819" y="2228"/>
                </a:lnTo>
                <a:lnTo>
                  <a:pt x="1904" y="2240"/>
                </a:lnTo>
                <a:lnTo>
                  <a:pt x="1990" y="2258"/>
                </a:lnTo>
                <a:lnTo>
                  <a:pt x="2073" y="2280"/>
                </a:lnTo>
                <a:lnTo>
                  <a:pt x="2155" y="2308"/>
                </a:lnTo>
                <a:lnTo>
                  <a:pt x="2233" y="2339"/>
                </a:lnTo>
                <a:lnTo>
                  <a:pt x="2309" y="2375"/>
                </a:lnTo>
                <a:lnTo>
                  <a:pt x="2383" y="2415"/>
                </a:lnTo>
                <a:lnTo>
                  <a:pt x="2455" y="2459"/>
                </a:lnTo>
                <a:lnTo>
                  <a:pt x="2525" y="2507"/>
                </a:lnTo>
                <a:lnTo>
                  <a:pt x="2592" y="2560"/>
                </a:lnTo>
                <a:lnTo>
                  <a:pt x="2662" y="2621"/>
                </a:lnTo>
                <a:lnTo>
                  <a:pt x="2728" y="2687"/>
                </a:lnTo>
                <a:lnTo>
                  <a:pt x="2790" y="2755"/>
                </a:lnTo>
                <a:lnTo>
                  <a:pt x="2848" y="2828"/>
                </a:lnTo>
                <a:lnTo>
                  <a:pt x="2902" y="2905"/>
                </a:lnTo>
                <a:lnTo>
                  <a:pt x="2951" y="2984"/>
                </a:lnTo>
                <a:lnTo>
                  <a:pt x="2996" y="3066"/>
                </a:lnTo>
                <a:lnTo>
                  <a:pt x="3036" y="3151"/>
                </a:lnTo>
                <a:lnTo>
                  <a:pt x="3071" y="3238"/>
                </a:lnTo>
                <a:lnTo>
                  <a:pt x="3101" y="3327"/>
                </a:lnTo>
                <a:lnTo>
                  <a:pt x="3125" y="3419"/>
                </a:lnTo>
                <a:lnTo>
                  <a:pt x="3290" y="3376"/>
                </a:lnTo>
                <a:lnTo>
                  <a:pt x="3265" y="3282"/>
                </a:lnTo>
                <a:lnTo>
                  <a:pt x="3235" y="3191"/>
                </a:lnTo>
                <a:lnTo>
                  <a:pt x="3201" y="3100"/>
                </a:lnTo>
                <a:lnTo>
                  <a:pt x="3161" y="3013"/>
                </a:lnTo>
                <a:lnTo>
                  <a:pt x="3117" y="2927"/>
                </a:lnTo>
                <a:lnTo>
                  <a:pt x="3068" y="2844"/>
                </a:lnTo>
                <a:close/>
                <a:moveTo>
                  <a:pt x="752" y="1108"/>
                </a:moveTo>
                <a:lnTo>
                  <a:pt x="755" y="1031"/>
                </a:lnTo>
                <a:lnTo>
                  <a:pt x="764" y="957"/>
                </a:lnTo>
                <a:lnTo>
                  <a:pt x="778" y="884"/>
                </a:lnTo>
                <a:lnTo>
                  <a:pt x="798" y="813"/>
                </a:lnTo>
                <a:lnTo>
                  <a:pt x="824" y="745"/>
                </a:lnTo>
                <a:lnTo>
                  <a:pt x="853" y="680"/>
                </a:lnTo>
                <a:lnTo>
                  <a:pt x="888" y="617"/>
                </a:lnTo>
                <a:lnTo>
                  <a:pt x="926" y="558"/>
                </a:lnTo>
                <a:lnTo>
                  <a:pt x="969" y="501"/>
                </a:lnTo>
                <a:lnTo>
                  <a:pt x="1016" y="449"/>
                </a:lnTo>
                <a:lnTo>
                  <a:pt x="1066" y="401"/>
                </a:lnTo>
                <a:lnTo>
                  <a:pt x="1120" y="356"/>
                </a:lnTo>
                <a:lnTo>
                  <a:pt x="1177" y="316"/>
                </a:lnTo>
                <a:lnTo>
                  <a:pt x="1237" y="280"/>
                </a:lnTo>
                <a:lnTo>
                  <a:pt x="1300" y="250"/>
                </a:lnTo>
                <a:lnTo>
                  <a:pt x="1366" y="224"/>
                </a:lnTo>
                <a:lnTo>
                  <a:pt x="1435" y="203"/>
                </a:lnTo>
                <a:lnTo>
                  <a:pt x="1505" y="188"/>
                </a:lnTo>
                <a:lnTo>
                  <a:pt x="1576" y="179"/>
                </a:lnTo>
                <a:lnTo>
                  <a:pt x="1650" y="176"/>
                </a:lnTo>
                <a:lnTo>
                  <a:pt x="1723" y="179"/>
                </a:lnTo>
                <a:lnTo>
                  <a:pt x="1795" y="188"/>
                </a:lnTo>
                <a:lnTo>
                  <a:pt x="1865" y="203"/>
                </a:lnTo>
                <a:lnTo>
                  <a:pt x="1933" y="224"/>
                </a:lnTo>
                <a:lnTo>
                  <a:pt x="1999" y="250"/>
                </a:lnTo>
                <a:lnTo>
                  <a:pt x="2062" y="280"/>
                </a:lnTo>
                <a:lnTo>
                  <a:pt x="2122" y="316"/>
                </a:lnTo>
                <a:lnTo>
                  <a:pt x="2179" y="356"/>
                </a:lnTo>
                <a:lnTo>
                  <a:pt x="2233" y="401"/>
                </a:lnTo>
                <a:lnTo>
                  <a:pt x="2284" y="449"/>
                </a:lnTo>
                <a:lnTo>
                  <a:pt x="2330" y="501"/>
                </a:lnTo>
                <a:lnTo>
                  <a:pt x="2373" y="558"/>
                </a:lnTo>
                <a:lnTo>
                  <a:pt x="2412" y="617"/>
                </a:lnTo>
                <a:lnTo>
                  <a:pt x="2446" y="680"/>
                </a:lnTo>
                <a:lnTo>
                  <a:pt x="2477" y="745"/>
                </a:lnTo>
                <a:lnTo>
                  <a:pt x="2501" y="813"/>
                </a:lnTo>
                <a:lnTo>
                  <a:pt x="2521" y="884"/>
                </a:lnTo>
                <a:lnTo>
                  <a:pt x="2535" y="957"/>
                </a:lnTo>
                <a:lnTo>
                  <a:pt x="2544" y="1031"/>
                </a:lnTo>
                <a:lnTo>
                  <a:pt x="2547" y="1108"/>
                </a:lnTo>
                <a:lnTo>
                  <a:pt x="2544" y="1184"/>
                </a:lnTo>
                <a:lnTo>
                  <a:pt x="2535" y="1259"/>
                </a:lnTo>
                <a:lnTo>
                  <a:pt x="2521" y="1331"/>
                </a:lnTo>
                <a:lnTo>
                  <a:pt x="2501" y="1401"/>
                </a:lnTo>
                <a:lnTo>
                  <a:pt x="2477" y="1470"/>
                </a:lnTo>
                <a:lnTo>
                  <a:pt x="2446" y="1535"/>
                </a:lnTo>
                <a:lnTo>
                  <a:pt x="2412" y="1598"/>
                </a:lnTo>
                <a:lnTo>
                  <a:pt x="2373" y="1657"/>
                </a:lnTo>
                <a:lnTo>
                  <a:pt x="2330" y="1713"/>
                </a:lnTo>
                <a:lnTo>
                  <a:pt x="2284" y="1766"/>
                </a:lnTo>
                <a:lnTo>
                  <a:pt x="2233" y="1814"/>
                </a:lnTo>
                <a:lnTo>
                  <a:pt x="2179" y="1859"/>
                </a:lnTo>
                <a:lnTo>
                  <a:pt x="2122" y="1899"/>
                </a:lnTo>
                <a:lnTo>
                  <a:pt x="2062" y="1935"/>
                </a:lnTo>
                <a:lnTo>
                  <a:pt x="1999" y="1966"/>
                </a:lnTo>
                <a:lnTo>
                  <a:pt x="1933" y="1991"/>
                </a:lnTo>
                <a:lnTo>
                  <a:pt x="1865" y="2012"/>
                </a:lnTo>
                <a:lnTo>
                  <a:pt x="1795" y="2026"/>
                </a:lnTo>
                <a:lnTo>
                  <a:pt x="1723" y="2035"/>
                </a:lnTo>
                <a:lnTo>
                  <a:pt x="1650" y="2039"/>
                </a:lnTo>
                <a:lnTo>
                  <a:pt x="1576" y="2035"/>
                </a:lnTo>
                <a:lnTo>
                  <a:pt x="1505" y="2026"/>
                </a:lnTo>
                <a:lnTo>
                  <a:pt x="1435" y="2012"/>
                </a:lnTo>
                <a:lnTo>
                  <a:pt x="1366" y="1991"/>
                </a:lnTo>
                <a:lnTo>
                  <a:pt x="1300" y="1966"/>
                </a:lnTo>
                <a:lnTo>
                  <a:pt x="1237" y="1935"/>
                </a:lnTo>
                <a:lnTo>
                  <a:pt x="1177" y="1899"/>
                </a:lnTo>
                <a:lnTo>
                  <a:pt x="1120" y="1859"/>
                </a:lnTo>
                <a:lnTo>
                  <a:pt x="1066" y="1814"/>
                </a:lnTo>
                <a:lnTo>
                  <a:pt x="1016" y="1766"/>
                </a:lnTo>
                <a:lnTo>
                  <a:pt x="969" y="1713"/>
                </a:lnTo>
                <a:lnTo>
                  <a:pt x="926" y="1657"/>
                </a:lnTo>
                <a:lnTo>
                  <a:pt x="888" y="1598"/>
                </a:lnTo>
                <a:lnTo>
                  <a:pt x="853" y="1535"/>
                </a:lnTo>
                <a:lnTo>
                  <a:pt x="824" y="1470"/>
                </a:lnTo>
                <a:lnTo>
                  <a:pt x="798" y="1401"/>
                </a:lnTo>
                <a:lnTo>
                  <a:pt x="778" y="1331"/>
                </a:lnTo>
                <a:lnTo>
                  <a:pt x="764" y="1259"/>
                </a:lnTo>
                <a:lnTo>
                  <a:pt x="755" y="1184"/>
                </a:lnTo>
                <a:lnTo>
                  <a:pt x="752" y="1108"/>
                </a:lnTo>
                <a:close/>
              </a:path>
            </a:pathLst>
          </a:custGeom>
          <a:solidFill>
            <a:schemeClr val="tx1"/>
          </a:solidFill>
          <a:ln w="0">
            <a:noFill/>
            <a:prstDash val="solid"/>
            <a:round/>
          </a:ln>
        </p:spPr>
        <p:txBody>
          <a:bodyPr vert="horz" wrap="square" lIns="91440" tIns="45720" rIns="91440" bIns="45720" numCol="1" anchor="t" anchorCtr="0" compatLnSpc="1"/>
          <a:lstStyle/>
          <a:p>
            <a:endParaRPr lang="zh-CN" altLang="en-US" sz="2000">
              <a:latin typeface="明兰" panose="02010600030101010101" pitchFamily="2" charset="-122"/>
              <a:ea typeface="明兰" panose="02010600030101010101" pitchFamily="2" charset="-122"/>
            </a:endParaRPr>
          </a:p>
        </p:txBody>
      </p:sp>
      <p:sp>
        <p:nvSpPr>
          <p:cNvPr id="76" name="文本框 75"/>
          <p:cNvSpPr txBox="1"/>
          <p:nvPr/>
        </p:nvSpPr>
        <p:spPr>
          <a:xfrm>
            <a:off x="2698021" y="2988079"/>
            <a:ext cx="7817679" cy="1014730"/>
          </a:xfrm>
          <a:prstGeom prst="rect">
            <a:avLst/>
          </a:prstGeom>
          <a:noFill/>
        </p:spPr>
        <p:txBody>
          <a:bodyPr vert="horz" wrap="square" rtlCol="0">
            <a:spAutoFit/>
          </a:bodyPr>
          <a:lstStyle/>
          <a:p>
            <a:pPr algn="ctr"/>
            <a:r>
              <a:rPr lang="zh-CN" altLang="en-US" sz="6000" spc="600" dirty="0">
                <a:solidFill>
                  <a:schemeClr val="tx1">
                    <a:lumMod val="85000"/>
                    <a:lumOff val="15000"/>
                  </a:schemeClr>
                </a:solidFill>
                <a:latin typeface="明兰" panose="02010600030101010101" pitchFamily="2" charset="-122"/>
                <a:ea typeface="明兰" panose="02010600030101010101" pitchFamily="2" charset="-122"/>
                <a:cs typeface="Open Sans" panose="020B0606030504020204" pitchFamily="34" charset="0"/>
              </a:rPr>
              <a:t>往复式给煤机减速机</a:t>
            </a:r>
            <a:endParaRPr lang="zh-CN" altLang="en-US" sz="6000" spc="600" dirty="0">
              <a:solidFill>
                <a:schemeClr val="tx1">
                  <a:lumMod val="85000"/>
                  <a:lumOff val="15000"/>
                </a:schemeClr>
              </a:solidFill>
              <a:latin typeface="明兰" panose="02010600030101010101" pitchFamily="2" charset="-122"/>
              <a:ea typeface="明兰" panose="02010600030101010101" pitchFamily="2" charset="-122"/>
              <a:cs typeface="Open Sans" panose="020B0606030504020204" pitchFamily="34" charset="0"/>
            </a:endParaRPr>
          </a:p>
        </p:txBody>
      </p:sp>
      <p:cxnSp>
        <p:nvCxnSpPr>
          <p:cNvPr id="77" name="直接连接符 76"/>
          <p:cNvCxnSpPr/>
          <p:nvPr/>
        </p:nvCxnSpPr>
        <p:spPr>
          <a:xfrm flipH="1">
            <a:off x="2762075" y="4119404"/>
            <a:ext cx="7753232" cy="0"/>
          </a:xfrm>
          <a:prstGeom prst="line">
            <a:avLst/>
          </a:prstGeom>
          <a:ln>
            <a:solidFill>
              <a:srgbClr val="4A1757"/>
            </a:solidFill>
            <a:prstDash val="dash"/>
          </a:ln>
        </p:spPr>
        <p:style>
          <a:lnRef idx="1">
            <a:schemeClr val="accent3"/>
          </a:lnRef>
          <a:fillRef idx="0">
            <a:schemeClr val="accent3"/>
          </a:fillRef>
          <a:effectRef idx="0">
            <a:schemeClr val="accent3"/>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25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750"/>
                                  </p:stCondLst>
                                  <p:childTnLst>
                                    <p:set>
                                      <p:cBhvr>
                                        <p:cTn id="6" dur="1" fill="hold">
                                          <p:stCondLst>
                                            <p:cond delay="0"/>
                                          </p:stCondLst>
                                        </p:cTn>
                                        <p:tgtEl>
                                          <p:spTgt spid="77"/>
                                        </p:tgtEl>
                                        <p:attrNameLst>
                                          <p:attrName>style.visibility</p:attrName>
                                        </p:attrNameLst>
                                      </p:cBhvr>
                                      <p:to>
                                        <p:strVal val="visible"/>
                                      </p:to>
                                    </p:set>
                                    <p:animEffect transition="in" filter="wipe(right)">
                                      <p:cBhvr>
                                        <p:cTn id="7" dur="500"/>
                                        <p:tgtEl>
                                          <p:spTgt spid="77"/>
                                        </p:tgtEl>
                                      </p:cBhvr>
                                    </p:animEffect>
                                  </p:childTnLst>
                                </p:cTn>
                              </p:par>
                            </p:childTnLst>
                          </p:cTn>
                        </p:par>
                        <p:par>
                          <p:cTn id="8" fill="hold">
                            <p:stCondLst>
                              <p:cond delay="125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76"/>
                                        </p:tgtEl>
                                        <p:attrNameLst>
                                          <p:attrName>style.visibility</p:attrName>
                                        </p:attrNameLst>
                                      </p:cBhvr>
                                      <p:to>
                                        <p:strVal val="visible"/>
                                      </p:to>
                                    </p:set>
                                    <p:anim calcmode="lin" valueType="num">
                                      <p:cBhvr>
                                        <p:cTn id="11" dur="1000" fill="hold"/>
                                        <p:tgtEl>
                                          <p:spTgt spid="76"/>
                                        </p:tgtEl>
                                        <p:attrNameLst>
                                          <p:attrName>ppt_w</p:attrName>
                                        </p:attrNameLst>
                                      </p:cBhvr>
                                      <p:tavLst>
                                        <p:tav tm="0">
                                          <p:val>
                                            <p:fltVal val="0"/>
                                          </p:val>
                                        </p:tav>
                                        <p:tav tm="100000">
                                          <p:val>
                                            <p:strVal val="#ppt_w"/>
                                          </p:val>
                                        </p:tav>
                                      </p:tavLst>
                                    </p:anim>
                                    <p:anim calcmode="lin" valueType="num">
                                      <p:cBhvr>
                                        <p:cTn id="12" dur="1000" fill="hold"/>
                                        <p:tgtEl>
                                          <p:spTgt spid="76"/>
                                        </p:tgtEl>
                                        <p:attrNameLst>
                                          <p:attrName>ppt_h</p:attrName>
                                        </p:attrNameLst>
                                      </p:cBhvr>
                                      <p:tavLst>
                                        <p:tav tm="0">
                                          <p:val>
                                            <p:fltVal val="0"/>
                                          </p:val>
                                        </p:tav>
                                        <p:tav tm="100000">
                                          <p:val>
                                            <p:strVal val="#ppt_h"/>
                                          </p:val>
                                        </p:tav>
                                      </p:tavLst>
                                    </p:anim>
                                    <p:animEffect transition="in" filter="fade">
                                      <p:cBhvr>
                                        <p:cTn id="13" dur="1000"/>
                                        <p:tgtEl>
                                          <p:spTgt spid="76"/>
                                        </p:tgtEl>
                                      </p:cBhvr>
                                    </p:animEffect>
                                  </p:childTnLst>
                                </p:cTn>
                              </p:par>
                            </p:childTnLst>
                          </p:cTn>
                        </p:par>
                        <p:par>
                          <p:cTn id="14" fill="hold">
                            <p:stCondLst>
                              <p:cond delay="1799"/>
                            </p:stCondLst>
                            <p:childTnLst>
                              <p:par>
                                <p:cTn id="15" presetID="10" presetClass="entr" presetSubtype="0"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par>
                                <p:cTn id="18" presetID="10" presetClass="entr" presetSubtype="0" fill="hold" grpId="0" nodeType="withEffect" nodePh="1">
                                  <p:stCondLst>
                                    <p:cond delay="0"/>
                                  </p:stCondLst>
                                  <p:endCondLst>
                                    <p:cond evt="begin" delay="0">
                                      <p:tn val="18"/>
                                    </p:cond>
                                  </p:endCondLst>
                                  <p:childTnLst>
                                    <p:set>
                                      <p:cBhvr>
                                        <p:cTn id="19" dur="1" fill="hold">
                                          <p:stCondLst>
                                            <p:cond delay="0"/>
                                          </p:stCondLst>
                                        </p:cTn>
                                        <p:tgtEl>
                                          <p:spTgt spid="22"/>
                                        </p:tgtEl>
                                        <p:attrNameLst>
                                          <p:attrName>style.visibility</p:attrName>
                                        </p:attrNameLst>
                                      </p:cBhvr>
                                      <p:to>
                                        <p:strVal val="visible"/>
                                      </p:to>
                                    </p:set>
                                    <p:animEffect transition="in" filter="fade">
                                      <p:cBhvr>
                                        <p:cTn id="20" dur="500"/>
                                        <p:tgtEl>
                                          <p:spTgt spid="22"/>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2" grpId="0"/>
      <p:bldP spid="23" grpId="0" animBg="1"/>
      <p:bldP spid="76"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39" name="文本框 38"/>
          <p:cNvSpPr txBox="1"/>
          <p:nvPr/>
        </p:nvSpPr>
        <p:spPr>
          <a:xfrm>
            <a:off x="1807584" y="1154531"/>
            <a:ext cx="1375813" cy="707886"/>
          </a:xfrm>
          <a:prstGeom prst="rect">
            <a:avLst/>
          </a:prstGeom>
          <a:noFill/>
        </p:spPr>
        <p:txBody>
          <a:bodyPr wrap="square" rtlCol="0">
            <a:spAutoFit/>
          </a:bodyPr>
          <a:lstStyle/>
          <a:p>
            <a:r>
              <a:rPr lang="zh-CN" altLang="en-US" sz="4000" b="1" spc="100" dirty="0">
                <a:latin typeface="明兰" panose="02010600030101010101" pitchFamily="2" charset="-122"/>
                <a:ea typeface="明兰" panose="02010600030101010101" pitchFamily="2" charset="-122"/>
              </a:rPr>
              <a:t>目录</a:t>
            </a:r>
            <a:endParaRPr lang="zh-CN" altLang="en-US" sz="4000" b="1" spc="100" dirty="0">
              <a:latin typeface="明兰" panose="02010600030101010101" pitchFamily="2" charset="-122"/>
              <a:ea typeface="明兰" panose="02010600030101010101" pitchFamily="2" charset="-122"/>
            </a:endParaRPr>
          </a:p>
        </p:txBody>
      </p:sp>
      <p:sp>
        <p:nvSpPr>
          <p:cNvPr id="40" name="文本框 39"/>
          <p:cNvSpPr txBox="1"/>
          <p:nvPr/>
        </p:nvSpPr>
        <p:spPr>
          <a:xfrm>
            <a:off x="1877371" y="1908055"/>
            <a:ext cx="2863847" cy="400110"/>
          </a:xfrm>
          <a:prstGeom prst="rect">
            <a:avLst/>
          </a:prstGeom>
          <a:noFill/>
        </p:spPr>
        <p:txBody>
          <a:bodyPr wrap="square" rtlCol="0">
            <a:spAutoFit/>
          </a:bodyPr>
          <a:lstStyle/>
          <a:p>
            <a:r>
              <a:rPr lang="en-US" altLang="zh-CN" sz="2000" b="1" spc="100" dirty="0">
                <a:latin typeface="明兰" panose="02010600030101010101" pitchFamily="2" charset="-122"/>
                <a:ea typeface="明兰" panose="02010600030101010101" pitchFamily="2" charset="-122"/>
              </a:rPr>
              <a:t>Content</a:t>
            </a:r>
            <a:endParaRPr lang="zh-CN" altLang="en-US" sz="2000" b="1" spc="100" dirty="0">
              <a:latin typeface="明兰" panose="02010600030101010101" pitchFamily="2" charset="-122"/>
              <a:ea typeface="明兰" panose="02010600030101010101" pitchFamily="2" charset="-122"/>
            </a:endParaRPr>
          </a:p>
        </p:txBody>
      </p:sp>
      <p:grpSp>
        <p:nvGrpSpPr>
          <p:cNvPr id="2" name="组合 1"/>
          <p:cNvGrpSpPr/>
          <p:nvPr>
            <p:custDataLst>
              <p:tags r:id="rId2"/>
            </p:custDataLst>
          </p:nvPr>
        </p:nvGrpSpPr>
        <p:grpSpPr>
          <a:xfrm>
            <a:off x="4042083" y="1518191"/>
            <a:ext cx="4852035" cy="811736"/>
            <a:chOff x="6554232" y="1886931"/>
            <a:chExt cx="4852035" cy="811736"/>
          </a:xfrm>
        </p:grpSpPr>
        <p:sp>
          <p:nvSpPr>
            <p:cNvPr id="46" name="文本框 45"/>
            <p:cNvSpPr txBox="1"/>
            <p:nvPr>
              <p:custDataLst>
                <p:tags r:id="rId3"/>
              </p:custDataLst>
            </p:nvPr>
          </p:nvSpPr>
          <p:spPr>
            <a:xfrm>
              <a:off x="6587565" y="1931248"/>
              <a:ext cx="568687" cy="706755"/>
            </a:xfrm>
            <a:prstGeom prst="rect">
              <a:avLst/>
            </a:prstGeom>
            <a:noFill/>
          </p:spPr>
          <p:txBody>
            <a:bodyPr wrap="square" rtlCol="0">
              <a:spAutoFit/>
            </a:bodyPr>
            <a:lstStyle/>
            <a:p>
              <a:r>
                <a:rPr lang="en-US" altLang="zh-CN" sz="4000" dirty="0">
                  <a:latin typeface="Impact" panose="020B0806030902050204" pitchFamily="34" charset="0"/>
                  <a:ea typeface="明兰" panose="02010600030101010101" pitchFamily="2" charset="-122"/>
                </a:rPr>
                <a:t>1</a:t>
              </a:r>
              <a:endParaRPr lang="zh-CN" altLang="en-US" sz="4000" dirty="0">
                <a:latin typeface="Impact" panose="020B0806030902050204" pitchFamily="34" charset="0"/>
                <a:ea typeface="明兰" panose="02010600030101010101" pitchFamily="2" charset="-122"/>
              </a:endParaRPr>
            </a:p>
          </p:txBody>
        </p:sp>
        <p:cxnSp>
          <p:nvCxnSpPr>
            <p:cNvPr id="48" name="直接连接符 47"/>
            <p:cNvCxnSpPr/>
            <p:nvPr>
              <p:custDataLst>
                <p:tags r:id="rId4"/>
              </p:custDataLst>
            </p:nvPr>
          </p:nvCxnSpPr>
          <p:spPr>
            <a:xfrm flipH="1">
              <a:off x="6554699" y="2099356"/>
              <a:ext cx="538462" cy="54404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55" name="椭圆 54"/>
            <p:cNvSpPr/>
            <p:nvPr>
              <p:custDataLst>
                <p:tags r:id="rId5"/>
              </p:custDataLst>
            </p:nvPr>
          </p:nvSpPr>
          <p:spPr>
            <a:xfrm>
              <a:off x="7029707" y="1886931"/>
              <a:ext cx="87584" cy="87584"/>
            </a:xfrm>
            <a:prstGeom prst="ellipse">
              <a:avLst/>
            </a:prstGeom>
            <a:solidFill>
              <a:srgbClr val="525252">
                <a:alpha val="9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p:cNvSpPr/>
            <p:nvPr>
              <p:custDataLst>
                <p:tags r:id="rId6"/>
              </p:custDataLst>
            </p:nvPr>
          </p:nvSpPr>
          <p:spPr>
            <a:xfrm>
              <a:off x="6692102" y="2630246"/>
              <a:ext cx="68421" cy="68421"/>
            </a:xfrm>
            <a:prstGeom prst="ellipse">
              <a:avLst/>
            </a:prstGeom>
            <a:solidFill>
              <a:srgbClr val="525252">
                <a:alpha val="9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p:nvPr>
              <p:custDataLst>
                <p:tags r:id="rId7"/>
              </p:custDataLst>
            </p:nvPr>
          </p:nvSpPr>
          <p:spPr>
            <a:xfrm>
              <a:off x="6554232" y="2332087"/>
              <a:ext cx="47921" cy="47921"/>
            </a:xfrm>
            <a:prstGeom prst="ellipse">
              <a:avLst/>
            </a:prstGeom>
            <a:solidFill>
              <a:srgbClr val="525252">
                <a:alpha val="9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文本框 99"/>
            <p:cNvSpPr txBox="1"/>
            <p:nvPr>
              <p:custDataLst>
                <p:tags r:id="rId8"/>
              </p:custDataLst>
            </p:nvPr>
          </p:nvSpPr>
          <p:spPr>
            <a:xfrm>
              <a:off x="7419102" y="2165696"/>
              <a:ext cx="3987165" cy="460375"/>
            </a:xfrm>
            <a:prstGeom prst="rect">
              <a:avLst/>
            </a:prstGeom>
            <a:noFill/>
          </p:spPr>
          <p:txBody>
            <a:bodyPr wrap="square" rtlCol="0">
              <a:spAutoFit/>
            </a:bodyPr>
            <a:lstStyle/>
            <a:p>
              <a:r>
                <a:rPr lang="zh-CN" altLang="en-US" sz="2400" spc="100" dirty="0">
                  <a:latin typeface="明兰" panose="02010600030101010101" pitchFamily="2" charset="-122"/>
                  <a:ea typeface="明兰" panose="02010600030101010101" pitchFamily="2" charset="-122"/>
                </a:rPr>
                <a:t>往复式给料机减速机介绍</a:t>
              </a:r>
              <a:endParaRPr lang="zh-CN" altLang="en-US" sz="2400" spc="100" dirty="0">
                <a:latin typeface="明兰" panose="02010600030101010101" pitchFamily="2" charset="-122"/>
                <a:ea typeface="明兰" panose="02010600030101010101" pitchFamily="2" charset="-122"/>
              </a:endParaRPr>
            </a:p>
          </p:txBody>
        </p:sp>
      </p:grpSp>
      <p:grpSp>
        <p:nvGrpSpPr>
          <p:cNvPr id="3" name="组合 2"/>
          <p:cNvGrpSpPr/>
          <p:nvPr>
            <p:custDataLst>
              <p:tags r:id="rId9"/>
            </p:custDataLst>
          </p:nvPr>
        </p:nvGrpSpPr>
        <p:grpSpPr>
          <a:xfrm>
            <a:off x="4042083" y="2579477"/>
            <a:ext cx="5498465" cy="811736"/>
            <a:chOff x="6554232" y="2948217"/>
            <a:chExt cx="5498465" cy="811736"/>
          </a:xfrm>
        </p:grpSpPr>
        <p:grpSp>
          <p:nvGrpSpPr>
            <p:cNvPr id="59" name="组合 58"/>
            <p:cNvGrpSpPr/>
            <p:nvPr/>
          </p:nvGrpSpPr>
          <p:grpSpPr>
            <a:xfrm>
              <a:off x="6554232" y="2948217"/>
              <a:ext cx="602020" cy="811736"/>
              <a:chOff x="6381459" y="1890219"/>
              <a:chExt cx="602020" cy="811736"/>
            </a:xfrm>
          </p:grpSpPr>
          <p:sp>
            <p:nvSpPr>
              <p:cNvPr id="60" name="文本框 59"/>
              <p:cNvSpPr txBox="1"/>
              <p:nvPr>
                <p:custDataLst>
                  <p:tags r:id="rId10"/>
                </p:custDataLst>
              </p:nvPr>
            </p:nvSpPr>
            <p:spPr>
              <a:xfrm>
                <a:off x="6414792" y="1934536"/>
                <a:ext cx="568687" cy="706755"/>
              </a:xfrm>
              <a:prstGeom prst="rect">
                <a:avLst/>
              </a:prstGeom>
              <a:noFill/>
            </p:spPr>
            <p:txBody>
              <a:bodyPr wrap="square" rtlCol="0">
                <a:spAutoFit/>
              </a:bodyPr>
              <a:lstStyle/>
              <a:p>
                <a:r>
                  <a:rPr lang="en-US" altLang="zh-CN" sz="4000" dirty="0">
                    <a:latin typeface="Impact" panose="020B0806030902050204" pitchFamily="34" charset="0"/>
                    <a:ea typeface="明兰" panose="02010600030101010101" pitchFamily="2" charset="-122"/>
                  </a:rPr>
                  <a:t>2</a:t>
                </a:r>
                <a:endParaRPr lang="zh-CN" altLang="en-US" sz="4000" dirty="0">
                  <a:latin typeface="Impact" panose="020B0806030902050204" pitchFamily="34" charset="0"/>
                  <a:ea typeface="明兰" panose="02010600030101010101" pitchFamily="2" charset="-122"/>
                </a:endParaRPr>
              </a:p>
            </p:txBody>
          </p:sp>
          <p:cxnSp>
            <p:nvCxnSpPr>
              <p:cNvPr id="65" name="直接连接符 64"/>
              <p:cNvCxnSpPr/>
              <p:nvPr>
                <p:custDataLst>
                  <p:tags r:id="rId11"/>
                </p:custDataLst>
              </p:nvPr>
            </p:nvCxnSpPr>
            <p:spPr>
              <a:xfrm flipH="1">
                <a:off x="6381926" y="2102644"/>
                <a:ext cx="538462" cy="54404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2" name="椭圆 61"/>
              <p:cNvSpPr/>
              <p:nvPr>
                <p:custDataLst>
                  <p:tags r:id="rId12"/>
                </p:custDataLst>
              </p:nvPr>
            </p:nvSpPr>
            <p:spPr>
              <a:xfrm>
                <a:off x="6856934" y="1890219"/>
                <a:ext cx="87584" cy="87584"/>
              </a:xfrm>
              <a:prstGeom prst="ellipse">
                <a:avLst/>
              </a:prstGeom>
              <a:solidFill>
                <a:srgbClr val="525252">
                  <a:alpha val="9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p:cNvSpPr/>
              <p:nvPr>
                <p:custDataLst>
                  <p:tags r:id="rId13"/>
                </p:custDataLst>
              </p:nvPr>
            </p:nvSpPr>
            <p:spPr>
              <a:xfrm>
                <a:off x="6519329" y="2633534"/>
                <a:ext cx="68421" cy="68421"/>
              </a:xfrm>
              <a:prstGeom prst="ellipse">
                <a:avLst/>
              </a:prstGeom>
              <a:solidFill>
                <a:srgbClr val="525252">
                  <a:alpha val="9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p:cNvSpPr/>
              <p:nvPr>
                <p:custDataLst>
                  <p:tags r:id="rId14"/>
                </p:custDataLst>
              </p:nvPr>
            </p:nvSpPr>
            <p:spPr>
              <a:xfrm>
                <a:off x="6381459" y="2335375"/>
                <a:ext cx="47921" cy="47921"/>
              </a:xfrm>
              <a:prstGeom prst="ellipse">
                <a:avLst/>
              </a:prstGeom>
              <a:solidFill>
                <a:srgbClr val="525252">
                  <a:alpha val="9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1" name="文本框 100"/>
            <p:cNvSpPr txBox="1"/>
            <p:nvPr>
              <p:custDataLst>
                <p:tags r:id="rId15"/>
              </p:custDataLst>
            </p:nvPr>
          </p:nvSpPr>
          <p:spPr>
            <a:xfrm>
              <a:off x="7419102" y="3254922"/>
              <a:ext cx="4633595" cy="460375"/>
            </a:xfrm>
            <a:prstGeom prst="rect">
              <a:avLst/>
            </a:prstGeom>
            <a:noFill/>
          </p:spPr>
          <p:txBody>
            <a:bodyPr wrap="square" rtlCol="0">
              <a:spAutoFit/>
            </a:bodyPr>
            <a:lstStyle/>
            <a:p>
              <a:r>
                <a:rPr lang="zh-CN" altLang="en-US" sz="2400" spc="100" dirty="0">
                  <a:latin typeface="明兰" panose="02010600030101010101" pitchFamily="2" charset="-122"/>
                  <a:ea typeface="明兰" panose="02010600030101010101" pitchFamily="2" charset="-122"/>
                </a:rPr>
                <a:t>往复式给煤机减速机结构特点</a:t>
              </a:r>
              <a:endParaRPr lang="zh-CN" altLang="en-US" sz="2400" spc="100" dirty="0">
                <a:latin typeface="明兰" panose="02010600030101010101" pitchFamily="2" charset="-122"/>
                <a:ea typeface="明兰" panose="02010600030101010101" pitchFamily="2" charset="-122"/>
              </a:endParaRPr>
            </a:p>
          </p:txBody>
        </p:sp>
      </p:grpSp>
      <p:grpSp>
        <p:nvGrpSpPr>
          <p:cNvPr id="5" name="组合 4"/>
          <p:cNvGrpSpPr/>
          <p:nvPr>
            <p:custDataLst>
              <p:tags r:id="rId16"/>
            </p:custDataLst>
          </p:nvPr>
        </p:nvGrpSpPr>
        <p:grpSpPr>
          <a:xfrm>
            <a:off x="4042083" y="3695562"/>
            <a:ext cx="5497830" cy="811736"/>
            <a:chOff x="6554232" y="4064302"/>
            <a:chExt cx="5497830" cy="811736"/>
          </a:xfrm>
        </p:grpSpPr>
        <p:grpSp>
          <p:nvGrpSpPr>
            <p:cNvPr id="67" name="组合 66"/>
            <p:cNvGrpSpPr/>
            <p:nvPr/>
          </p:nvGrpSpPr>
          <p:grpSpPr>
            <a:xfrm>
              <a:off x="6554232" y="4064302"/>
              <a:ext cx="602020" cy="811736"/>
              <a:chOff x="6381459" y="1890219"/>
              <a:chExt cx="602020" cy="811736"/>
            </a:xfrm>
          </p:grpSpPr>
          <p:sp>
            <p:nvSpPr>
              <p:cNvPr id="68" name="文本框 67"/>
              <p:cNvSpPr txBox="1"/>
              <p:nvPr>
                <p:custDataLst>
                  <p:tags r:id="rId17"/>
                </p:custDataLst>
              </p:nvPr>
            </p:nvSpPr>
            <p:spPr>
              <a:xfrm>
                <a:off x="6414792" y="1934536"/>
                <a:ext cx="568687" cy="706755"/>
              </a:xfrm>
              <a:prstGeom prst="rect">
                <a:avLst/>
              </a:prstGeom>
              <a:noFill/>
            </p:spPr>
            <p:txBody>
              <a:bodyPr wrap="square" rtlCol="0">
                <a:spAutoFit/>
              </a:bodyPr>
              <a:lstStyle/>
              <a:p>
                <a:r>
                  <a:rPr lang="en-US" altLang="zh-CN" sz="4000" dirty="0">
                    <a:latin typeface="Impact" panose="020B0806030902050204" pitchFamily="34" charset="0"/>
                    <a:ea typeface="明兰" panose="02010600030101010101" pitchFamily="2" charset="-122"/>
                  </a:rPr>
                  <a:t>3</a:t>
                </a:r>
                <a:endParaRPr lang="zh-CN" altLang="en-US" sz="4000" dirty="0">
                  <a:latin typeface="Impact" panose="020B0806030902050204" pitchFamily="34" charset="0"/>
                  <a:ea typeface="明兰" panose="02010600030101010101" pitchFamily="2" charset="-122"/>
                </a:endParaRPr>
              </a:p>
            </p:txBody>
          </p:sp>
          <p:cxnSp>
            <p:nvCxnSpPr>
              <p:cNvPr id="73" name="直接连接符 72"/>
              <p:cNvCxnSpPr/>
              <p:nvPr>
                <p:custDataLst>
                  <p:tags r:id="rId18"/>
                </p:custDataLst>
              </p:nvPr>
            </p:nvCxnSpPr>
            <p:spPr>
              <a:xfrm flipH="1">
                <a:off x="6381926" y="2102644"/>
                <a:ext cx="538462" cy="54404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70" name="椭圆 69"/>
              <p:cNvSpPr/>
              <p:nvPr>
                <p:custDataLst>
                  <p:tags r:id="rId19"/>
                </p:custDataLst>
              </p:nvPr>
            </p:nvSpPr>
            <p:spPr>
              <a:xfrm>
                <a:off x="6856934" y="1890219"/>
                <a:ext cx="87584" cy="87584"/>
              </a:xfrm>
              <a:prstGeom prst="ellipse">
                <a:avLst/>
              </a:prstGeom>
              <a:solidFill>
                <a:srgbClr val="525252">
                  <a:alpha val="9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椭圆 70"/>
              <p:cNvSpPr/>
              <p:nvPr>
                <p:custDataLst>
                  <p:tags r:id="rId20"/>
                </p:custDataLst>
              </p:nvPr>
            </p:nvSpPr>
            <p:spPr>
              <a:xfrm>
                <a:off x="6519329" y="2633534"/>
                <a:ext cx="68421" cy="68421"/>
              </a:xfrm>
              <a:prstGeom prst="ellipse">
                <a:avLst/>
              </a:prstGeom>
              <a:solidFill>
                <a:srgbClr val="525252">
                  <a:alpha val="9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椭圆 71"/>
              <p:cNvSpPr/>
              <p:nvPr>
                <p:custDataLst>
                  <p:tags r:id="rId21"/>
                </p:custDataLst>
              </p:nvPr>
            </p:nvSpPr>
            <p:spPr>
              <a:xfrm>
                <a:off x="6381459" y="2335375"/>
                <a:ext cx="47921" cy="47921"/>
              </a:xfrm>
              <a:prstGeom prst="ellipse">
                <a:avLst/>
              </a:prstGeom>
              <a:solidFill>
                <a:srgbClr val="525252">
                  <a:alpha val="9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6" name="文本框 105"/>
            <p:cNvSpPr txBox="1"/>
            <p:nvPr>
              <p:custDataLst>
                <p:tags r:id="rId22"/>
              </p:custDataLst>
            </p:nvPr>
          </p:nvSpPr>
          <p:spPr>
            <a:xfrm>
              <a:off x="7419102" y="4371007"/>
              <a:ext cx="4632960" cy="460375"/>
            </a:xfrm>
            <a:prstGeom prst="rect">
              <a:avLst/>
            </a:prstGeom>
            <a:noFill/>
          </p:spPr>
          <p:txBody>
            <a:bodyPr wrap="square" rtlCol="0">
              <a:spAutoFit/>
            </a:bodyPr>
            <a:lstStyle/>
            <a:p>
              <a:r>
                <a:rPr lang="zh-CN" altLang="en-US" sz="2400" spc="100" dirty="0">
                  <a:latin typeface="明兰" panose="02010600030101010101" pitchFamily="2" charset="-122"/>
                  <a:ea typeface="明兰" panose="02010600030101010101" pitchFamily="2" charset="-122"/>
                </a:rPr>
                <a:t>往复式给煤机减速机技术参数</a:t>
              </a:r>
              <a:endParaRPr lang="zh-CN" altLang="en-US" sz="2400" spc="100" dirty="0">
                <a:latin typeface="明兰" panose="02010600030101010101" pitchFamily="2" charset="-122"/>
                <a:ea typeface="明兰" panose="02010600030101010101" pitchFamily="2" charset="-122"/>
              </a:endParaRPr>
            </a:p>
          </p:txBody>
        </p:sp>
      </p:grpSp>
      <p:grpSp>
        <p:nvGrpSpPr>
          <p:cNvPr id="9" name="组合 8"/>
          <p:cNvGrpSpPr/>
          <p:nvPr>
            <p:custDataLst>
              <p:tags r:id="rId23"/>
            </p:custDataLst>
          </p:nvPr>
        </p:nvGrpSpPr>
        <p:grpSpPr>
          <a:xfrm>
            <a:off x="4042083" y="4811647"/>
            <a:ext cx="4987925" cy="811736"/>
            <a:chOff x="6554232" y="5180387"/>
            <a:chExt cx="4987925" cy="811736"/>
          </a:xfrm>
        </p:grpSpPr>
        <p:grpSp>
          <p:nvGrpSpPr>
            <p:cNvPr id="75" name="组合 74"/>
            <p:cNvGrpSpPr/>
            <p:nvPr/>
          </p:nvGrpSpPr>
          <p:grpSpPr>
            <a:xfrm>
              <a:off x="6554232" y="5180387"/>
              <a:ext cx="602020" cy="811736"/>
              <a:chOff x="6381459" y="1890219"/>
              <a:chExt cx="602020" cy="811736"/>
            </a:xfrm>
          </p:grpSpPr>
          <p:sp>
            <p:nvSpPr>
              <p:cNvPr id="76" name="文本框 75"/>
              <p:cNvSpPr txBox="1"/>
              <p:nvPr>
                <p:custDataLst>
                  <p:tags r:id="rId24"/>
                </p:custDataLst>
              </p:nvPr>
            </p:nvSpPr>
            <p:spPr>
              <a:xfrm>
                <a:off x="6414792" y="1934536"/>
                <a:ext cx="568687" cy="706755"/>
              </a:xfrm>
              <a:prstGeom prst="rect">
                <a:avLst/>
              </a:prstGeom>
              <a:noFill/>
            </p:spPr>
            <p:txBody>
              <a:bodyPr wrap="square" rtlCol="0">
                <a:spAutoFit/>
              </a:bodyPr>
              <a:lstStyle/>
              <a:p>
                <a:r>
                  <a:rPr lang="en-US" altLang="zh-CN" sz="4000" dirty="0">
                    <a:latin typeface="Impact" panose="020B0806030902050204" pitchFamily="34" charset="0"/>
                    <a:ea typeface="明兰" panose="02010600030101010101" pitchFamily="2" charset="-122"/>
                  </a:rPr>
                  <a:t>4</a:t>
                </a:r>
                <a:endParaRPr lang="zh-CN" altLang="en-US" sz="4000" dirty="0">
                  <a:latin typeface="Impact" panose="020B0806030902050204" pitchFamily="34" charset="0"/>
                  <a:ea typeface="明兰" panose="02010600030101010101" pitchFamily="2" charset="-122"/>
                </a:endParaRPr>
              </a:p>
            </p:txBody>
          </p:sp>
          <p:cxnSp>
            <p:nvCxnSpPr>
              <p:cNvPr id="81" name="直接连接符 80"/>
              <p:cNvCxnSpPr/>
              <p:nvPr>
                <p:custDataLst>
                  <p:tags r:id="rId25"/>
                </p:custDataLst>
              </p:nvPr>
            </p:nvCxnSpPr>
            <p:spPr>
              <a:xfrm flipH="1">
                <a:off x="6381926" y="2102644"/>
                <a:ext cx="538462" cy="54404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78" name="椭圆 77"/>
              <p:cNvSpPr/>
              <p:nvPr>
                <p:custDataLst>
                  <p:tags r:id="rId26"/>
                </p:custDataLst>
              </p:nvPr>
            </p:nvSpPr>
            <p:spPr>
              <a:xfrm>
                <a:off x="6856934" y="1890219"/>
                <a:ext cx="87584" cy="87584"/>
              </a:xfrm>
              <a:prstGeom prst="ellipse">
                <a:avLst/>
              </a:prstGeom>
              <a:solidFill>
                <a:srgbClr val="525252">
                  <a:alpha val="9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椭圆 78"/>
              <p:cNvSpPr/>
              <p:nvPr>
                <p:custDataLst>
                  <p:tags r:id="rId27"/>
                </p:custDataLst>
              </p:nvPr>
            </p:nvSpPr>
            <p:spPr>
              <a:xfrm>
                <a:off x="6519329" y="2633534"/>
                <a:ext cx="68421" cy="68421"/>
              </a:xfrm>
              <a:prstGeom prst="ellipse">
                <a:avLst/>
              </a:prstGeom>
              <a:solidFill>
                <a:srgbClr val="525252">
                  <a:alpha val="9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椭圆 79"/>
              <p:cNvSpPr/>
              <p:nvPr>
                <p:custDataLst>
                  <p:tags r:id="rId28"/>
                </p:custDataLst>
              </p:nvPr>
            </p:nvSpPr>
            <p:spPr>
              <a:xfrm>
                <a:off x="6381459" y="2335375"/>
                <a:ext cx="47921" cy="47921"/>
              </a:xfrm>
              <a:prstGeom prst="ellipse">
                <a:avLst/>
              </a:prstGeom>
              <a:solidFill>
                <a:srgbClr val="525252">
                  <a:alpha val="9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7" name="文本框 106"/>
            <p:cNvSpPr txBox="1"/>
            <p:nvPr>
              <p:custDataLst>
                <p:tags r:id="rId29"/>
              </p:custDataLst>
            </p:nvPr>
          </p:nvSpPr>
          <p:spPr>
            <a:xfrm>
              <a:off x="7419102" y="5460422"/>
              <a:ext cx="4123055" cy="460375"/>
            </a:xfrm>
            <a:prstGeom prst="rect">
              <a:avLst/>
            </a:prstGeom>
            <a:noFill/>
          </p:spPr>
          <p:txBody>
            <a:bodyPr wrap="square" rtlCol="0">
              <a:spAutoFit/>
            </a:bodyPr>
            <a:lstStyle/>
            <a:p>
              <a:r>
                <a:rPr lang="zh-CN" altLang="en-US" sz="2400" spc="100" dirty="0">
                  <a:latin typeface="明兰" panose="02010600030101010101" pitchFamily="2" charset="-122"/>
                  <a:ea typeface="明兰" panose="02010600030101010101" pitchFamily="2" charset="-122"/>
                </a:rPr>
                <a:t>往复式给煤机减速机用途</a:t>
              </a:r>
              <a:endParaRPr lang="zh-CN" altLang="en-US" sz="2400" spc="100" dirty="0">
                <a:latin typeface="明兰" panose="02010600030101010101" pitchFamily="2" charset="-122"/>
                <a:ea typeface="明兰" panose="02010600030101010101"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PA_图片 16"/>
          <p:cNvSpPr/>
          <p:nvPr>
            <p:custDataLst>
              <p:tags r:id="rId1"/>
            </p:custDataLst>
          </p:nvPr>
        </p:nvSpPr>
        <p:spPr>
          <a:xfrm>
            <a:off x="2931205" y="1365008"/>
            <a:ext cx="5560251" cy="4238436"/>
          </a:xfrm>
          <a:custGeom>
            <a:avLst/>
            <a:gdLst/>
            <a:ahLst/>
            <a:cxnLst/>
            <a:rect l="0" t="0" r="0" b="0"/>
            <a:pathLst>
              <a:path w="8019913" h="6113371">
                <a:moveTo>
                  <a:pt x="0" y="0"/>
                </a:moveTo>
                <a:lnTo>
                  <a:pt x="8019912" y="0"/>
                </a:lnTo>
                <a:lnTo>
                  <a:pt x="8019912" y="6113370"/>
                </a:lnTo>
                <a:lnTo>
                  <a:pt x="0" y="6113370"/>
                </a:lnTo>
                <a:close/>
              </a:path>
            </a:pathLst>
          </a:custGeom>
          <a:blipFill dpi="0" rotWithShape="1">
            <a:blip r:embed="rId2" cstate="email">
              <a:alphaModFix amt="15000"/>
            </a:blip>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nvGrpSpPr>
          <p:cNvPr id="54" name="组合 53"/>
          <p:cNvGrpSpPr/>
          <p:nvPr>
            <p:custDataLst>
              <p:tags r:id="rId3"/>
            </p:custDataLst>
          </p:nvPr>
        </p:nvGrpSpPr>
        <p:grpSpPr>
          <a:xfrm>
            <a:off x="6060000" y="1842175"/>
            <a:ext cx="72000" cy="3973555"/>
            <a:chOff x="6060000" y="1941011"/>
            <a:chExt cx="72000" cy="3973555"/>
          </a:xfrm>
        </p:grpSpPr>
        <p:cxnSp>
          <p:nvCxnSpPr>
            <p:cNvPr id="55" name="直接连接符 54"/>
            <p:cNvCxnSpPr>
              <a:stCxn id="56" idx="4"/>
              <a:endCxn id="57" idx="0"/>
            </p:cNvCxnSpPr>
            <p:nvPr>
              <p:custDataLst>
                <p:tags r:id="rId4"/>
              </p:custDataLst>
            </p:nvPr>
          </p:nvCxnSpPr>
          <p:spPr>
            <a:xfrm flipV="1">
              <a:off x="6096000" y="2013011"/>
              <a:ext cx="0" cy="382955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6" name="椭圆 55"/>
            <p:cNvSpPr/>
            <p:nvPr>
              <p:custDataLst>
                <p:tags r:id="rId5"/>
              </p:custDataLst>
            </p:nvPr>
          </p:nvSpPr>
          <p:spPr>
            <a:xfrm rot="10800000" flipH="1">
              <a:off x="6060000" y="5842566"/>
              <a:ext cx="72000" cy="72000"/>
            </a:xfrm>
            <a:prstGeom prst="ellipse">
              <a:avLst/>
            </a:prstGeom>
            <a:solidFill>
              <a:schemeClr val="tx1"/>
            </a:solidFill>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30000"/>
                </a:lnSpc>
                <a:spcBef>
                  <a:spcPts val="0"/>
                </a:spcBef>
                <a:spcAft>
                  <a:spcPts val="0"/>
                </a:spcAft>
                <a:buClrTx/>
                <a:buSzTx/>
                <a:buFontTx/>
                <a:buNone/>
                <a:defRPr/>
              </a:pPr>
              <a:endParaRPr kumimoji="0" lang="zh-CN" altLang="en-US" sz="1400" b="0" i="0" u="none" strike="noStrike" kern="0" cap="none" spc="0" normalizeH="0" baseline="0" noProof="0" dirty="0">
                <a:ln>
                  <a:noFill/>
                </a:ln>
                <a:solidFill>
                  <a:sysClr val="windowText" lastClr="000000"/>
                </a:solidFill>
                <a:effectLst/>
                <a:uLnTx/>
                <a:uFillTx/>
                <a:cs typeface="+mn-ea"/>
                <a:sym typeface="+mn-lt"/>
              </a:endParaRPr>
            </a:p>
          </p:txBody>
        </p:sp>
        <p:sp>
          <p:nvSpPr>
            <p:cNvPr id="57" name="椭圆 56"/>
            <p:cNvSpPr/>
            <p:nvPr>
              <p:custDataLst>
                <p:tags r:id="rId6"/>
              </p:custDataLst>
            </p:nvPr>
          </p:nvSpPr>
          <p:spPr>
            <a:xfrm rot="10800000" flipH="1">
              <a:off x="6060000" y="1941011"/>
              <a:ext cx="72000" cy="72000"/>
            </a:xfrm>
            <a:prstGeom prst="ellipse">
              <a:avLst/>
            </a:prstGeom>
            <a:solidFill>
              <a:schemeClr val="tx1"/>
            </a:solidFill>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30000"/>
                </a:lnSpc>
                <a:spcBef>
                  <a:spcPts val="0"/>
                </a:spcBef>
                <a:spcAft>
                  <a:spcPts val="0"/>
                </a:spcAft>
                <a:buClrTx/>
                <a:buSzTx/>
                <a:buFontTx/>
                <a:buNone/>
                <a:defRPr/>
              </a:pPr>
              <a:endParaRPr kumimoji="0" lang="zh-CN" altLang="en-US" sz="1400" b="0" i="0" u="none" strike="noStrike" kern="0" cap="none" spc="0" normalizeH="0" baseline="0" noProof="0" dirty="0">
                <a:ln>
                  <a:noFill/>
                </a:ln>
                <a:solidFill>
                  <a:sysClr val="windowText" lastClr="000000"/>
                </a:solidFill>
                <a:effectLst/>
                <a:uLnTx/>
                <a:uFillTx/>
                <a:cs typeface="+mn-ea"/>
                <a:sym typeface="+mn-lt"/>
              </a:endParaRPr>
            </a:p>
          </p:txBody>
        </p:sp>
      </p:grpSp>
      <p:sp>
        <p:nvSpPr>
          <p:cNvPr id="27" name="矩形 26"/>
          <p:cNvSpPr/>
          <p:nvPr/>
        </p:nvSpPr>
        <p:spPr>
          <a:xfrm>
            <a:off x="1004715" y="487478"/>
            <a:ext cx="2583180" cy="398780"/>
          </a:xfrm>
          <a:prstGeom prst="rect">
            <a:avLst/>
          </a:prstGeom>
        </p:spPr>
        <p:txBody>
          <a:bodyPr wrap="none">
            <a:spAutoFit/>
          </a:bodyPr>
          <a:lstStyle/>
          <a:p>
            <a:pPr algn="l"/>
            <a:r>
              <a:rPr lang="zh-CN" altLang="en-US" sz="2000" spc="100" dirty="0">
                <a:latin typeface="明兰" panose="02010600030101010101" pitchFamily="2" charset="-122"/>
                <a:ea typeface="明兰" panose="02010600030101010101" pitchFamily="2" charset="-122"/>
                <a:sym typeface="+mn-ea"/>
              </a:rPr>
              <a:t>往复式给煤机减速机</a:t>
            </a:r>
            <a:endParaRPr lang="zh-CN" altLang="en-US" sz="2000" dirty="0"/>
          </a:p>
        </p:txBody>
      </p:sp>
      <p:pic>
        <p:nvPicPr>
          <p:cNvPr id="6" name="图片 5" descr="给煤机减速机 (2)"/>
          <p:cNvPicPr>
            <a:picLocks noChangeAspect="1"/>
          </p:cNvPicPr>
          <p:nvPr/>
        </p:nvPicPr>
        <p:blipFill>
          <a:blip r:embed="rId7"/>
          <a:stretch>
            <a:fillRect/>
          </a:stretch>
        </p:blipFill>
        <p:spPr>
          <a:xfrm>
            <a:off x="6543675" y="2334895"/>
            <a:ext cx="2717165" cy="2717165"/>
          </a:xfrm>
          <a:prstGeom prst="rect">
            <a:avLst/>
          </a:prstGeom>
        </p:spPr>
      </p:pic>
      <p:pic>
        <p:nvPicPr>
          <p:cNvPr id="7" name="图片 6" descr="给煤机减速机 (1)"/>
          <p:cNvPicPr>
            <a:picLocks noChangeAspect="1"/>
          </p:cNvPicPr>
          <p:nvPr/>
        </p:nvPicPr>
        <p:blipFill>
          <a:blip r:embed="rId8"/>
          <a:stretch>
            <a:fillRect/>
          </a:stretch>
        </p:blipFill>
        <p:spPr>
          <a:xfrm>
            <a:off x="2931160" y="2334895"/>
            <a:ext cx="2717165" cy="271716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fade">
                                      <p:cBhvr>
                                        <p:cTn id="7" dur="500"/>
                                        <p:tgtEl>
                                          <p:spTgt spid="7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p:cTn id="11" dur="500" fill="hold"/>
                                        <p:tgtEl>
                                          <p:spTgt spid="54"/>
                                        </p:tgtEl>
                                        <p:attrNameLst>
                                          <p:attrName>ppt_w</p:attrName>
                                        </p:attrNameLst>
                                      </p:cBhvr>
                                      <p:tavLst>
                                        <p:tav tm="0">
                                          <p:val>
                                            <p:fltVal val="0"/>
                                          </p:val>
                                        </p:tav>
                                        <p:tav tm="100000">
                                          <p:val>
                                            <p:strVal val="#ppt_w"/>
                                          </p:val>
                                        </p:tav>
                                      </p:tavLst>
                                    </p:anim>
                                    <p:anim calcmode="lin" valueType="num">
                                      <p:cBhvr>
                                        <p:cTn id="12" dur="500" fill="hold"/>
                                        <p:tgtEl>
                                          <p:spTgt spid="54"/>
                                        </p:tgtEl>
                                        <p:attrNameLst>
                                          <p:attrName>ppt_h</p:attrName>
                                        </p:attrNameLst>
                                      </p:cBhvr>
                                      <p:tavLst>
                                        <p:tav tm="0">
                                          <p:val>
                                            <p:fltVal val="0"/>
                                          </p:val>
                                        </p:tav>
                                        <p:tav tm="100000">
                                          <p:val>
                                            <p:strVal val="#ppt_h"/>
                                          </p:val>
                                        </p:tav>
                                      </p:tavLst>
                                    </p:anim>
                                    <p:animEffect transition="in" filter="fade">
                                      <p:cBhvr>
                                        <p:cTn id="13"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bldLvl="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 name="组合 54"/>
          <p:cNvGrpSpPr/>
          <p:nvPr/>
        </p:nvGrpSpPr>
        <p:grpSpPr>
          <a:xfrm>
            <a:off x="955394" y="2434593"/>
            <a:ext cx="1755699" cy="1738364"/>
            <a:chOff x="1339569" y="2957198"/>
            <a:chExt cx="1755699" cy="1738364"/>
          </a:xfrm>
        </p:grpSpPr>
        <p:sp>
          <p:nvSpPr>
            <p:cNvPr id="2" name="椭圆 1"/>
            <p:cNvSpPr/>
            <p:nvPr/>
          </p:nvSpPr>
          <p:spPr>
            <a:xfrm>
              <a:off x="1379242" y="3034349"/>
              <a:ext cx="1584063" cy="1584063"/>
            </a:xfrm>
            <a:prstGeom prst="ellipse">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圆角矩形 19"/>
            <p:cNvSpPr/>
            <p:nvPr/>
          </p:nvSpPr>
          <p:spPr>
            <a:xfrm>
              <a:off x="1339569" y="2957198"/>
              <a:ext cx="1755699" cy="173836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zh-CN" altLang="en-US" sz="2000" spc="100" dirty="0">
                  <a:latin typeface="明兰" panose="02010600030101010101" pitchFamily="2" charset="-122"/>
                  <a:ea typeface="明兰" panose="02010600030101010101" pitchFamily="2" charset="-122"/>
                  <a:sym typeface="+mn-ea"/>
                </a:rPr>
                <a:t>往复式给煤机减速机结构特点</a:t>
              </a:r>
              <a:endParaRPr lang="zh-CN" altLang="en-US" sz="2000" spc="300" dirty="0">
                <a:solidFill>
                  <a:schemeClr val="bg1"/>
                </a:solidFill>
                <a:latin typeface="微软雅黑" panose="020B0503020204020204" pitchFamily="34" charset="-122"/>
                <a:ea typeface="微软雅黑" panose="020B0503020204020204" pitchFamily="34" charset="-122"/>
              </a:endParaRPr>
            </a:p>
          </p:txBody>
        </p:sp>
      </p:grpSp>
      <p:sp>
        <p:nvSpPr>
          <p:cNvPr id="4" name="椭圆 3"/>
          <p:cNvSpPr/>
          <p:nvPr/>
        </p:nvSpPr>
        <p:spPr>
          <a:xfrm>
            <a:off x="3486151" y="1042329"/>
            <a:ext cx="301171" cy="301171"/>
          </a:xfrm>
          <a:prstGeom prst="ellips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p:nvPr/>
        </p:nvCxnSpPr>
        <p:spPr>
          <a:xfrm>
            <a:off x="3617686" y="1488215"/>
            <a:ext cx="0" cy="969235"/>
          </a:xfrm>
          <a:prstGeom prst="line">
            <a:avLst/>
          </a:prstGeom>
          <a:ln w="3175">
            <a:solidFill>
              <a:srgbClr val="000000"/>
            </a:solidFill>
          </a:ln>
        </p:spPr>
        <p:style>
          <a:lnRef idx="1">
            <a:schemeClr val="accent1"/>
          </a:lnRef>
          <a:fillRef idx="0">
            <a:schemeClr val="accent1"/>
          </a:fillRef>
          <a:effectRef idx="0">
            <a:schemeClr val="accent1"/>
          </a:effectRef>
          <a:fontRef idx="minor">
            <a:schemeClr val="tx1"/>
          </a:fontRef>
        </p:style>
      </p:cxnSp>
      <p:sp>
        <p:nvSpPr>
          <p:cNvPr id="38" name="椭圆 37"/>
          <p:cNvSpPr/>
          <p:nvPr/>
        </p:nvSpPr>
        <p:spPr>
          <a:xfrm>
            <a:off x="3565074" y="2858505"/>
            <a:ext cx="143326" cy="143326"/>
          </a:xfrm>
          <a:prstGeom prst="ellips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a:off x="3601453" y="4523730"/>
            <a:ext cx="184868" cy="184868"/>
          </a:xfrm>
          <a:prstGeom prst="ellipse">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0" name="直接连接符 39"/>
          <p:cNvCxnSpPr/>
          <p:nvPr/>
        </p:nvCxnSpPr>
        <p:spPr>
          <a:xfrm>
            <a:off x="3636736" y="3205033"/>
            <a:ext cx="0" cy="921524"/>
          </a:xfrm>
          <a:prstGeom prst="line">
            <a:avLst/>
          </a:prstGeom>
          <a:ln w="3175">
            <a:solidFill>
              <a:srgbClr val="000000"/>
            </a:solidFill>
          </a:ln>
        </p:spPr>
        <p:style>
          <a:lnRef idx="1">
            <a:schemeClr val="accent1"/>
          </a:lnRef>
          <a:fillRef idx="0">
            <a:schemeClr val="accent1"/>
          </a:fillRef>
          <a:effectRef idx="0">
            <a:schemeClr val="accent1"/>
          </a:effectRef>
          <a:fontRef idx="minor">
            <a:schemeClr val="tx1"/>
          </a:fontRef>
        </p:style>
      </p:cxnSp>
      <p:sp>
        <p:nvSpPr>
          <p:cNvPr id="43" name="文本框 42"/>
          <p:cNvSpPr txBox="1"/>
          <p:nvPr/>
        </p:nvSpPr>
        <p:spPr>
          <a:xfrm>
            <a:off x="4342130" y="1293495"/>
            <a:ext cx="5843905" cy="3415030"/>
          </a:xfrm>
          <a:prstGeom prst="rect">
            <a:avLst/>
          </a:prstGeom>
          <a:noFill/>
        </p:spPr>
        <p:txBody>
          <a:bodyPr wrap="square" rtlCol="0">
            <a:spAutoFit/>
          </a:bodyPr>
          <a:lstStyle>
            <a:defPPr>
              <a:defRPr lang="zh-CN"/>
            </a:defPPr>
            <a:lvl1pPr>
              <a:defRPr sz="2800" spc="400">
                <a:latin typeface="华文细黑" panose="02010600040101010101" pitchFamily="2" charset="-122"/>
                <a:ea typeface="华文细黑" panose="02010600040101010101" pitchFamily="2" charset="-122"/>
              </a:defRPr>
            </a:lvl1pPr>
          </a:lstStyle>
          <a:p>
            <a:pPr>
              <a:lnSpc>
                <a:spcPct val="150000"/>
              </a:lnSpc>
            </a:pPr>
            <a:r>
              <a:rPr lang="zh-CN" altLang="en-US" sz="1600" spc="200" dirty="0"/>
              <a:t>往复式给煤机主要由仓口漏斗、箱体、闸门、底板、托辊、驱动装置等组成。托辊用于支承底板</a:t>
            </a:r>
            <a:r>
              <a:rPr lang="en-US" altLang="zh-CN" sz="1600" spc="200" dirty="0"/>
              <a:t>,</a:t>
            </a:r>
            <a:r>
              <a:rPr lang="zh-CN" altLang="en-US" sz="1600" spc="200" dirty="0"/>
              <a:t>底板通过驱动装置驱动并在托辊上作有规律的往复直线运动</a:t>
            </a:r>
            <a:r>
              <a:rPr lang="en-US" altLang="zh-CN" sz="1600" spc="200" dirty="0"/>
              <a:t>,</a:t>
            </a:r>
            <a:r>
              <a:rPr lang="zh-CN" altLang="en-US" sz="1600" spc="200" dirty="0"/>
              <a:t>底板顺煤流方向的运动称为正行，</a:t>
            </a:r>
            <a:r>
              <a:rPr lang="zh-CN" altLang="en-US" sz="1600" spc="200" dirty="0"/>
              <a:t>底板逆煤流方向的运动称为逆行。当底板正行时将煤仓和给煤机箱体内的煤输送到箱体的前端</a:t>
            </a:r>
            <a:r>
              <a:rPr lang="en-US" altLang="zh-CN" sz="1600" spc="200" dirty="0"/>
              <a:t>,</a:t>
            </a:r>
            <a:r>
              <a:rPr lang="zh-CN" altLang="en-US" sz="1600" spc="200" dirty="0"/>
              <a:t>底板逆行时</a:t>
            </a:r>
            <a:r>
              <a:rPr lang="en-US" altLang="zh-CN" sz="1600" spc="200" dirty="0"/>
              <a:t>,</a:t>
            </a:r>
            <a:r>
              <a:rPr lang="zh-CN" altLang="en-US" sz="1600" spc="200" dirty="0"/>
              <a:t>箱体内的煤被箱体后部的斜板挡住</a:t>
            </a:r>
            <a:r>
              <a:rPr lang="en-US" altLang="zh-CN" sz="1600" spc="200" dirty="0"/>
              <a:t>,</a:t>
            </a:r>
            <a:r>
              <a:rPr lang="zh-CN" altLang="en-US" sz="1600" spc="200" dirty="0"/>
              <a:t>底板与煤之间产生了相对滑动</a:t>
            </a:r>
            <a:r>
              <a:rPr lang="en-US" altLang="zh-CN" sz="1600" spc="200" dirty="0"/>
              <a:t>,</a:t>
            </a:r>
            <a:r>
              <a:rPr lang="zh-CN" altLang="en-US" sz="1600" spc="200" dirty="0"/>
              <a:t>箱体前端的煤自行落下</a:t>
            </a:r>
            <a:r>
              <a:rPr lang="en-US" altLang="zh-CN" sz="1600" spc="200" dirty="0"/>
              <a:t>,</a:t>
            </a:r>
            <a:r>
              <a:rPr lang="zh-CN" altLang="en-US" sz="1600" spc="200" dirty="0"/>
              <a:t>由于底板往复运动的结果</a:t>
            </a:r>
            <a:r>
              <a:rPr lang="en-US" altLang="zh-CN" sz="1600" spc="200" dirty="0"/>
              <a:t>,</a:t>
            </a:r>
            <a:r>
              <a:rPr lang="zh-CN" altLang="en-US" sz="1600" spc="200" dirty="0"/>
              <a:t>从而实现连续均匀的给料</a:t>
            </a:r>
            <a:r>
              <a:rPr lang="en-US" altLang="zh-CN" sz="1600" spc="200" dirty="0"/>
              <a:t>,</a:t>
            </a:r>
            <a:r>
              <a:rPr lang="zh-CN" altLang="en-US" sz="1600" spc="200" dirty="0"/>
              <a:t>这就是往复式给煤机的工作原理。</a:t>
            </a:r>
            <a:r>
              <a:rPr lang="en-US" altLang="zh-CN" sz="1600" spc="200" dirty="0"/>
              <a:t> </a:t>
            </a:r>
            <a:endParaRPr lang="zh-CN" altLang="en-US" sz="1600" spc="200" dirty="0"/>
          </a:p>
        </p:txBody>
      </p:sp>
    </p:spTree>
  </p:cSld>
  <p:clrMapOvr>
    <a:masterClrMapping/>
  </p:clrMapOvr>
  <mc:AlternateContent xmlns:mc="http://schemas.openxmlformats.org/markup-compatibility/2006">
    <mc:Choice xmlns:p14="http://schemas.microsoft.com/office/powerpoint/2010/main" Requires="p14">
      <p:transition spd="slow" p14:dur="1250">
        <p14:flas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p:cTn id="7" dur="300" fill="hold"/>
                                        <p:tgtEl>
                                          <p:spTgt spid="55"/>
                                        </p:tgtEl>
                                        <p:attrNameLst>
                                          <p:attrName>ppt_w</p:attrName>
                                        </p:attrNameLst>
                                      </p:cBhvr>
                                      <p:tavLst>
                                        <p:tav tm="0">
                                          <p:val>
                                            <p:fltVal val="0"/>
                                          </p:val>
                                        </p:tav>
                                        <p:tav tm="100000">
                                          <p:val>
                                            <p:strVal val="#ppt_w"/>
                                          </p:val>
                                        </p:tav>
                                      </p:tavLst>
                                    </p:anim>
                                    <p:anim calcmode="lin" valueType="num">
                                      <p:cBhvr>
                                        <p:cTn id="8" dur="300" fill="hold"/>
                                        <p:tgtEl>
                                          <p:spTgt spid="55"/>
                                        </p:tgtEl>
                                        <p:attrNameLst>
                                          <p:attrName>ppt_h</p:attrName>
                                        </p:attrNameLst>
                                      </p:cBhvr>
                                      <p:tavLst>
                                        <p:tav tm="0">
                                          <p:val>
                                            <p:fltVal val="0"/>
                                          </p:val>
                                        </p:tav>
                                        <p:tav tm="100000">
                                          <p:val>
                                            <p:strVal val="#ppt_h"/>
                                          </p:val>
                                        </p:tav>
                                      </p:tavLst>
                                    </p:anim>
                                    <p:animEffect transition="in" filter="fade">
                                      <p:cBhvr>
                                        <p:cTn id="9" dur="300"/>
                                        <p:tgtEl>
                                          <p:spTgt spid="55"/>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22" presetClass="entr" presetSubtype="1"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up)">
                                      <p:cBhvr>
                                        <p:cTn id="15" dur="300"/>
                                        <p:tgtEl>
                                          <p:spTgt spid="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8"/>
                                        </p:tgtEl>
                                        <p:attrNameLst>
                                          <p:attrName>style.visibility</p:attrName>
                                        </p:attrNameLst>
                                      </p:cBhvr>
                                      <p:to>
                                        <p:strVal val="visible"/>
                                      </p:to>
                                    </p:set>
                                    <p:animEffect transition="in" filter="fade">
                                      <p:cBhvr>
                                        <p:cTn id="18" dur="400"/>
                                        <p:tgtEl>
                                          <p:spTgt spid="38"/>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3"/>
                                        </p:tgtEl>
                                        <p:attrNameLst>
                                          <p:attrName>style.visibility</p:attrName>
                                        </p:attrNameLst>
                                      </p:cBhvr>
                                      <p:to>
                                        <p:strVal val="visible"/>
                                      </p:to>
                                    </p:set>
                                    <p:animEffect transition="in" filter="fade">
                                      <p:cBhvr>
                                        <p:cTn id="21" dur="400"/>
                                        <p:tgtEl>
                                          <p:spTgt spid="43"/>
                                        </p:tgtEl>
                                      </p:cBhvr>
                                    </p:animEffect>
                                  </p:childTnLst>
                                </p:cTn>
                              </p:par>
                              <p:par>
                                <p:cTn id="22" presetID="22" presetClass="entr" presetSubtype="1" fill="hold" nodeType="withEffect">
                                  <p:stCondLst>
                                    <p:cond delay="0"/>
                                  </p:stCondLst>
                                  <p:childTnLst>
                                    <p:set>
                                      <p:cBhvr>
                                        <p:cTn id="23" dur="1" fill="hold">
                                          <p:stCondLst>
                                            <p:cond delay="0"/>
                                          </p:stCondLst>
                                        </p:cTn>
                                        <p:tgtEl>
                                          <p:spTgt spid="40"/>
                                        </p:tgtEl>
                                        <p:attrNameLst>
                                          <p:attrName>style.visibility</p:attrName>
                                        </p:attrNameLst>
                                      </p:cBhvr>
                                      <p:to>
                                        <p:strVal val="visible"/>
                                      </p:to>
                                    </p:set>
                                    <p:animEffect transition="in" filter="wipe(up)">
                                      <p:cBhvr>
                                        <p:cTn id="24" dur="300"/>
                                        <p:tgtEl>
                                          <p:spTgt spid="40"/>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fade">
                                      <p:cBhvr>
                                        <p:cTn id="27" dur="4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38" grpId="0" bldLvl="0" animBg="1"/>
      <p:bldP spid="39" grpId="0" bldLvl="0" animBg="1"/>
      <p:bldP spid="4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椭圆 19"/>
          <p:cNvSpPr/>
          <p:nvPr>
            <p:custDataLst>
              <p:tags r:id="rId1"/>
            </p:custDataLst>
          </p:nvPr>
        </p:nvSpPr>
        <p:spPr>
          <a:xfrm>
            <a:off x="1279842" y="2018756"/>
            <a:ext cx="230720" cy="230720"/>
          </a:xfrm>
          <a:prstGeom prst="ellipse">
            <a:avLst/>
          </a:prstGeom>
          <a:solidFill>
            <a:srgbClr val="33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custDataLst>
              <p:tags r:id="rId2"/>
            </p:custDataLst>
          </p:nvPr>
        </p:nvSpPr>
        <p:spPr>
          <a:xfrm>
            <a:off x="1279842" y="3414277"/>
            <a:ext cx="230720" cy="230720"/>
          </a:xfrm>
          <a:prstGeom prst="ellipse">
            <a:avLst/>
          </a:prstGeom>
          <a:solidFill>
            <a:srgbClr val="33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custDataLst>
              <p:tags r:id="rId3"/>
            </p:custDataLst>
          </p:nvPr>
        </p:nvSpPr>
        <p:spPr>
          <a:xfrm>
            <a:off x="1747520" y="2108835"/>
            <a:ext cx="6459220" cy="2675255"/>
          </a:xfrm>
          <a:prstGeom prst="rect">
            <a:avLst/>
          </a:prstGeom>
        </p:spPr>
        <p:txBody>
          <a:bodyPr wrap="square" lIns="91438" tIns="45719" rIns="91438" bIns="45719">
            <a:spAutoFit/>
          </a:bodyPr>
          <a:lstStyle/>
          <a:p>
            <a:pPr>
              <a:lnSpc>
                <a:spcPct val="150000"/>
              </a:lnSpc>
            </a:pPr>
            <a:r>
              <a:rPr lang="zh-CN" altLang="en-US" sz="1400" dirty="0">
                <a:latin typeface="微软雅黑 Light" panose="020B0502040204020203" pitchFamily="34" charset="-122"/>
                <a:ea typeface="微软雅黑 Light" panose="020B0502040204020203" pitchFamily="34" charset="-122"/>
              </a:rPr>
              <a:t>往复式给料机减速机在原动机和工作机或执行机构之间起匹配转速和传递转矩的作用</a:t>
            </a:r>
            <a:r>
              <a:rPr lang="en-US" altLang="zh-CN" sz="1400" dirty="0">
                <a:latin typeface="微软雅黑 Light" panose="020B0502040204020203" pitchFamily="34" charset="-122"/>
                <a:ea typeface="微软雅黑 Light" panose="020B0502040204020203" pitchFamily="34" charset="-122"/>
              </a:rPr>
              <a:t>,</a:t>
            </a:r>
            <a:r>
              <a:rPr lang="zh-CN" altLang="en-US" sz="1400" dirty="0">
                <a:latin typeface="微软雅黑 Light" panose="020B0502040204020203" pitchFamily="34" charset="-122"/>
                <a:ea typeface="微软雅黑 Light" panose="020B0502040204020203" pitchFamily="34" charset="-122"/>
              </a:rPr>
              <a:t>减速机是一种相对精密的机械</a:t>
            </a:r>
            <a:r>
              <a:rPr lang="en-US" altLang="zh-CN" sz="1400" dirty="0">
                <a:latin typeface="微软雅黑 Light" panose="020B0502040204020203" pitchFamily="34" charset="-122"/>
                <a:ea typeface="微软雅黑 Light" panose="020B0502040204020203" pitchFamily="34" charset="-122"/>
              </a:rPr>
              <a:t>,</a:t>
            </a:r>
            <a:r>
              <a:rPr lang="zh-CN" altLang="en-US" sz="1400" dirty="0">
                <a:latin typeface="微软雅黑 Light" panose="020B0502040204020203" pitchFamily="34" charset="-122"/>
                <a:ea typeface="微软雅黑 Light" panose="020B0502040204020203" pitchFamily="34" charset="-122"/>
              </a:rPr>
              <a:t>使用它的目的是降低转速；按照传动级数不同可分为单级和多级减速机厂轮形状可分为圆柱齿轮减速机、圆锥齿轮减速机和圆锥－圆柱齿引轮减速机；按照传动的布置形式又可分为展开式、分流式和同进轴式减速机。减速器是一种由封闭在刚性壳体内的齿轮传动、蜗杆传动、齿轮</a:t>
            </a:r>
            <a:r>
              <a:rPr lang="en-US" altLang="zh-CN" sz="1400" dirty="0">
                <a:latin typeface="微软雅黑 Light" panose="020B0502040204020203" pitchFamily="34" charset="-122"/>
                <a:ea typeface="微软雅黑 Light" panose="020B0502040204020203" pitchFamily="34" charset="-122"/>
              </a:rPr>
              <a:t>-</a:t>
            </a:r>
            <a:r>
              <a:rPr lang="zh-CN" altLang="en-US" sz="1400" dirty="0">
                <a:latin typeface="微软雅黑 Light" panose="020B0502040204020203" pitchFamily="34" charset="-122"/>
                <a:ea typeface="微软雅黑 Light" panose="020B0502040204020203" pitchFamily="34" charset="-122"/>
              </a:rPr>
              <a:t>蜗杆传动所组成的独立部件</a:t>
            </a:r>
            <a:r>
              <a:rPr lang="en-US" altLang="zh-CN" sz="1400" dirty="0">
                <a:latin typeface="微软雅黑 Light" panose="020B0502040204020203" pitchFamily="34" charset="-122"/>
                <a:ea typeface="微软雅黑 Light" panose="020B0502040204020203" pitchFamily="34" charset="-122"/>
              </a:rPr>
              <a:t>,</a:t>
            </a:r>
            <a:r>
              <a:rPr lang="zh-CN" altLang="en-US" sz="1400" dirty="0">
                <a:latin typeface="微软雅黑 Light" panose="020B0502040204020203" pitchFamily="34" charset="-122"/>
                <a:ea typeface="微软雅黑 Light" panose="020B0502040204020203" pitchFamily="34" charset="-122"/>
              </a:rPr>
              <a:t>常用作原动件与工作机之间的减速传动装置</a:t>
            </a:r>
            <a:r>
              <a:rPr lang="en-US" altLang="zh-CN" sz="1400" dirty="0">
                <a:latin typeface="微软雅黑 Light" panose="020B0502040204020203" pitchFamily="34" charset="-122"/>
                <a:ea typeface="微软雅黑 Light" panose="020B0502040204020203" pitchFamily="34" charset="-122"/>
              </a:rPr>
              <a:t> </a:t>
            </a:r>
            <a:r>
              <a:rPr lang="zh-CN" altLang="en-US" sz="1400" dirty="0">
                <a:latin typeface="微软雅黑 Light" panose="020B0502040204020203" pitchFamily="34" charset="-122"/>
                <a:ea typeface="微软雅黑 Light" panose="020B0502040204020203" pitchFamily="34" charset="-122"/>
              </a:rPr>
              <a:t>。在原动机和工作机或执行机构之间起匹配转速和传递转矩的作用</a:t>
            </a:r>
            <a:r>
              <a:rPr lang="en-US" altLang="zh-CN" sz="1400" dirty="0">
                <a:latin typeface="微软雅黑 Light" panose="020B0502040204020203" pitchFamily="34" charset="-122"/>
                <a:ea typeface="微软雅黑 Light" panose="020B0502040204020203" pitchFamily="34" charset="-122"/>
              </a:rPr>
              <a:t>,</a:t>
            </a:r>
            <a:r>
              <a:rPr lang="zh-CN" altLang="en-US" sz="1400" dirty="0">
                <a:latin typeface="微软雅黑 Light" panose="020B0502040204020203" pitchFamily="34" charset="-122"/>
                <a:ea typeface="微软雅黑 Light" panose="020B0502040204020203" pitchFamily="34" charset="-122"/>
              </a:rPr>
              <a:t>在现代机械中应用极为广泛。</a:t>
            </a:r>
            <a:endParaRPr lang="zh-CN" altLang="en-US" sz="1400" dirty="0">
              <a:latin typeface="微软雅黑 Light" panose="020B0502040204020203" pitchFamily="34" charset="-122"/>
              <a:ea typeface="微软雅黑 Light" panose="020B0502040204020203" pitchFamily="34" charset="-122"/>
            </a:endParaRPr>
          </a:p>
        </p:txBody>
      </p:sp>
      <p:sp>
        <p:nvSpPr>
          <p:cNvPr id="27" name="椭圆 26"/>
          <p:cNvSpPr/>
          <p:nvPr>
            <p:custDataLst>
              <p:tags r:id="rId4"/>
            </p:custDataLst>
          </p:nvPr>
        </p:nvSpPr>
        <p:spPr>
          <a:xfrm>
            <a:off x="1279842" y="4809797"/>
            <a:ext cx="230720" cy="230720"/>
          </a:xfrm>
          <a:prstGeom prst="ellipse">
            <a:avLst/>
          </a:prstGeom>
          <a:solidFill>
            <a:srgbClr val="33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矩形 58"/>
          <p:cNvSpPr/>
          <p:nvPr/>
        </p:nvSpPr>
        <p:spPr>
          <a:xfrm>
            <a:off x="1004715" y="487478"/>
            <a:ext cx="3116580" cy="398780"/>
          </a:xfrm>
          <a:prstGeom prst="rect">
            <a:avLst/>
          </a:prstGeom>
        </p:spPr>
        <p:txBody>
          <a:bodyPr wrap="none">
            <a:spAutoFit/>
          </a:bodyPr>
          <a:lstStyle/>
          <a:p>
            <a:pPr algn="l"/>
            <a:r>
              <a:rPr lang="zh-CN" altLang="en-US" sz="2000" spc="100" dirty="0">
                <a:latin typeface="明兰" panose="02010600030101010101" pitchFamily="2" charset="-122"/>
                <a:ea typeface="明兰" panose="02010600030101010101" pitchFamily="2" charset="-122"/>
                <a:sym typeface="+mn-ea"/>
              </a:rPr>
              <a:t>往复式给料机减速机介绍</a:t>
            </a:r>
            <a:endParaRPr lang="zh-CN" altLang="en-US" sz="2000" dirty="0"/>
          </a:p>
        </p:txBody>
      </p:sp>
      <p:pic>
        <p:nvPicPr>
          <p:cNvPr id="2" name="图片 1" descr="给煤机减速机1"/>
          <p:cNvPicPr>
            <a:picLocks noChangeAspect="1"/>
          </p:cNvPicPr>
          <p:nvPr/>
        </p:nvPicPr>
        <p:blipFill>
          <a:blip r:embed="rId5"/>
          <a:stretch>
            <a:fillRect/>
          </a:stretch>
        </p:blipFill>
        <p:spPr>
          <a:xfrm>
            <a:off x="8206740" y="3307080"/>
            <a:ext cx="2673350" cy="26733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500"/>
                                        <p:tgtEl>
                                          <p:spTgt spid="2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500"/>
                                        <p:tgtEl>
                                          <p:spTgt spid="2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ldLvl="0" animBg="1"/>
      <p:bldP spid="24" grpId="0" bldLvl="0" animBg="1"/>
      <p:bldP spid="25" grpId="0"/>
      <p:bldP spid="27" grpId="0" bldLvl="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椭圆 13"/>
          <p:cNvSpPr/>
          <p:nvPr/>
        </p:nvSpPr>
        <p:spPr>
          <a:xfrm>
            <a:off x="3544237" y="4732141"/>
            <a:ext cx="1866507" cy="1865212"/>
          </a:xfrm>
          <a:prstGeom prst="ellipse">
            <a:avLst/>
          </a:prstGeom>
          <a:noFill/>
          <a:ln w="127000" cap="flat" cmpd="thinThick" algn="ctr">
            <a:solidFill>
              <a:schemeClr val="accent3"/>
            </a:solidFill>
            <a:prstDash val="solid"/>
            <a:miter lim="800000"/>
          </a:ln>
          <a:effectLst/>
        </p:spPr>
        <p:txBody>
          <a:bodyPr lIns="0" tIns="0" rIns="0" bIns="0" anchor="ctr"/>
          <a:lstStyle/>
          <a:p>
            <a:pPr algn="ctr">
              <a:defRPr/>
            </a:pPr>
            <a:r>
              <a:rPr lang="zh-CN" altLang="en-US" sz="1600" kern="0" dirty="0">
                <a:solidFill>
                  <a:schemeClr val="tx1">
                    <a:lumMod val="75000"/>
                    <a:lumOff val="25000"/>
                  </a:schemeClr>
                </a:solidFill>
                <a:latin typeface="微软雅黑" panose="020B0503020204020204" pitchFamily="34" charset="-122"/>
                <a:ea typeface="微软雅黑" panose="020B0503020204020204" pitchFamily="34" charset="-122"/>
              </a:rPr>
              <a:t>减速机</a:t>
            </a:r>
            <a:endParaRPr lang="zh-CN" altLang="en-US" sz="16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椭圆 15"/>
          <p:cNvSpPr/>
          <p:nvPr/>
        </p:nvSpPr>
        <p:spPr>
          <a:xfrm>
            <a:off x="1555777" y="2887606"/>
            <a:ext cx="2813196" cy="2814361"/>
          </a:xfrm>
          <a:prstGeom prst="ellipse">
            <a:avLst/>
          </a:prstGeom>
          <a:noFill/>
          <a:ln w="127000" cap="flat" cmpd="thinThick" algn="ctr">
            <a:solidFill>
              <a:schemeClr val="accent2"/>
            </a:solidFill>
            <a:prstDash val="solid"/>
            <a:miter lim="800000"/>
          </a:ln>
          <a:effectLst/>
        </p:spPr>
        <p:txBody>
          <a:bodyPr lIns="0" tIns="0" rIns="0" bIns="0" anchor="ctr"/>
          <a:lstStyle/>
          <a:p>
            <a:pPr algn="ctr">
              <a:defRPr/>
            </a:pPr>
            <a:r>
              <a:rPr lang="zh-CN" altLang="en-US" sz="1600" kern="0" dirty="0">
                <a:solidFill>
                  <a:schemeClr val="tx1">
                    <a:lumMod val="75000"/>
                    <a:lumOff val="25000"/>
                  </a:schemeClr>
                </a:solidFill>
                <a:latin typeface="微软雅黑" panose="020B0503020204020204" pitchFamily="34" charset="-122"/>
                <a:ea typeface="微软雅黑" panose="020B0503020204020204" pitchFamily="34" charset="-122"/>
              </a:rPr>
              <a:t>给煤机</a:t>
            </a:r>
            <a:endParaRPr lang="zh-CN" altLang="en-US" sz="16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 name="KSO_GT1.1.1"/>
          <p:cNvSpPr txBox="1"/>
          <p:nvPr/>
        </p:nvSpPr>
        <p:spPr>
          <a:xfrm>
            <a:off x="5026660" y="2641600"/>
            <a:ext cx="5273040" cy="1779905"/>
          </a:xfrm>
          <a:prstGeom prst="rect">
            <a:avLst/>
          </a:prstGeom>
          <a:noFill/>
        </p:spPr>
        <p:txBody>
          <a:bodyPr lIns="134345" tIns="67174" rIns="134345" bIns="67174" anchor="ctr"/>
          <a:lstStyle/>
          <a:p>
            <a:pPr algn="just">
              <a:lnSpc>
                <a:spcPct val="150000"/>
              </a:lnSpc>
              <a:defRPr/>
            </a:pPr>
            <a:r>
              <a:rPr lang="zh-CN" altLang="en-US" sz="1400" kern="0" dirty="0">
                <a:solidFill>
                  <a:schemeClr val="tx1"/>
                </a:solidFill>
                <a:latin typeface="微软雅黑" panose="020B0503020204020204" pitchFamily="34" charset="-122"/>
                <a:ea typeface="微软雅黑" panose="020B0503020204020204" pitchFamily="34" charset="-122"/>
              </a:rPr>
              <a:t>型号</a:t>
            </a:r>
            <a:r>
              <a:rPr lang="en-US" altLang="zh-CN" sz="1400" kern="0" dirty="0">
                <a:solidFill>
                  <a:schemeClr val="tx1"/>
                </a:solidFill>
                <a:latin typeface="微软雅黑" panose="020B0503020204020204" pitchFamily="34" charset="-122"/>
                <a:ea typeface="微软雅黑" panose="020B0503020204020204" pitchFamily="34" charset="-122"/>
              </a:rPr>
              <a:t>      zuida</a:t>
            </a:r>
            <a:r>
              <a:rPr lang="zh-CN" altLang="en-US" sz="1400" kern="0" dirty="0">
                <a:solidFill>
                  <a:schemeClr val="tx1"/>
                </a:solidFill>
                <a:latin typeface="微软雅黑" panose="020B0503020204020204" pitchFamily="34" charset="-122"/>
                <a:ea typeface="微软雅黑" panose="020B0503020204020204" pitchFamily="34" charset="-122"/>
              </a:rPr>
              <a:t>给料量</a:t>
            </a:r>
            <a:r>
              <a:rPr lang="en-US" altLang="zh-CN" sz="1400" kern="0" dirty="0">
                <a:solidFill>
                  <a:schemeClr val="tx1"/>
                </a:solidFill>
                <a:latin typeface="微软雅黑" panose="020B0503020204020204" pitchFamily="34" charset="-122"/>
                <a:ea typeface="微软雅黑" panose="020B0503020204020204" pitchFamily="34" charset="-122"/>
              </a:rPr>
              <a:t> t/h    </a:t>
            </a:r>
            <a:r>
              <a:rPr lang="zh-CN" altLang="en-US" sz="1400" kern="0" dirty="0">
                <a:solidFill>
                  <a:schemeClr val="tx1"/>
                </a:solidFill>
                <a:latin typeface="微软雅黑" panose="020B0503020204020204" pitchFamily="34" charset="-122"/>
                <a:ea typeface="微软雅黑" panose="020B0503020204020204" pitchFamily="34" charset="-122"/>
              </a:rPr>
              <a:t>功率</a:t>
            </a:r>
            <a:r>
              <a:rPr lang="en-US" altLang="zh-CN" sz="1400" kern="0" dirty="0">
                <a:solidFill>
                  <a:schemeClr val="tx1"/>
                </a:solidFill>
                <a:latin typeface="微软雅黑" panose="020B0503020204020204" pitchFamily="34" charset="-122"/>
                <a:ea typeface="微软雅黑" panose="020B0503020204020204" pitchFamily="34" charset="-122"/>
              </a:rPr>
              <a:t>kW   </a:t>
            </a:r>
            <a:r>
              <a:rPr lang="zh-CN" altLang="en-US" sz="1400" kern="0" dirty="0">
                <a:solidFill>
                  <a:schemeClr val="tx1"/>
                </a:solidFill>
                <a:latin typeface="微软雅黑" panose="020B0503020204020204" pitchFamily="34" charset="-122"/>
                <a:ea typeface="微软雅黑" panose="020B0503020204020204" pitchFamily="34" charset="-122"/>
              </a:rPr>
              <a:t>曲柄转速</a:t>
            </a:r>
            <a:r>
              <a:rPr lang="en-US" altLang="zh-CN" sz="1400" kern="0" dirty="0">
                <a:solidFill>
                  <a:schemeClr val="tx1"/>
                </a:solidFill>
                <a:latin typeface="微软雅黑" panose="020B0503020204020204" pitchFamily="34" charset="-122"/>
                <a:ea typeface="微软雅黑" panose="020B0503020204020204" pitchFamily="34" charset="-122"/>
              </a:rPr>
              <a:t>r/min    </a:t>
            </a:r>
            <a:r>
              <a:rPr lang="zh-CN" altLang="en-US" sz="1400" kern="0" dirty="0">
                <a:solidFill>
                  <a:schemeClr val="tx1"/>
                </a:solidFill>
                <a:latin typeface="微软雅黑" panose="020B0503020204020204" pitchFamily="34" charset="-122"/>
                <a:ea typeface="微软雅黑" panose="020B0503020204020204" pitchFamily="34" charset="-122"/>
              </a:rPr>
              <a:t>机重</a:t>
            </a:r>
            <a:r>
              <a:rPr lang="en-US" altLang="zh-CN" sz="1400" kern="0" dirty="0">
                <a:solidFill>
                  <a:schemeClr val="tx1"/>
                </a:solidFill>
                <a:latin typeface="微软雅黑" panose="020B0503020204020204" pitchFamily="34" charset="-122"/>
                <a:ea typeface="微软雅黑" panose="020B0503020204020204" pitchFamily="34" charset="-122"/>
              </a:rPr>
              <a:t> kg</a:t>
            </a:r>
            <a:endParaRPr lang="en-US" altLang="zh-CN" sz="1400" kern="0" dirty="0">
              <a:solidFill>
                <a:schemeClr val="tx1"/>
              </a:solidFill>
              <a:latin typeface="微软雅黑" panose="020B0503020204020204" pitchFamily="34" charset="-122"/>
              <a:ea typeface="微软雅黑" panose="020B0503020204020204" pitchFamily="34" charset="-122"/>
            </a:endParaRPr>
          </a:p>
          <a:p>
            <a:pPr algn="just">
              <a:lnSpc>
                <a:spcPct val="150000"/>
              </a:lnSpc>
              <a:defRPr/>
            </a:pPr>
            <a:r>
              <a:rPr lang="en-US" altLang="zh-CN" sz="1400" kern="0" dirty="0">
                <a:solidFill>
                  <a:schemeClr val="tx1"/>
                </a:solidFill>
                <a:latin typeface="微软雅黑" panose="020B0503020204020204" pitchFamily="34" charset="-122"/>
                <a:ea typeface="微软雅黑" panose="020B0503020204020204" pitchFamily="34" charset="-122"/>
              </a:rPr>
              <a:t>GLW225/4      225            4                    57        1420</a:t>
            </a:r>
            <a:endParaRPr lang="en-US" altLang="zh-CN" sz="1400" kern="0" dirty="0">
              <a:solidFill>
                <a:schemeClr val="tx1"/>
              </a:solidFill>
              <a:latin typeface="微软雅黑" panose="020B0503020204020204" pitchFamily="34" charset="-122"/>
              <a:ea typeface="微软雅黑" panose="020B0503020204020204" pitchFamily="34" charset="-122"/>
            </a:endParaRPr>
          </a:p>
          <a:p>
            <a:pPr algn="just">
              <a:lnSpc>
                <a:spcPct val="150000"/>
              </a:lnSpc>
              <a:defRPr/>
            </a:pPr>
            <a:r>
              <a:rPr lang="en-US" altLang="zh-CN" sz="1400" kern="0" dirty="0">
                <a:solidFill>
                  <a:schemeClr val="tx1"/>
                </a:solidFill>
                <a:latin typeface="微软雅黑" panose="020B0503020204020204" pitchFamily="34" charset="-122"/>
                <a:ea typeface="微软雅黑" panose="020B0503020204020204" pitchFamily="34" charset="-122"/>
              </a:rPr>
              <a:t>GLW330/7.5    330           7.5                  62        1980</a:t>
            </a:r>
            <a:endParaRPr lang="en-US" altLang="zh-CN" sz="1400" kern="0" dirty="0">
              <a:solidFill>
                <a:schemeClr val="tx1"/>
              </a:solidFill>
              <a:latin typeface="微软雅黑" panose="020B0503020204020204" pitchFamily="34" charset="-122"/>
              <a:ea typeface="微软雅黑" panose="020B0503020204020204" pitchFamily="34" charset="-122"/>
            </a:endParaRPr>
          </a:p>
          <a:p>
            <a:pPr algn="just">
              <a:lnSpc>
                <a:spcPct val="150000"/>
              </a:lnSpc>
              <a:defRPr/>
            </a:pPr>
            <a:r>
              <a:rPr lang="en-US" altLang="zh-CN" sz="1400" kern="0" dirty="0">
                <a:solidFill>
                  <a:schemeClr val="tx1"/>
                </a:solidFill>
                <a:latin typeface="微软雅黑" panose="020B0503020204020204" pitchFamily="34" charset="-122"/>
                <a:ea typeface="微软雅黑" panose="020B0503020204020204" pitchFamily="34" charset="-122"/>
              </a:rPr>
              <a:t>GLW590/18.5   590          18.5                 62        2880</a:t>
            </a:r>
            <a:endParaRPr lang="en-US" altLang="zh-CN" sz="1400" kern="0" dirty="0">
              <a:solidFill>
                <a:schemeClr val="tx1"/>
              </a:solidFill>
              <a:latin typeface="微软雅黑" panose="020B0503020204020204" pitchFamily="34" charset="-122"/>
              <a:ea typeface="微软雅黑" panose="020B0503020204020204" pitchFamily="34" charset="-122"/>
            </a:endParaRPr>
          </a:p>
        </p:txBody>
      </p:sp>
      <p:cxnSp>
        <p:nvCxnSpPr>
          <p:cNvPr id="19" name="肘形连接符 8"/>
          <p:cNvCxnSpPr>
            <a:cxnSpLocks noChangeShapeType="1"/>
          </p:cNvCxnSpPr>
          <p:nvPr/>
        </p:nvCxnSpPr>
        <p:spPr bwMode="auto">
          <a:xfrm flipV="1">
            <a:off x="5437617" y="5257381"/>
            <a:ext cx="2300578" cy="732023"/>
          </a:xfrm>
          <a:prstGeom prst="bentConnector3">
            <a:avLst>
              <a:gd name="adj1" fmla="val 29667"/>
            </a:avLst>
          </a:prstGeom>
          <a:noFill/>
          <a:ln w="38100" algn="ctr">
            <a:solidFill>
              <a:schemeClr val="accent3"/>
            </a:solidFill>
            <a:miter lim="800000"/>
            <a:headEnd type="oval" w="med" len="med"/>
            <a:tailEnd type="triangle" w="med" len="med"/>
          </a:ln>
          <a:extLst>
            <a:ext uri="{909E8E84-426E-40DD-AFC4-6F175D3DCCD1}">
              <a14:hiddenFill xmlns:a14="http://schemas.microsoft.com/office/drawing/2010/main">
                <a:noFill/>
              </a14:hiddenFill>
            </a:ext>
          </a:extLst>
        </p:spPr>
      </p:cxnSp>
      <p:sp>
        <p:nvSpPr>
          <p:cNvPr id="20" name="椭圆 19"/>
          <p:cNvSpPr/>
          <p:nvPr/>
        </p:nvSpPr>
        <p:spPr>
          <a:xfrm>
            <a:off x="1404884" y="1384273"/>
            <a:ext cx="1866509" cy="1865212"/>
          </a:xfrm>
          <a:prstGeom prst="ellipse">
            <a:avLst/>
          </a:prstGeom>
          <a:noFill/>
          <a:ln w="127000" cap="flat" cmpd="thinThick" algn="ctr">
            <a:solidFill>
              <a:schemeClr val="accent1"/>
            </a:solidFill>
            <a:prstDash val="solid"/>
            <a:miter lim="800000"/>
          </a:ln>
          <a:effectLst/>
        </p:spPr>
        <p:txBody>
          <a:bodyPr lIns="0" tIns="0" rIns="0" bIns="0" anchor="ctr"/>
          <a:lstStyle/>
          <a:p>
            <a:pPr algn="ctr">
              <a:defRPr/>
            </a:pPr>
            <a:r>
              <a:rPr lang="zh-CN" altLang="en-US" sz="1600" kern="0" dirty="0">
                <a:solidFill>
                  <a:schemeClr val="tx1">
                    <a:lumMod val="75000"/>
                    <a:lumOff val="25000"/>
                  </a:schemeClr>
                </a:solidFill>
                <a:latin typeface="微软雅黑" panose="020B0503020204020204" pitchFamily="34" charset="-122"/>
                <a:ea typeface="微软雅黑" panose="020B0503020204020204" pitchFamily="34" charset="-122"/>
              </a:rPr>
              <a:t>往复式</a:t>
            </a:r>
            <a:endParaRPr lang="zh-CN" altLang="en-US" sz="16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22" name="肘形连接符 11"/>
          <p:cNvCxnSpPr>
            <a:cxnSpLocks noChangeShapeType="1"/>
          </p:cNvCxnSpPr>
          <p:nvPr/>
        </p:nvCxnSpPr>
        <p:spPr bwMode="auto">
          <a:xfrm flipV="1">
            <a:off x="3298261" y="1909511"/>
            <a:ext cx="2298512" cy="732023"/>
          </a:xfrm>
          <a:prstGeom prst="bentConnector3">
            <a:avLst>
              <a:gd name="adj1" fmla="val 29667"/>
            </a:avLst>
          </a:prstGeom>
          <a:noFill/>
          <a:ln w="38100" algn="ctr">
            <a:solidFill>
              <a:schemeClr val="accent1"/>
            </a:solidFill>
            <a:miter lim="800000"/>
            <a:headEnd type="oval" w="med" len="med"/>
            <a:tailEnd type="triangle" w="med" len="med"/>
          </a:ln>
          <a:extLst>
            <a:ext uri="{909E8E84-426E-40DD-AFC4-6F175D3DCCD1}">
              <a14:hiddenFill xmlns:a14="http://schemas.microsoft.com/office/drawing/2010/main">
                <a:noFill/>
              </a14:hiddenFill>
            </a:ext>
          </a:extLst>
        </p:spPr>
      </p:cxnSp>
      <p:sp>
        <p:nvSpPr>
          <p:cNvPr id="11" name="矩形 10"/>
          <p:cNvSpPr/>
          <p:nvPr/>
        </p:nvSpPr>
        <p:spPr>
          <a:xfrm>
            <a:off x="1004715" y="487478"/>
            <a:ext cx="3649980" cy="398780"/>
          </a:xfrm>
          <a:prstGeom prst="rect">
            <a:avLst/>
          </a:prstGeom>
        </p:spPr>
        <p:txBody>
          <a:bodyPr wrap="none">
            <a:spAutoFit/>
          </a:bodyPr>
          <a:lstStyle/>
          <a:p>
            <a:pPr algn="l"/>
            <a:r>
              <a:rPr lang="zh-CN" altLang="en-US" sz="2000" spc="100" dirty="0">
                <a:latin typeface="明兰" panose="02010600030101010101" pitchFamily="2" charset="-122"/>
                <a:ea typeface="明兰" panose="02010600030101010101" pitchFamily="2" charset="-122"/>
                <a:sym typeface="+mn-ea"/>
              </a:rPr>
              <a:t>往复式给煤机减速机技术参数</a:t>
            </a:r>
            <a:endParaRPr lang="zh-CN" altLang="en-US" sz="2000" dirty="0"/>
          </a:p>
        </p:txBody>
      </p:sp>
    </p:spTree>
  </p:cSld>
  <p:clrMapOvr>
    <a:masterClrMapping/>
  </p:clrMapOvr>
  <mc:AlternateContent xmlns:mc="http://schemas.openxmlformats.org/markup-compatibility/2006">
    <mc:Choice xmlns:p14="http://schemas.microsoft.com/office/powerpoint/2010/main" Requires="p14">
      <p:transition spd="slow" p14:dur="1250">
        <p14:flas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down)">
                                      <p:cBhvr>
                                        <p:cTn id="7" dur="750"/>
                                        <p:tgtEl>
                                          <p:spTgt spid="20"/>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wipe(down)">
                                      <p:cBhvr>
                                        <p:cTn id="10" dur="750"/>
                                        <p:tgtEl>
                                          <p:spTgt spid="16"/>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ipe(down)">
                                      <p:cBhvr>
                                        <p:cTn id="13" dur="750"/>
                                        <p:tgtEl>
                                          <p:spTgt spid="14"/>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wipe(left)">
                                      <p:cBhvr>
                                        <p:cTn id="17" dur="750"/>
                                        <p:tgtEl>
                                          <p:spTgt spid="22"/>
                                        </p:tgtEl>
                                      </p:cBhvr>
                                    </p:animEffect>
                                  </p:childTnLst>
                                </p:cTn>
                              </p:par>
                            </p:childTnLst>
                          </p:cTn>
                        </p:par>
                        <p:par>
                          <p:cTn id="18" fill="hold">
                            <p:stCondLst>
                              <p:cond delay="2000"/>
                            </p:stCondLst>
                            <p:childTnLst>
                              <p:par>
                                <p:cTn id="19" presetID="22" presetClass="entr" presetSubtype="8"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wipe(left)">
                                      <p:cBhvr>
                                        <p:cTn id="21" dur="750"/>
                                        <p:tgtEl>
                                          <p:spTgt spid="18"/>
                                        </p:tgtEl>
                                      </p:cBhvr>
                                    </p:animEffect>
                                  </p:childTnLst>
                                </p:cTn>
                              </p:par>
                            </p:childTnLst>
                          </p:cTn>
                        </p:par>
                        <p:par>
                          <p:cTn id="22" fill="hold">
                            <p:stCondLst>
                              <p:cond delay="3000"/>
                            </p:stCondLst>
                            <p:childTnLst>
                              <p:par>
                                <p:cTn id="23" presetID="22" presetClass="entr" presetSubtype="8" fill="hold" nodeType="after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wipe(left)">
                                      <p:cBhvr>
                                        <p:cTn id="25" dur="75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animBg="1"/>
      <p:bldP spid="18" grpId="0"/>
      <p:bldP spid="2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1004715" y="487478"/>
            <a:ext cx="2583180" cy="398780"/>
          </a:xfrm>
          <a:prstGeom prst="rect">
            <a:avLst/>
          </a:prstGeom>
        </p:spPr>
        <p:txBody>
          <a:bodyPr wrap="none">
            <a:spAutoFit/>
          </a:bodyPr>
          <a:lstStyle/>
          <a:p>
            <a:pPr algn="l"/>
            <a:r>
              <a:rPr lang="zh-CN" altLang="en-US" sz="2000" spc="100" dirty="0">
                <a:latin typeface="明兰" panose="02010600030101010101" pitchFamily="2" charset="-122"/>
                <a:ea typeface="明兰" panose="02010600030101010101" pitchFamily="2" charset="-122"/>
                <a:sym typeface="+mn-ea"/>
              </a:rPr>
              <a:t>往复式给煤机减速机</a:t>
            </a:r>
            <a:endParaRPr lang="zh-CN" altLang="en-US" sz="2000" dirty="0"/>
          </a:p>
        </p:txBody>
      </p:sp>
      <p:pic>
        <p:nvPicPr>
          <p:cNvPr id="2" name="图片 1" descr="给煤机减速机 (5)"/>
          <p:cNvPicPr>
            <a:picLocks noChangeAspect="1"/>
          </p:cNvPicPr>
          <p:nvPr/>
        </p:nvPicPr>
        <p:blipFill>
          <a:blip r:embed="rId1"/>
          <a:stretch>
            <a:fillRect/>
          </a:stretch>
        </p:blipFill>
        <p:spPr>
          <a:xfrm>
            <a:off x="7671435" y="2232660"/>
            <a:ext cx="2630170" cy="2630170"/>
          </a:xfrm>
          <a:prstGeom prst="rect">
            <a:avLst/>
          </a:prstGeom>
        </p:spPr>
      </p:pic>
      <p:pic>
        <p:nvPicPr>
          <p:cNvPr id="3" name="图片 2" descr="给煤机减速机 (3)"/>
          <p:cNvPicPr>
            <a:picLocks noChangeAspect="1"/>
          </p:cNvPicPr>
          <p:nvPr/>
        </p:nvPicPr>
        <p:blipFill>
          <a:blip r:embed="rId2"/>
          <a:stretch>
            <a:fillRect/>
          </a:stretch>
        </p:blipFill>
        <p:spPr>
          <a:xfrm>
            <a:off x="4696460" y="2232660"/>
            <a:ext cx="2630170" cy="2630170"/>
          </a:xfrm>
          <a:prstGeom prst="rect">
            <a:avLst/>
          </a:prstGeom>
        </p:spPr>
      </p:pic>
      <p:pic>
        <p:nvPicPr>
          <p:cNvPr id="4" name="图片 3" descr="给煤机减速机 (4)"/>
          <p:cNvPicPr>
            <a:picLocks noChangeAspect="1"/>
          </p:cNvPicPr>
          <p:nvPr/>
        </p:nvPicPr>
        <p:blipFill>
          <a:blip r:embed="rId3"/>
          <a:stretch>
            <a:fillRect/>
          </a:stretch>
        </p:blipFill>
        <p:spPr>
          <a:xfrm>
            <a:off x="1628775" y="2232660"/>
            <a:ext cx="2630170" cy="263017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p14:reveal/>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椭圆 12"/>
          <p:cNvSpPr/>
          <p:nvPr/>
        </p:nvSpPr>
        <p:spPr>
          <a:xfrm>
            <a:off x="3631638" y="4535916"/>
            <a:ext cx="133744" cy="133744"/>
          </a:xfrm>
          <a:prstGeom prst="ellipse">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3417136" y="5616564"/>
            <a:ext cx="48334" cy="48334"/>
          </a:xfrm>
          <a:prstGeom prst="ellipse">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6" name="椭圆 15"/>
          <p:cNvSpPr/>
          <p:nvPr/>
        </p:nvSpPr>
        <p:spPr>
          <a:xfrm>
            <a:off x="6985828" y="5161004"/>
            <a:ext cx="57878" cy="57878"/>
          </a:xfrm>
          <a:prstGeom prst="ellipse">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7" name="椭圆 16"/>
          <p:cNvSpPr/>
          <p:nvPr/>
        </p:nvSpPr>
        <p:spPr>
          <a:xfrm>
            <a:off x="7222356" y="4775232"/>
            <a:ext cx="62650" cy="62650"/>
          </a:xfrm>
          <a:prstGeom prst="ellipse">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8" name="椭圆 17"/>
          <p:cNvSpPr/>
          <p:nvPr/>
        </p:nvSpPr>
        <p:spPr>
          <a:xfrm>
            <a:off x="6950883" y="1925659"/>
            <a:ext cx="67423" cy="67423"/>
          </a:xfrm>
          <a:prstGeom prst="ellipse">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9" name="椭圆 18"/>
          <p:cNvSpPr/>
          <p:nvPr/>
        </p:nvSpPr>
        <p:spPr>
          <a:xfrm>
            <a:off x="4144491" y="3190887"/>
            <a:ext cx="72195" cy="72195"/>
          </a:xfrm>
          <a:prstGeom prst="ellipse">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0" name="椭圆 19"/>
          <p:cNvSpPr/>
          <p:nvPr/>
        </p:nvSpPr>
        <p:spPr>
          <a:xfrm>
            <a:off x="5226839" y="2690815"/>
            <a:ext cx="76967" cy="76967"/>
          </a:xfrm>
          <a:prstGeom prst="ellipse">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1" name="椭圆 20"/>
          <p:cNvSpPr/>
          <p:nvPr/>
        </p:nvSpPr>
        <p:spPr>
          <a:xfrm>
            <a:off x="6136467" y="2990843"/>
            <a:ext cx="81739" cy="81739"/>
          </a:xfrm>
          <a:prstGeom prst="ellipse">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椭圆 21"/>
          <p:cNvSpPr/>
          <p:nvPr/>
        </p:nvSpPr>
        <p:spPr>
          <a:xfrm>
            <a:off x="8074795" y="2808271"/>
            <a:ext cx="86511" cy="86511"/>
          </a:xfrm>
          <a:prstGeom prst="ellipse">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3" name="椭圆 22"/>
          <p:cNvSpPr/>
          <p:nvPr/>
        </p:nvSpPr>
        <p:spPr>
          <a:xfrm>
            <a:off x="6664891" y="3853194"/>
            <a:ext cx="91283" cy="91283"/>
          </a:xfrm>
          <a:prstGeom prst="ellipse">
            <a:avLst/>
          </a:prstGeom>
          <a:solidFill>
            <a:srgbClr val="33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4" name="椭圆 23"/>
          <p:cNvSpPr/>
          <p:nvPr/>
        </p:nvSpPr>
        <p:spPr>
          <a:xfrm>
            <a:off x="8001750" y="5605426"/>
            <a:ext cx="96056" cy="96056"/>
          </a:xfrm>
          <a:prstGeom prst="ellipse">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5" name="椭圆 24"/>
          <p:cNvSpPr/>
          <p:nvPr/>
        </p:nvSpPr>
        <p:spPr>
          <a:xfrm>
            <a:off x="7663603" y="4543379"/>
            <a:ext cx="72000" cy="72000"/>
          </a:xfrm>
          <a:prstGeom prst="ellipse">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6" name="椭圆 25"/>
          <p:cNvSpPr/>
          <p:nvPr/>
        </p:nvSpPr>
        <p:spPr>
          <a:xfrm>
            <a:off x="5757006" y="2001782"/>
            <a:ext cx="105600" cy="105600"/>
          </a:xfrm>
          <a:prstGeom prst="ellipse">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7" name="椭圆 26"/>
          <p:cNvSpPr/>
          <p:nvPr/>
        </p:nvSpPr>
        <p:spPr>
          <a:xfrm>
            <a:off x="5069527" y="4889265"/>
            <a:ext cx="110372" cy="110372"/>
          </a:xfrm>
          <a:prstGeom prst="ellipse">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8" name="椭圆 27"/>
          <p:cNvSpPr/>
          <p:nvPr/>
        </p:nvSpPr>
        <p:spPr>
          <a:xfrm>
            <a:off x="6395162" y="5484738"/>
            <a:ext cx="115144" cy="115144"/>
          </a:xfrm>
          <a:prstGeom prst="ellipse">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9" name="椭圆 28"/>
          <p:cNvSpPr/>
          <p:nvPr/>
        </p:nvSpPr>
        <p:spPr>
          <a:xfrm>
            <a:off x="7789403" y="4244891"/>
            <a:ext cx="45719" cy="45719"/>
          </a:xfrm>
          <a:prstGeom prst="ellipse">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0" name="椭圆 29"/>
          <p:cNvSpPr/>
          <p:nvPr/>
        </p:nvSpPr>
        <p:spPr>
          <a:xfrm>
            <a:off x="5356917" y="4103593"/>
            <a:ext cx="124689" cy="124689"/>
          </a:xfrm>
          <a:prstGeom prst="ellipse">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1" name="椭圆 30"/>
          <p:cNvSpPr/>
          <p:nvPr/>
        </p:nvSpPr>
        <p:spPr>
          <a:xfrm>
            <a:off x="4920345" y="2866921"/>
            <a:ext cx="129461" cy="129461"/>
          </a:xfrm>
          <a:prstGeom prst="ellipse">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2" name="椭圆 31"/>
          <p:cNvSpPr/>
          <p:nvPr/>
        </p:nvSpPr>
        <p:spPr>
          <a:xfrm>
            <a:off x="7582573" y="2963749"/>
            <a:ext cx="134233" cy="134233"/>
          </a:xfrm>
          <a:prstGeom prst="ellipse">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3" name="椭圆 32"/>
          <p:cNvSpPr/>
          <p:nvPr/>
        </p:nvSpPr>
        <p:spPr>
          <a:xfrm>
            <a:off x="8666915" y="1416834"/>
            <a:ext cx="139005" cy="139005"/>
          </a:xfrm>
          <a:prstGeom prst="ellipse">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cxnSp>
        <p:nvCxnSpPr>
          <p:cNvPr id="35" name="直接连接符 34"/>
          <p:cNvCxnSpPr/>
          <p:nvPr/>
        </p:nvCxnSpPr>
        <p:spPr>
          <a:xfrm flipH="1">
            <a:off x="4527550" y="1604305"/>
            <a:ext cx="70527" cy="1138077"/>
          </a:xfrm>
          <a:prstGeom prst="line">
            <a:avLst/>
          </a:prstGeom>
          <a:ln w="3175">
            <a:solidFill>
              <a:srgbClr val="7F7F7F">
                <a:alpha val="18000"/>
              </a:srgb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a:endCxn id="26" idx="7"/>
          </p:cNvCxnSpPr>
          <p:nvPr/>
        </p:nvCxnSpPr>
        <p:spPr>
          <a:xfrm flipH="1">
            <a:off x="5847141" y="993373"/>
            <a:ext cx="342689" cy="1023874"/>
          </a:xfrm>
          <a:prstGeom prst="line">
            <a:avLst/>
          </a:prstGeom>
          <a:ln w="3175">
            <a:solidFill>
              <a:srgbClr val="7F7F7F">
                <a:alpha val="18000"/>
              </a:srgb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6189830" y="993373"/>
            <a:ext cx="90135" cy="1024451"/>
          </a:xfrm>
          <a:prstGeom prst="line">
            <a:avLst/>
          </a:prstGeom>
          <a:ln w="3175">
            <a:solidFill>
              <a:srgbClr val="7F7F7F">
                <a:alpha val="18000"/>
              </a:srgb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a:stCxn id="18" idx="6"/>
            <a:endCxn id="33" idx="3"/>
          </p:cNvCxnSpPr>
          <p:nvPr/>
        </p:nvCxnSpPr>
        <p:spPr>
          <a:xfrm flipV="1">
            <a:off x="7018306" y="1535482"/>
            <a:ext cx="1668966" cy="423889"/>
          </a:xfrm>
          <a:prstGeom prst="line">
            <a:avLst/>
          </a:prstGeom>
          <a:ln w="3175">
            <a:solidFill>
              <a:srgbClr val="7F7F7F">
                <a:alpha val="18000"/>
              </a:srgb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a:stCxn id="18" idx="2"/>
          </p:cNvCxnSpPr>
          <p:nvPr/>
        </p:nvCxnSpPr>
        <p:spPr>
          <a:xfrm flipH="1">
            <a:off x="6263923" y="1959371"/>
            <a:ext cx="686960" cy="57876"/>
          </a:xfrm>
          <a:prstGeom prst="line">
            <a:avLst/>
          </a:prstGeom>
          <a:ln w="3175">
            <a:solidFill>
              <a:srgbClr val="7F7F7F">
                <a:alpha val="18000"/>
              </a:srgbClr>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a:off x="4598077" y="1566753"/>
            <a:ext cx="676623" cy="937414"/>
          </a:xfrm>
          <a:prstGeom prst="line">
            <a:avLst/>
          </a:prstGeom>
          <a:ln w="3175">
            <a:solidFill>
              <a:srgbClr val="7F7F7F">
                <a:alpha val="18000"/>
              </a:srgb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flipV="1">
            <a:off x="3034065" y="4885875"/>
            <a:ext cx="2121555" cy="494061"/>
          </a:xfrm>
          <a:prstGeom prst="line">
            <a:avLst/>
          </a:prstGeom>
          <a:ln w="3175">
            <a:solidFill>
              <a:srgbClr val="7F7F7F">
                <a:alpha val="20000"/>
              </a:srgbClr>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a:stCxn id="33" idx="3"/>
            <a:endCxn id="22" idx="0"/>
          </p:cNvCxnSpPr>
          <p:nvPr/>
        </p:nvCxnSpPr>
        <p:spPr>
          <a:xfrm flipH="1">
            <a:off x="8118051" y="1535482"/>
            <a:ext cx="569221" cy="1272789"/>
          </a:xfrm>
          <a:prstGeom prst="line">
            <a:avLst/>
          </a:prstGeom>
          <a:ln w="3175">
            <a:solidFill>
              <a:srgbClr val="7F7F7F">
                <a:alpha val="20000"/>
              </a:srgbClr>
            </a:solidFill>
          </a:ln>
        </p:spPr>
        <p:style>
          <a:lnRef idx="1">
            <a:schemeClr val="accent1"/>
          </a:lnRef>
          <a:fillRef idx="0">
            <a:schemeClr val="accent1"/>
          </a:fillRef>
          <a:effectRef idx="0">
            <a:schemeClr val="accent1"/>
          </a:effectRef>
          <a:fontRef idx="minor">
            <a:schemeClr val="tx1"/>
          </a:fontRef>
        </p:style>
      </p:cxnSp>
      <p:sp>
        <p:nvSpPr>
          <p:cNvPr id="59" name="椭圆 58"/>
          <p:cNvSpPr/>
          <p:nvPr/>
        </p:nvSpPr>
        <p:spPr>
          <a:xfrm>
            <a:off x="9018362" y="2903322"/>
            <a:ext cx="654466" cy="654466"/>
          </a:xfrm>
          <a:prstGeom prst="ellipse">
            <a:avLst/>
          </a:prstGeom>
          <a:solidFill>
            <a:srgbClr val="525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p:cNvSpPr/>
          <p:nvPr/>
        </p:nvSpPr>
        <p:spPr>
          <a:xfrm>
            <a:off x="6295068" y="4490728"/>
            <a:ext cx="1398430" cy="1398430"/>
          </a:xfrm>
          <a:prstGeom prst="ellipse">
            <a:avLst/>
          </a:prstGeom>
          <a:solidFill>
            <a:srgbClr val="525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p:cNvSpPr/>
          <p:nvPr/>
        </p:nvSpPr>
        <p:spPr>
          <a:xfrm>
            <a:off x="1492052" y="3028331"/>
            <a:ext cx="340890" cy="340890"/>
          </a:xfrm>
          <a:prstGeom prst="ellipse">
            <a:avLst/>
          </a:prstGeom>
          <a:solidFill>
            <a:srgbClr val="525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p:cNvSpPr/>
          <p:nvPr/>
        </p:nvSpPr>
        <p:spPr>
          <a:xfrm>
            <a:off x="8262422" y="4100585"/>
            <a:ext cx="119916" cy="119916"/>
          </a:xfrm>
          <a:prstGeom prst="ellipse">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cxnSp>
        <p:nvCxnSpPr>
          <p:cNvPr id="65" name="直接连接符 64"/>
          <p:cNvCxnSpPr>
            <a:stCxn id="59" idx="3"/>
            <a:endCxn id="63" idx="7"/>
          </p:cNvCxnSpPr>
          <p:nvPr/>
        </p:nvCxnSpPr>
        <p:spPr>
          <a:xfrm flipH="1">
            <a:off x="8364777" y="3461944"/>
            <a:ext cx="749429" cy="656202"/>
          </a:xfrm>
          <a:prstGeom prst="line">
            <a:avLst/>
          </a:prstGeom>
          <a:ln w="3175">
            <a:solidFill>
              <a:srgbClr val="333333"/>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a:stCxn id="63" idx="2"/>
            <a:endCxn id="23" idx="7"/>
          </p:cNvCxnSpPr>
          <p:nvPr/>
        </p:nvCxnSpPr>
        <p:spPr>
          <a:xfrm flipH="1" flipV="1">
            <a:off x="6742806" y="3866562"/>
            <a:ext cx="1519616" cy="293981"/>
          </a:xfrm>
          <a:prstGeom prst="line">
            <a:avLst/>
          </a:prstGeom>
          <a:ln w="3175">
            <a:solidFill>
              <a:srgbClr val="333333"/>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a:stCxn id="23" idx="4"/>
          </p:cNvCxnSpPr>
          <p:nvPr/>
        </p:nvCxnSpPr>
        <p:spPr>
          <a:xfrm>
            <a:off x="6710533" y="3944477"/>
            <a:ext cx="45641" cy="591439"/>
          </a:xfrm>
          <a:prstGeom prst="line">
            <a:avLst/>
          </a:prstGeom>
          <a:ln w="3175">
            <a:solidFill>
              <a:srgbClr val="333333"/>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a:stCxn id="60" idx="2"/>
          </p:cNvCxnSpPr>
          <p:nvPr/>
        </p:nvCxnSpPr>
        <p:spPr>
          <a:xfrm flipH="1" flipV="1">
            <a:off x="3815290" y="3627120"/>
            <a:ext cx="2479778" cy="1562823"/>
          </a:xfrm>
          <a:prstGeom prst="line">
            <a:avLst/>
          </a:prstGeom>
          <a:ln w="3175">
            <a:solidFill>
              <a:srgbClr val="333333"/>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flipH="1">
            <a:off x="2087705" y="3627120"/>
            <a:ext cx="1727586" cy="648576"/>
          </a:xfrm>
          <a:prstGeom prst="line">
            <a:avLst/>
          </a:prstGeom>
          <a:ln w="3175">
            <a:solidFill>
              <a:srgbClr val="333333"/>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a:stCxn id="61" idx="4"/>
          </p:cNvCxnSpPr>
          <p:nvPr/>
        </p:nvCxnSpPr>
        <p:spPr>
          <a:xfrm>
            <a:off x="1662497" y="3369221"/>
            <a:ext cx="425208" cy="885707"/>
          </a:xfrm>
          <a:prstGeom prst="line">
            <a:avLst/>
          </a:prstGeom>
          <a:ln w="3175">
            <a:solidFill>
              <a:srgbClr val="333333"/>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a:stCxn id="13" idx="0"/>
          </p:cNvCxnSpPr>
          <p:nvPr/>
        </p:nvCxnSpPr>
        <p:spPr>
          <a:xfrm flipV="1">
            <a:off x="3698510" y="3627120"/>
            <a:ext cx="116780" cy="908796"/>
          </a:xfrm>
          <a:prstGeom prst="line">
            <a:avLst/>
          </a:prstGeom>
          <a:ln w="3175">
            <a:solidFill>
              <a:srgbClr val="7F7F7F"/>
            </a:solidFill>
          </a:ln>
        </p:spPr>
        <p:style>
          <a:lnRef idx="1">
            <a:schemeClr val="accent1"/>
          </a:lnRef>
          <a:fillRef idx="0">
            <a:schemeClr val="accent1"/>
          </a:fillRef>
          <a:effectRef idx="0">
            <a:schemeClr val="accent1"/>
          </a:effectRef>
          <a:fontRef idx="minor">
            <a:schemeClr val="tx1"/>
          </a:fontRef>
        </p:style>
      </p:cxnSp>
      <p:sp>
        <p:nvSpPr>
          <p:cNvPr id="91" name="椭圆 90"/>
          <p:cNvSpPr/>
          <p:nvPr/>
        </p:nvSpPr>
        <p:spPr>
          <a:xfrm>
            <a:off x="4022705" y="1959035"/>
            <a:ext cx="100811" cy="100811"/>
          </a:xfrm>
          <a:prstGeom prst="ellipse">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2" name="椭圆 91"/>
          <p:cNvSpPr/>
          <p:nvPr/>
        </p:nvSpPr>
        <p:spPr>
          <a:xfrm>
            <a:off x="2747741" y="2735434"/>
            <a:ext cx="71659" cy="71659"/>
          </a:xfrm>
          <a:prstGeom prst="ellipse">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cxnSp>
        <p:nvCxnSpPr>
          <p:cNvPr id="94" name="直接连接符 93"/>
          <p:cNvCxnSpPr>
            <a:stCxn id="92" idx="6"/>
            <a:endCxn id="19" idx="0"/>
          </p:cNvCxnSpPr>
          <p:nvPr/>
        </p:nvCxnSpPr>
        <p:spPr>
          <a:xfrm>
            <a:off x="2819400" y="2771264"/>
            <a:ext cx="1361189" cy="419623"/>
          </a:xfrm>
          <a:prstGeom prst="line">
            <a:avLst/>
          </a:prstGeom>
          <a:ln w="3175">
            <a:solidFill>
              <a:srgbClr val="7F7F7F">
                <a:alpha val="20000"/>
              </a:srgbClr>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a:stCxn id="92" idx="1"/>
            <a:endCxn id="91" idx="2"/>
          </p:cNvCxnSpPr>
          <p:nvPr/>
        </p:nvCxnSpPr>
        <p:spPr>
          <a:xfrm flipV="1">
            <a:off x="2758235" y="2009441"/>
            <a:ext cx="1264470" cy="736487"/>
          </a:xfrm>
          <a:prstGeom prst="line">
            <a:avLst/>
          </a:prstGeom>
          <a:ln w="3175">
            <a:solidFill>
              <a:srgbClr val="7F7F7F">
                <a:alpha val="20000"/>
              </a:srgbClr>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a:stCxn id="91" idx="6"/>
          </p:cNvCxnSpPr>
          <p:nvPr/>
        </p:nvCxnSpPr>
        <p:spPr>
          <a:xfrm>
            <a:off x="4123516" y="2009441"/>
            <a:ext cx="716454" cy="642173"/>
          </a:xfrm>
          <a:prstGeom prst="line">
            <a:avLst/>
          </a:prstGeom>
          <a:ln w="3175">
            <a:solidFill>
              <a:srgbClr val="7F7F7F">
                <a:alpha val="20000"/>
              </a:srgbClr>
            </a:solidFill>
          </a:ln>
        </p:spPr>
        <p:style>
          <a:lnRef idx="1">
            <a:schemeClr val="accent1"/>
          </a:lnRef>
          <a:fillRef idx="0">
            <a:schemeClr val="accent1"/>
          </a:fillRef>
          <a:effectRef idx="0">
            <a:schemeClr val="accent1"/>
          </a:effectRef>
          <a:fontRef idx="minor">
            <a:schemeClr val="tx1"/>
          </a:fontRef>
        </p:style>
      </p:cxnSp>
      <p:sp>
        <p:nvSpPr>
          <p:cNvPr id="5" name="椭圆 4"/>
          <p:cNvSpPr/>
          <p:nvPr/>
        </p:nvSpPr>
        <p:spPr>
          <a:xfrm>
            <a:off x="3574290" y="3276667"/>
            <a:ext cx="546034" cy="546034"/>
          </a:xfrm>
          <a:prstGeom prst="ellipse">
            <a:avLst/>
          </a:prstGeom>
          <a:solidFill>
            <a:srgbClr val="525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矩形 103"/>
          <p:cNvSpPr/>
          <p:nvPr/>
        </p:nvSpPr>
        <p:spPr>
          <a:xfrm>
            <a:off x="4121150" y="2378075"/>
            <a:ext cx="4413250" cy="1197610"/>
          </a:xfrm>
          <a:prstGeom prst="rect">
            <a:avLst/>
          </a:prstGeom>
        </p:spPr>
        <p:txBody>
          <a:bodyPr wrap="square" lIns="91438" tIns="45719" rIns="91438" bIns="45719">
            <a:spAutoFit/>
          </a:bodyPr>
          <a:lstStyle/>
          <a:p>
            <a:pPr>
              <a:lnSpc>
                <a:spcPct val="150000"/>
              </a:lnSpc>
            </a:pPr>
            <a:r>
              <a:rPr lang="zh-CN" altLang="en-US" sz="1600" spc="100" dirty="0">
                <a:solidFill>
                  <a:schemeClr val="tx1"/>
                </a:solidFill>
                <a:latin typeface="明兰" panose="02010600030101010101" pitchFamily="2" charset="-122"/>
                <a:ea typeface="明兰" panose="02010600030101010101" pitchFamily="2" charset="-122"/>
                <a:sym typeface="+mn-ea"/>
              </a:rPr>
              <a:t>往复式给煤机减速机</a:t>
            </a:r>
            <a:r>
              <a:rPr lang="zh-CN" altLang="en-US" sz="1600" dirty="0">
                <a:solidFill>
                  <a:schemeClr val="tx1"/>
                </a:solidFill>
                <a:latin typeface="微软雅黑 Light" panose="020B0502040204020203" pitchFamily="34" charset="-122"/>
                <a:ea typeface="微软雅黑 Light" panose="020B0502040204020203" pitchFamily="34" charset="-122"/>
              </a:rPr>
              <a:t>在原动机和工作机或执行机构之间起匹配转速和传递转矩的作用</a:t>
            </a:r>
            <a:r>
              <a:rPr lang="en-US" altLang="zh-CN" sz="1600" dirty="0">
                <a:solidFill>
                  <a:schemeClr val="tx1"/>
                </a:solidFill>
                <a:latin typeface="微软雅黑 Light" panose="020B0502040204020203" pitchFamily="34" charset="-122"/>
                <a:ea typeface="微软雅黑 Light" panose="020B0502040204020203" pitchFamily="34" charset="-122"/>
              </a:rPr>
              <a:t>,</a:t>
            </a:r>
            <a:r>
              <a:rPr lang="zh-CN" altLang="en-US" sz="1600" dirty="0">
                <a:solidFill>
                  <a:schemeClr val="tx1"/>
                </a:solidFill>
                <a:latin typeface="微软雅黑 Light" panose="020B0502040204020203" pitchFamily="34" charset="-122"/>
                <a:ea typeface="微软雅黑 Light" panose="020B0502040204020203" pitchFamily="34" charset="-122"/>
              </a:rPr>
              <a:t>在现代机械中应用极为广泛。</a:t>
            </a:r>
            <a:endParaRPr lang="zh-CN" altLang="en-US" sz="1600" dirty="0">
              <a:solidFill>
                <a:schemeClr val="tx1"/>
              </a:solidFill>
              <a:latin typeface="微软雅黑 Light" panose="020B0502040204020203" pitchFamily="34" charset="-122"/>
              <a:ea typeface="微软雅黑 Light" panose="020B0502040204020203" pitchFamily="34" charset="-122"/>
            </a:endParaRPr>
          </a:p>
        </p:txBody>
      </p:sp>
      <p:sp>
        <p:nvSpPr>
          <p:cNvPr id="12" name="椭圆 11"/>
          <p:cNvSpPr/>
          <p:nvPr/>
        </p:nvSpPr>
        <p:spPr>
          <a:xfrm>
            <a:off x="1678965" y="3960763"/>
            <a:ext cx="535036" cy="535038"/>
          </a:xfrm>
          <a:prstGeom prst="ellipse">
            <a:avLst/>
          </a:prstGeom>
          <a:solidFill>
            <a:srgbClr val="525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文本框 104"/>
          <p:cNvSpPr txBox="1"/>
          <p:nvPr/>
        </p:nvSpPr>
        <p:spPr>
          <a:xfrm>
            <a:off x="6509937" y="4889653"/>
            <a:ext cx="1010143" cy="534035"/>
          </a:xfrm>
          <a:prstGeom prst="rect">
            <a:avLst/>
          </a:prstGeom>
          <a:noFill/>
        </p:spPr>
        <p:txBody>
          <a:bodyPr wrap="square" rtlCol="0">
            <a:spAutoFit/>
          </a:bodyPr>
          <a:lstStyle/>
          <a:p>
            <a:pPr>
              <a:lnSpc>
                <a:spcPct val="120000"/>
              </a:lnSpc>
            </a:pPr>
            <a:r>
              <a:rPr lang="zh-CN" altLang="en-US" sz="2400" spc="300" dirty="0">
                <a:solidFill>
                  <a:schemeClr val="bg1"/>
                </a:solidFill>
                <a:latin typeface="明兰" panose="02010600030101010101" pitchFamily="2" charset="-122"/>
                <a:ea typeface="明兰" panose="02010600030101010101" pitchFamily="2" charset="-122"/>
              </a:rPr>
              <a:t>用途</a:t>
            </a:r>
            <a:endParaRPr lang="zh-CN" altLang="en-US" sz="2400" spc="300" dirty="0">
              <a:solidFill>
                <a:schemeClr val="bg1"/>
              </a:solidFill>
              <a:latin typeface="明兰" panose="02010600030101010101" pitchFamily="2" charset="-122"/>
              <a:ea typeface="明兰" panose="02010600030101010101" pitchFamily="2" charset="-122"/>
            </a:endParaRPr>
          </a:p>
        </p:txBody>
      </p:sp>
      <p:sp>
        <p:nvSpPr>
          <p:cNvPr id="62" name="矩形 61"/>
          <p:cNvSpPr/>
          <p:nvPr/>
        </p:nvSpPr>
        <p:spPr>
          <a:xfrm>
            <a:off x="1004715" y="487478"/>
            <a:ext cx="3116580" cy="398780"/>
          </a:xfrm>
          <a:prstGeom prst="rect">
            <a:avLst/>
          </a:prstGeom>
        </p:spPr>
        <p:txBody>
          <a:bodyPr wrap="none">
            <a:spAutoFit/>
          </a:bodyPr>
          <a:lstStyle/>
          <a:p>
            <a:pPr algn="l"/>
            <a:r>
              <a:rPr lang="zh-CN" altLang="en-US" sz="2000" spc="100" dirty="0">
                <a:latin typeface="明兰" panose="02010600030101010101" pitchFamily="2" charset="-122"/>
                <a:ea typeface="明兰" panose="02010600030101010101" pitchFamily="2" charset="-122"/>
                <a:sym typeface="+mn-ea"/>
              </a:rPr>
              <a:t>往复式给煤机减速机用途</a:t>
            </a:r>
            <a:endParaRPr lang="zh-CN" altLang="en-US" sz="2000" dirty="0"/>
          </a:p>
        </p:txBody>
      </p:sp>
    </p:spTree>
  </p:cSld>
  <p:clrMapOvr>
    <a:masterClrMapping/>
  </p:clrMapOvr>
  <mc:AlternateContent xmlns:mc="http://schemas.openxmlformats.org/markup-compatibility/2006">
    <mc:Choice xmlns:p14="http://schemas.microsoft.com/office/powerpoint/2010/main" Requires="p14">
      <p:transition spd="slow" p14:dur="125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p:cTn id="7" dur="500" fill="hold"/>
                                        <p:tgtEl>
                                          <p:spTgt spid="60"/>
                                        </p:tgtEl>
                                        <p:attrNameLst>
                                          <p:attrName>ppt_w</p:attrName>
                                        </p:attrNameLst>
                                      </p:cBhvr>
                                      <p:tavLst>
                                        <p:tav tm="0">
                                          <p:val>
                                            <p:fltVal val="0"/>
                                          </p:val>
                                        </p:tav>
                                        <p:tav tm="100000">
                                          <p:val>
                                            <p:strVal val="#ppt_w"/>
                                          </p:val>
                                        </p:tav>
                                      </p:tavLst>
                                    </p:anim>
                                    <p:anim calcmode="lin" valueType="num">
                                      <p:cBhvr>
                                        <p:cTn id="8" dur="500" fill="hold"/>
                                        <p:tgtEl>
                                          <p:spTgt spid="60"/>
                                        </p:tgtEl>
                                        <p:attrNameLst>
                                          <p:attrName>ppt_h</p:attrName>
                                        </p:attrNameLst>
                                      </p:cBhvr>
                                      <p:tavLst>
                                        <p:tav tm="0">
                                          <p:val>
                                            <p:fltVal val="0"/>
                                          </p:val>
                                        </p:tav>
                                        <p:tav tm="100000">
                                          <p:val>
                                            <p:strVal val="#ppt_h"/>
                                          </p:val>
                                        </p:tav>
                                      </p:tavLst>
                                    </p:anim>
                                    <p:animEffect transition="in" filter="fade">
                                      <p:cBhvr>
                                        <p:cTn id="9" dur="500"/>
                                        <p:tgtEl>
                                          <p:spTgt spid="60"/>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61"/>
                                        </p:tgtEl>
                                        <p:attrNameLst>
                                          <p:attrName>style.visibility</p:attrName>
                                        </p:attrNameLst>
                                      </p:cBhvr>
                                      <p:to>
                                        <p:strVal val="visible"/>
                                      </p:to>
                                    </p:set>
                                    <p:anim calcmode="lin" valueType="num">
                                      <p:cBhvr>
                                        <p:cTn id="13" dur="300" fill="hold"/>
                                        <p:tgtEl>
                                          <p:spTgt spid="61"/>
                                        </p:tgtEl>
                                        <p:attrNameLst>
                                          <p:attrName>ppt_w</p:attrName>
                                        </p:attrNameLst>
                                      </p:cBhvr>
                                      <p:tavLst>
                                        <p:tav tm="0">
                                          <p:val>
                                            <p:fltVal val="0"/>
                                          </p:val>
                                        </p:tav>
                                        <p:tav tm="100000">
                                          <p:val>
                                            <p:strVal val="#ppt_w"/>
                                          </p:val>
                                        </p:tav>
                                      </p:tavLst>
                                    </p:anim>
                                    <p:anim calcmode="lin" valueType="num">
                                      <p:cBhvr>
                                        <p:cTn id="14" dur="300" fill="hold"/>
                                        <p:tgtEl>
                                          <p:spTgt spid="61"/>
                                        </p:tgtEl>
                                        <p:attrNameLst>
                                          <p:attrName>ppt_h</p:attrName>
                                        </p:attrNameLst>
                                      </p:cBhvr>
                                      <p:tavLst>
                                        <p:tav tm="0">
                                          <p:val>
                                            <p:fltVal val="0"/>
                                          </p:val>
                                        </p:tav>
                                        <p:tav tm="100000">
                                          <p:val>
                                            <p:strVal val="#ppt_h"/>
                                          </p:val>
                                        </p:tav>
                                      </p:tavLst>
                                    </p:anim>
                                    <p:animEffect transition="in" filter="fade">
                                      <p:cBhvr>
                                        <p:cTn id="15" dur="300"/>
                                        <p:tgtEl>
                                          <p:spTgt spid="61"/>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400" fill="hold"/>
                                        <p:tgtEl>
                                          <p:spTgt spid="12"/>
                                        </p:tgtEl>
                                        <p:attrNameLst>
                                          <p:attrName>ppt_w</p:attrName>
                                        </p:attrNameLst>
                                      </p:cBhvr>
                                      <p:tavLst>
                                        <p:tav tm="0">
                                          <p:val>
                                            <p:fltVal val="0"/>
                                          </p:val>
                                        </p:tav>
                                        <p:tav tm="100000">
                                          <p:val>
                                            <p:strVal val="#ppt_w"/>
                                          </p:val>
                                        </p:tav>
                                      </p:tavLst>
                                    </p:anim>
                                    <p:anim calcmode="lin" valueType="num">
                                      <p:cBhvr>
                                        <p:cTn id="20" dur="400" fill="hold"/>
                                        <p:tgtEl>
                                          <p:spTgt spid="12"/>
                                        </p:tgtEl>
                                        <p:attrNameLst>
                                          <p:attrName>ppt_h</p:attrName>
                                        </p:attrNameLst>
                                      </p:cBhvr>
                                      <p:tavLst>
                                        <p:tav tm="0">
                                          <p:val>
                                            <p:fltVal val="0"/>
                                          </p:val>
                                        </p:tav>
                                        <p:tav tm="100000">
                                          <p:val>
                                            <p:strVal val="#ppt_h"/>
                                          </p:val>
                                        </p:tav>
                                      </p:tavLst>
                                    </p:anim>
                                    <p:animEffect transition="in" filter="fade">
                                      <p:cBhvr>
                                        <p:cTn id="21" dur="400"/>
                                        <p:tgtEl>
                                          <p:spTgt spid="12"/>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Effect transition="in" filter="fade">
                                      <p:cBhvr>
                                        <p:cTn id="27" dur="500"/>
                                        <p:tgtEl>
                                          <p:spTgt spid="5"/>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59"/>
                                        </p:tgtEl>
                                        <p:attrNameLst>
                                          <p:attrName>style.visibility</p:attrName>
                                        </p:attrNameLst>
                                      </p:cBhvr>
                                      <p:to>
                                        <p:strVal val="visible"/>
                                      </p:to>
                                    </p:set>
                                    <p:anim calcmode="lin" valueType="num">
                                      <p:cBhvr>
                                        <p:cTn id="31" dur="500" fill="hold"/>
                                        <p:tgtEl>
                                          <p:spTgt spid="59"/>
                                        </p:tgtEl>
                                        <p:attrNameLst>
                                          <p:attrName>ppt_w</p:attrName>
                                        </p:attrNameLst>
                                      </p:cBhvr>
                                      <p:tavLst>
                                        <p:tav tm="0">
                                          <p:val>
                                            <p:fltVal val="0"/>
                                          </p:val>
                                        </p:tav>
                                        <p:tav tm="100000">
                                          <p:val>
                                            <p:strVal val="#ppt_w"/>
                                          </p:val>
                                        </p:tav>
                                      </p:tavLst>
                                    </p:anim>
                                    <p:anim calcmode="lin" valueType="num">
                                      <p:cBhvr>
                                        <p:cTn id="32" dur="500" fill="hold"/>
                                        <p:tgtEl>
                                          <p:spTgt spid="59"/>
                                        </p:tgtEl>
                                        <p:attrNameLst>
                                          <p:attrName>ppt_h</p:attrName>
                                        </p:attrNameLst>
                                      </p:cBhvr>
                                      <p:tavLst>
                                        <p:tav tm="0">
                                          <p:val>
                                            <p:fltVal val="0"/>
                                          </p:val>
                                        </p:tav>
                                        <p:tav tm="100000">
                                          <p:val>
                                            <p:strVal val="#ppt_h"/>
                                          </p:val>
                                        </p:tav>
                                      </p:tavLst>
                                    </p:anim>
                                    <p:animEffect transition="in" filter="fade">
                                      <p:cBhvr>
                                        <p:cTn id="33"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0" grpId="0" animBg="1"/>
      <p:bldP spid="61" grpId="0" animBg="1"/>
      <p:bldP spid="5" grpId="0" animBg="1"/>
      <p:bldP spid="1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5" name="PA_椭圆 4"/>
          <p:cNvSpPr/>
          <p:nvPr>
            <p:custDataLst>
              <p:tags r:id="rId2"/>
            </p:custDataLst>
          </p:nvPr>
        </p:nvSpPr>
        <p:spPr>
          <a:xfrm>
            <a:off x="466725" y="341850"/>
            <a:ext cx="36000" cy="36000"/>
          </a:xfrm>
          <a:prstGeom prst="ellipse">
            <a:avLst/>
          </a:prstGeom>
          <a:solidFill>
            <a:srgbClr val="33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PA_椭圆 61"/>
          <p:cNvSpPr/>
          <p:nvPr>
            <p:custDataLst>
              <p:tags r:id="rId3"/>
            </p:custDataLst>
          </p:nvPr>
        </p:nvSpPr>
        <p:spPr>
          <a:xfrm>
            <a:off x="2831870" y="3174770"/>
            <a:ext cx="63730" cy="63730"/>
          </a:xfrm>
          <a:prstGeom prst="ellipse">
            <a:avLst/>
          </a:prstGeom>
          <a:solidFill>
            <a:srgbClr val="33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PA_椭圆 87"/>
          <p:cNvSpPr/>
          <p:nvPr>
            <p:custDataLst>
              <p:tags r:id="rId4"/>
            </p:custDataLst>
          </p:nvPr>
        </p:nvSpPr>
        <p:spPr>
          <a:xfrm>
            <a:off x="466725" y="1166659"/>
            <a:ext cx="133758" cy="133758"/>
          </a:xfrm>
          <a:prstGeom prst="ellipse">
            <a:avLst/>
          </a:prstGeom>
          <a:solidFill>
            <a:srgbClr val="33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文本框 93"/>
          <p:cNvSpPr txBox="1"/>
          <p:nvPr/>
        </p:nvSpPr>
        <p:spPr>
          <a:xfrm>
            <a:off x="1939493" y="1233538"/>
            <a:ext cx="8629536" cy="3415030"/>
          </a:xfrm>
          <a:prstGeom prst="rect">
            <a:avLst/>
          </a:prstGeom>
          <a:noFill/>
        </p:spPr>
        <p:txBody>
          <a:bodyPr vert="horz" wrap="square" rtlCol="0">
            <a:spAutoFit/>
          </a:bodyPr>
          <a:lstStyle/>
          <a:p>
            <a:pPr algn="ctr">
              <a:lnSpc>
                <a:spcPct val="150000"/>
              </a:lnSpc>
            </a:pPr>
            <a:r>
              <a:rPr lang="en-US" altLang="zh-CN" sz="7200" dirty="0">
                <a:solidFill>
                  <a:schemeClr val="tx1">
                    <a:lumMod val="85000"/>
                    <a:lumOff val="15000"/>
                  </a:schemeClr>
                </a:solidFill>
                <a:latin typeface="方正正纤黑简体" panose="02000000000000000000" pitchFamily="2" charset="-122"/>
                <a:ea typeface="方正正纤黑简体" panose="02000000000000000000" pitchFamily="2" charset="-122"/>
                <a:cs typeface="Open Sans" panose="020B0606030504020204" pitchFamily="34" charset="0"/>
              </a:rPr>
              <a:t>Thanks </a:t>
            </a:r>
            <a:endParaRPr lang="en-US" altLang="zh-CN" sz="7200" dirty="0">
              <a:solidFill>
                <a:schemeClr val="tx1">
                  <a:lumMod val="85000"/>
                  <a:lumOff val="15000"/>
                </a:schemeClr>
              </a:solidFill>
              <a:latin typeface="方正正纤黑简体" panose="02000000000000000000" pitchFamily="2" charset="-122"/>
              <a:ea typeface="方正正纤黑简体" panose="02000000000000000000" pitchFamily="2" charset="-122"/>
              <a:cs typeface="Open Sans" panose="020B0606030504020204" pitchFamily="34" charset="0"/>
            </a:endParaRPr>
          </a:p>
          <a:p>
            <a:pPr algn="ctr">
              <a:lnSpc>
                <a:spcPct val="150000"/>
              </a:lnSpc>
            </a:pPr>
            <a:r>
              <a:rPr lang="zh-CN" altLang="en-US" sz="7200" dirty="0">
                <a:solidFill>
                  <a:schemeClr val="tx1">
                    <a:lumMod val="85000"/>
                    <a:lumOff val="15000"/>
                  </a:schemeClr>
                </a:solidFill>
                <a:latin typeface="方正正纤黑简体" panose="02000000000000000000" pitchFamily="2" charset="-122"/>
                <a:ea typeface="方正正纤黑简体" panose="02000000000000000000" pitchFamily="2" charset="-122"/>
                <a:cs typeface="Open Sans" panose="020B0606030504020204" pitchFamily="34" charset="0"/>
              </a:rPr>
              <a:t>谢谢观赏</a:t>
            </a:r>
            <a:endParaRPr lang="zh-CN" altLang="en-US" sz="7200" dirty="0">
              <a:solidFill>
                <a:schemeClr val="tx1">
                  <a:lumMod val="85000"/>
                  <a:lumOff val="15000"/>
                </a:schemeClr>
              </a:solidFill>
              <a:latin typeface="方正正纤黑简体" panose="02000000000000000000" pitchFamily="2" charset="-122"/>
              <a:ea typeface="方正正纤黑简体" panose="02000000000000000000" pitchFamily="2" charset="-122"/>
              <a:cs typeface="Open Sans" panose="020B0606030504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50">
        <p14:flas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8"/>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344"/>
                                  </p:stCondLst>
                                  <p:childTnLst>
                                    <p:set>
                                      <p:cBhvr>
                                        <p:cTn id="9" dur="1" fill="hold">
                                          <p:stCondLst>
                                            <p:cond delay="0"/>
                                          </p:stCondLst>
                                        </p:cTn>
                                        <p:tgtEl>
                                          <p:spTgt spid="62"/>
                                        </p:tgtEl>
                                        <p:attrNameLst>
                                          <p:attrName>style.visibility</p:attrName>
                                        </p:attrNameLst>
                                      </p:cBhvr>
                                      <p:to>
                                        <p:strVal val="visible"/>
                                      </p:to>
                                    </p:set>
                                    <p:animEffect transition="in" filter="fade">
                                      <p:cBhvr>
                                        <p:cTn id="10" dur="500"/>
                                        <p:tgtEl>
                                          <p:spTgt spid="62"/>
                                        </p:tgtEl>
                                      </p:cBhvr>
                                    </p:animEffect>
                                  </p:childTnLst>
                                </p:cTn>
                              </p:par>
                              <p:par>
                                <p:cTn id="11" presetID="10" presetClass="entr" presetSubtype="0" fill="hold" grpId="0" nodeType="withEffect">
                                  <p:stCondLst>
                                    <p:cond delay="334"/>
                                  </p:stCondLst>
                                  <p:childTnLst>
                                    <p:set>
                                      <p:cBhvr>
                                        <p:cTn id="12" dur="1" fill="hold">
                                          <p:stCondLst>
                                            <p:cond delay="0"/>
                                          </p:stCondLst>
                                        </p:cTn>
                                        <p:tgtEl>
                                          <p:spTgt spid="88"/>
                                        </p:tgtEl>
                                        <p:attrNameLst>
                                          <p:attrName>style.visibility</p:attrName>
                                        </p:attrNameLst>
                                      </p:cBhvr>
                                      <p:to>
                                        <p:strVal val="visible"/>
                                      </p:to>
                                    </p:set>
                                    <p:animEffect transition="in" filter="fade">
                                      <p:cBhvr>
                                        <p:cTn id="13" dur="500"/>
                                        <p:tgtEl>
                                          <p:spTgt spid="88"/>
                                        </p:tgtEl>
                                      </p:cBhvr>
                                    </p:animEffect>
                                  </p:childTnLst>
                                </p:cTn>
                              </p:par>
                            </p:childTnLst>
                          </p:cTn>
                        </p:par>
                        <p:par>
                          <p:cTn id="14" fill="hold">
                            <p:stCondLst>
                              <p:cond delay="558"/>
                            </p:stCondLst>
                            <p:childTnLst>
                              <p:par>
                                <p:cTn id="15" presetID="53" presetClass="entr" presetSubtype="16" fill="hold" grpId="0" nodeType="afterEffect">
                                  <p:stCondLst>
                                    <p:cond delay="0"/>
                                  </p:stCondLst>
                                  <p:iterate type="lt">
                                    <p:tmPct val="10000"/>
                                  </p:iterate>
                                  <p:childTnLst>
                                    <p:set>
                                      <p:cBhvr>
                                        <p:cTn id="16" dur="1" fill="hold">
                                          <p:stCondLst>
                                            <p:cond delay="0"/>
                                          </p:stCondLst>
                                        </p:cTn>
                                        <p:tgtEl>
                                          <p:spTgt spid="94"/>
                                        </p:tgtEl>
                                        <p:attrNameLst>
                                          <p:attrName>style.visibility</p:attrName>
                                        </p:attrNameLst>
                                      </p:cBhvr>
                                      <p:to>
                                        <p:strVal val="visible"/>
                                      </p:to>
                                    </p:set>
                                    <p:anim calcmode="lin" valueType="num">
                                      <p:cBhvr>
                                        <p:cTn id="17" dur="1000" fill="hold"/>
                                        <p:tgtEl>
                                          <p:spTgt spid="94"/>
                                        </p:tgtEl>
                                        <p:attrNameLst>
                                          <p:attrName>ppt_w</p:attrName>
                                        </p:attrNameLst>
                                      </p:cBhvr>
                                      <p:tavLst>
                                        <p:tav tm="0">
                                          <p:val>
                                            <p:fltVal val="0"/>
                                          </p:val>
                                        </p:tav>
                                        <p:tav tm="100000">
                                          <p:val>
                                            <p:strVal val="#ppt_w"/>
                                          </p:val>
                                        </p:tav>
                                      </p:tavLst>
                                    </p:anim>
                                    <p:anim calcmode="lin" valueType="num">
                                      <p:cBhvr>
                                        <p:cTn id="18" dur="1000" fill="hold"/>
                                        <p:tgtEl>
                                          <p:spTgt spid="94"/>
                                        </p:tgtEl>
                                        <p:attrNameLst>
                                          <p:attrName>ppt_h</p:attrName>
                                        </p:attrNameLst>
                                      </p:cBhvr>
                                      <p:tavLst>
                                        <p:tav tm="0">
                                          <p:val>
                                            <p:fltVal val="0"/>
                                          </p:val>
                                        </p:tav>
                                        <p:tav tm="100000">
                                          <p:val>
                                            <p:strVal val="#ppt_h"/>
                                          </p:val>
                                        </p:tav>
                                      </p:tavLst>
                                    </p:anim>
                                    <p:animEffect transition="in" filter="fade">
                                      <p:cBhvr>
                                        <p:cTn id="19" dur="10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2" grpId="0" animBg="1"/>
      <p:bldP spid="88" grpId="0" animBg="1"/>
      <p:bldP spid="94" grpId="0"/>
    </p:bldLst>
  </p:timing>
</p:sld>
</file>

<file path=ppt/tags/tag1.xml><?xml version="1.0" encoding="utf-8"?>
<p:tagLst xmlns:p="http://schemas.openxmlformats.org/presentationml/2006/main">
  <p:tag name="KSO_WM_DIAGRAM_VIRTUALLY_FRAME" val="{&quot;height&quot;:356.449842519685,&quot;left&quot;:318.274251968504,&quot;top&quot;:119.54259842519684,&quot;width&quot;:432.95}"/>
</p:tagLst>
</file>

<file path=ppt/tags/tag2.xml><?xml version="1.0" encoding="utf-8"?>
<p:tagLst xmlns:p="http://schemas.openxmlformats.org/presentationml/2006/main">
  <p:tag name="KSO_WM_DIAGRAM_VIRTUALLY_FRAME" val="{&quot;height&quot;:356.449842519685,&quot;left&quot;:318.274251968504,&quot;top&quot;:119.54259842519684,&quot;width&quot;:432.95}"/>
</p:tagLst>
</file>

<file path=ppt/tags/tag3.xml><?xml version="1.0" encoding="utf-8"?>
<p:tagLst xmlns:p="http://schemas.openxmlformats.org/presentationml/2006/main">
  <p:tag name="KSO_WM_DIAGRAM_VIRTUALLY_FRAME" val="{&quot;height&quot;:356.449842519685,&quot;left&quot;:318.274251968504,&quot;top&quot;:119.54259842519684,&quot;width&quot;:432.95}"/>
</p:tagLst>
</file>

<file path=ppt/tags/tag4.xml><?xml version="1.0" encoding="utf-8"?>
<p:tagLst xmlns:p="http://schemas.openxmlformats.org/presentationml/2006/main">
  <p:tag name="KSO_WM_DIAGRAM_VIRTUALLY_FRAME" val="{&quot;height&quot;:356.449842519685,&quot;left&quot;:318.274251968504,&quot;top&quot;:119.54259842519684,&quot;width&quot;:432.95}"/>
</p:tagLst>
</file>

<file path=ppt/tags/tag5.xml><?xml version="1.0" encoding="utf-8"?>
<p:tagLst xmlns:p="http://schemas.openxmlformats.org/presentationml/2006/main">
  <p:tag name="KSO_WM_DIAGRAM_VIRTUALLY_FRAME" val="{&quot;height&quot;:356.449842519685,&quot;left&quot;:318.274251968504,&quot;top&quot;:119.54259842519684,&quot;width&quot;:432.95}"/>
</p:tagLst>
</file>

<file path=ppt/tags/tag6.xml><?xml version="1.0" encoding="utf-8"?>
<p:tagLst xmlns:p="http://schemas.openxmlformats.org/presentationml/2006/main">
  <p:tag name="KSO_WM_DIAGRAM_VIRTUALLY_FRAME" val="{&quot;height&quot;:356.449842519685,&quot;left&quot;:318.274251968504,&quot;top&quot;:119.54259842519684,&quot;width&quot;:432.95}"/>
</p:tagLst>
</file>

<file path=ppt/tags/tag7.xml><?xml version="1.0" encoding="utf-8"?>
<p:tagLst xmlns:p="http://schemas.openxmlformats.org/presentationml/2006/main">
  <p:tag name="KSO_WM_DIAGRAM_VIRTUALLY_FRAME" val="{&quot;height&quot;:356.449842519685,&quot;left&quot;:318.274251968504,&quot;top&quot;:119.54259842519684,&quot;width&quot;:432.95}"/>
</p:tagLst>
</file>

<file path=ppt/tags/tag8.xml><?xml version="1.0" encoding="utf-8"?>
<p:tagLst xmlns:p="http://schemas.openxmlformats.org/presentationml/2006/main">
  <p:tag name="KSO_WM_DIAGRAM_VIRTUALLY_FRAME" val="{&quot;height&quot;:356.449842519685,&quot;left&quot;:318.274251968504,&quot;top&quot;:119.54259842519684,&quot;width&quot;:432.95}"/>
</p:tagLst>
</file>

<file path=ppt/tags/tag9.xml><?xml version="1.0" encoding="utf-8"?>
<p:tagLst xmlns:p="http://schemas.openxmlformats.org/presentationml/2006/main">
  <p:tag name="KSO_WM_DIAGRAM_VIRTUALLY_FRAME" val="{&quot;height&quot;:356.449842519685,&quot;left&quot;:318.274251968504,&quot;top&quot;:119.54259842519684,&quot;width&quot;:432.95}"/>
</p:tagLst>
</file>

<file path=ppt/tags/tag10.xml><?xml version="1.0" encoding="utf-8"?>
<p:tagLst xmlns:p="http://schemas.openxmlformats.org/presentationml/2006/main">
  <p:tag name="KSO_WM_DIAGRAM_VIRTUALLY_FRAME" val="{&quot;height&quot;:356.449842519685,&quot;left&quot;:318.274251968504,&quot;top&quot;:119.54259842519684,&quot;width&quot;:432.95}"/>
</p:tagLst>
</file>

<file path=ppt/tags/tag11.xml><?xml version="1.0" encoding="utf-8"?>
<p:tagLst xmlns:p="http://schemas.openxmlformats.org/presentationml/2006/main">
  <p:tag name="KSO_WM_DIAGRAM_VIRTUALLY_FRAME" val="{&quot;height&quot;:356.449842519685,&quot;left&quot;:318.274251968504,&quot;top&quot;:119.54259842519684,&quot;width&quot;:432.95}"/>
</p:tagLst>
</file>

<file path=ppt/tags/tag12.xml><?xml version="1.0" encoding="utf-8"?>
<p:tagLst xmlns:p="http://schemas.openxmlformats.org/presentationml/2006/main">
  <p:tag name="KSO_WM_DIAGRAM_VIRTUALLY_FRAME" val="{&quot;height&quot;:356.449842519685,&quot;left&quot;:318.274251968504,&quot;top&quot;:119.54259842519684,&quot;width&quot;:432.95}"/>
</p:tagLst>
</file>

<file path=ppt/tags/tag13.xml><?xml version="1.0" encoding="utf-8"?>
<p:tagLst xmlns:p="http://schemas.openxmlformats.org/presentationml/2006/main">
  <p:tag name="KSO_WM_DIAGRAM_VIRTUALLY_FRAME" val="{&quot;height&quot;:356.449842519685,&quot;left&quot;:318.274251968504,&quot;top&quot;:119.54259842519684,&quot;width&quot;:432.95}"/>
</p:tagLst>
</file>

<file path=ppt/tags/tag14.xml><?xml version="1.0" encoding="utf-8"?>
<p:tagLst xmlns:p="http://schemas.openxmlformats.org/presentationml/2006/main">
  <p:tag name="KSO_WM_DIAGRAM_VIRTUALLY_FRAME" val="{&quot;height&quot;:356.449842519685,&quot;left&quot;:318.274251968504,&quot;top&quot;:119.54259842519684,&quot;width&quot;:432.95}"/>
</p:tagLst>
</file>

<file path=ppt/tags/tag15.xml><?xml version="1.0" encoding="utf-8"?>
<p:tagLst xmlns:p="http://schemas.openxmlformats.org/presentationml/2006/main">
  <p:tag name="KSO_WM_DIAGRAM_VIRTUALLY_FRAME" val="{&quot;height&quot;:356.449842519685,&quot;left&quot;:318.274251968504,&quot;top&quot;:119.54259842519684,&quot;width&quot;:432.95}"/>
</p:tagLst>
</file>

<file path=ppt/tags/tag16.xml><?xml version="1.0" encoding="utf-8"?>
<p:tagLst xmlns:p="http://schemas.openxmlformats.org/presentationml/2006/main">
  <p:tag name="KSO_WM_DIAGRAM_VIRTUALLY_FRAME" val="{&quot;height&quot;:356.449842519685,&quot;left&quot;:318.274251968504,&quot;top&quot;:119.54259842519684,&quot;width&quot;:432.95}"/>
</p:tagLst>
</file>

<file path=ppt/tags/tag17.xml><?xml version="1.0" encoding="utf-8"?>
<p:tagLst xmlns:p="http://schemas.openxmlformats.org/presentationml/2006/main">
  <p:tag name="KSO_WM_DIAGRAM_VIRTUALLY_FRAME" val="{&quot;height&quot;:356.449842519685,&quot;left&quot;:318.274251968504,&quot;top&quot;:119.54259842519684,&quot;width&quot;:432.95}"/>
</p:tagLst>
</file>

<file path=ppt/tags/tag18.xml><?xml version="1.0" encoding="utf-8"?>
<p:tagLst xmlns:p="http://schemas.openxmlformats.org/presentationml/2006/main">
  <p:tag name="KSO_WM_DIAGRAM_VIRTUALLY_FRAME" val="{&quot;height&quot;:356.449842519685,&quot;left&quot;:318.274251968504,&quot;top&quot;:119.54259842519684,&quot;width&quot;:432.95}"/>
</p:tagLst>
</file>

<file path=ppt/tags/tag19.xml><?xml version="1.0" encoding="utf-8"?>
<p:tagLst xmlns:p="http://schemas.openxmlformats.org/presentationml/2006/main">
  <p:tag name="KSO_WM_DIAGRAM_VIRTUALLY_FRAME" val="{&quot;height&quot;:356.449842519685,&quot;left&quot;:318.274251968504,&quot;top&quot;:119.54259842519684,&quot;width&quot;:432.95}"/>
</p:tagLst>
</file>

<file path=ppt/tags/tag20.xml><?xml version="1.0" encoding="utf-8"?>
<p:tagLst xmlns:p="http://schemas.openxmlformats.org/presentationml/2006/main">
  <p:tag name="KSO_WM_DIAGRAM_VIRTUALLY_FRAME" val="{&quot;height&quot;:356.449842519685,&quot;left&quot;:318.274251968504,&quot;top&quot;:119.54259842519684,&quot;width&quot;:432.95}"/>
</p:tagLst>
</file>

<file path=ppt/tags/tag21.xml><?xml version="1.0" encoding="utf-8"?>
<p:tagLst xmlns:p="http://schemas.openxmlformats.org/presentationml/2006/main">
  <p:tag name="KSO_WM_DIAGRAM_VIRTUALLY_FRAME" val="{&quot;height&quot;:356.449842519685,&quot;left&quot;:318.274251968504,&quot;top&quot;:119.54259842519684,&quot;width&quot;:432.95}"/>
</p:tagLst>
</file>

<file path=ppt/tags/tag22.xml><?xml version="1.0" encoding="utf-8"?>
<p:tagLst xmlns:p="http://schemas.openxmlformats.org/presentationml/2006/main">
  <p:tag name="KSO_WM_DIAGRAM_VIRTUALLY_FRAME" val="{&quot;height&quot;:356.449842519685,&quot;left&quot;:318.274251968504,&quot;top&quot;:119.54259842519684,&quot;width&quot;:432.95}"/>
</p:tagLst>
</file>

<file path=ppt/tags/tag23.xml><?xml version="1.0" encoding="utf-8"?>
<p:tagLst xmlns:p="http://schemas.openxmlformats.org/presentationml/2006/main">
  <p:tag name="KSO_WM_DIAGRAM_VIRTUALLY_FRAME" val="{&quot;height&quot;:356.449842519685,&quot;left&quot;:318.274251968504,&quot;top&quot;:119.54259842519684,&quot;width&quot;:432.95}"/>
</p:tagLst>
</file>

<file path=ppt/tags/tag24.xml><?xml version="1.0" encoding="utf-8"?>
<p:tagLst xmlns:p="http://schemas.openxmlformats.org/presentationml/2006/main">
  <p:tag name="KSO_WM_DIAGRAM_VIRTUALLY_FRAME" val="{&quot;height&quot;:356.449842519685,&quot;left&quot;:318.274251968504,&quot;top&quot;:119.54259842519684,&quot;width&quot;:432.95}"/>
</p:tagLst>
</file>

<file path=ppt/tags/tag25.xml><?xml version="1.0" encoding="utf-8"?>
<p:tagLst xmlns:p="http://schemas.openxmlformats.org/presentationml/2006/main">
  <p:tag name="KSO_WM_DIAGRAM_VIRTUALLY_FRAME" val="{&quot;height&quot;:356.449842519685,&quot;left&quot;:318.274251968504,&quot;top&quot;:119.54259842519684,&quot;width&quot;:432.95}"/>
</p:tagLst>
</file>

<file path=ppt/tags/tag26.xml><?xml version="1.0" encoding="utf-8"?>
<p:tagLst xmlns:p="http://schemas.openxmlformats.org/presentationml/2006/main">
  <p:tag name="KSO_WM_DIAGRAM_VIRTUALLY_FRAME" val="{&quot;height&quot;:356.449842519685,&quot;left&quot;:318.274251968504,&quot;top&quot;:119.54259842519684,&quot;width&quot;:432.95}"/>
</p:tagLst>
</file>

<file path=ppt/tags/tag27.xml><?xml version="1.0" encoding="utf-8"?>
<p:tagLst xmlns:p="http://schemas.openxmlformats.org/presentationml/2006/main">
  <p:tag name="KSO_WM_DIAGRAM_VIRTUALLY_FRAME" val="{&quot;height&quot;:356.449842519685,&quot;left&quot;:318.274251968504,&quot;top&quot;:119.54259842519684,&quot;width&quot;:432.95}"/>
</p:tagLst>
</file>

<file path=ppt/tags/tag28.xml><?xml version="1.0" encoding="utf-8"?>
<p:tagLst xmlns:p="http://schemas.openxmlformats.org/presentationml/2006/main">
  <p:tag name="KSO_WM_DIAGRAM_VIRTUALLY_FRAME" val="{&quot;height&quot;:356.449842519685,&quot;left&quot;:318.274251968504,&quot;top&quot;:119.54259842519684,&quot;width&quot;:432.95}"/>
</p:tagLst>
</file>

<file path=ppt/tags/tag29.xml><?xml version="1.0" encoding="utf-8"?>
<p:tagLst xmlns:p="http://schemas.openxmlformats.org/presentationml/2006/main">
  <p:tag name="PA" val="v3.2.0"/>
  <p:tag name="KSO_WM_DIAGRAM_VIRTUALLY_FRAME" val="{&quot;height&quot;:354.6411023622047,&quot;left&quot;:122.10606299212597,&quot;top&quot;:107.48094488188977,&quot;width&quot;:725.0666141732283}"/>
</p:tagLst>
</file>

<file path=ppt/tags/tag30.xml><?xml version="1.0" encoding="utf-8"?>
<p:tagLst xmlns:p="http://schemas.openxmlformats.org/presentationml/2006/main">
  <p:tag name="KSO_WM_DIAGRAM_VIRTUALLY_FRAME" val="{&quot;height&quot;:354.6411023622047,&quot;left&quot;:122.10606299212597,&quot;top&quot;:107.48094488188977,&quot;width&quot;:725.0666141732283}"/>
</p:tagLst>
</file>

<file path=ppt/tags/tag31.xml><?xml version="1.0" encoding="utf-8"?>
<p:tagLst xmlns:p="http://schemas.openxmlformats.org/presentationml/2006/main">
  <p:tag name="KSO_WM_DIAGRAM_VIRTUALLY_FRAME" val="{&quot;height&quot;:354.6411023622047,&quot;left&quot;:122.10606299212597,&quot;top&quot;:107.48094488188977,&quot;width&quot;:725.0666141732283}"/>
</p:tagLst>
</file>

<file path=ppt/tags/tag32.xml><?xml version="1.0" encoding="utf-8"?>
<p:tagLst xmlns:p="http://schemas.openxmlformats.org/presentationml/2006/main">
  <p:tag name="KSO_WM_DIAGRAM_VIRTUALLY_FRAME" val="{&quot;height&quot;:354.6411023622047,&quot;left&quot;:122.10606299212597,&quot;top&quot;:107.48094488188977,&quot;width&quot;:725.0666141732283}"/>
</p:tagLst>
</file>

<file path=ppt/tags/tag33.xml><?xml version="1.0" encoding="utf-8"?>
<p:tagLst xmlns:p="http://schemas.openxmlformats.org/presentationml/2006/main">
  <p:tag name="KSO_WM_DIAGRAM_VIRTUALLY_FRAME" val="{&quot;height&quot;:354.6411023622047,&quot;left&quot;:122.10606299212597,&quot;top&quot;:107.48094488188977,&quot;width&quot;:725.0666141732283}"/>
</p:tagLst>
</file>

<file path=ppt/tags/tag34.xml><?xml version="1.0" encoding="utf-8"?>
<p:tagLst xmlns:p="http://schemas.openxmlformats.org/presentationml/2006/main">
  <p:tag name="KSO_WM_DIAGRAM_VIRTUALLY_FRAME" val="{&quot;height&quot;:304.23086614173235,&quot;left&quot;:197.62496062992125,&quot;top&quot;:146.86165354330709,&quot;width&quot;:545.4250393700788}"/>
</p:tagLst>
</file>

<file path=ppt/tags/tag35.xml><?xml version="1.0" encoding="utf-8"?>
<p:tagLst xmlns:p="http://schemas.openxmlformats.org/presentationml/2006/main">
  <p:tag name="KSO_WM_DIAGRAM_VIRTUALLY_FRAME" val="{&quot;height&quot;:304.23086614173235,&quot;left&quot;:197.62496062992125,&quot;top&quot;:146.86165354330709,&quot;width&quot;:545.4250393700788}"/>
</p:tagLst>
</file>

<file path=ppt/tags/tag36.xml><?xml version="1.0" encoding="utf-8"?>
<p:tagLst xmlns:p="http://schemas.openxmlformats.org/presentationml/2006/main">
  <p:tag name="KSO_WM_DIAGRAM_VIRTUALLY_FRAME" val="{&quot;height&quot;:304.23086614173235,&quot;left&quot;:197.62496062992125,&quot;top&quot;:146.86165354330709,&quot;width&quot;:545.4250393700788}"/>
</p:tagLst>
</file>

<file path=ppt/tags/tag37.xml><?xml version="1.0" encoding="utf-8"?>
<p:tagLst xmlns:p="http://schemas.openxmlformats.org/presentationml/2006/main">
  <p:tag name="KSO_WM_DIAGRAM_VIRTUALLY_FRAME" val="{&quot;height&quot;:304.23086614173235,&quot;left&quot;:197.62496062992125,&quot;top&quot;:146.86165354330709,&quot;width&quot;:545.4250393700788}"/>
</p:tagLst>
</file>

<file path=ppt/tags/tag38.xml><?xml version="1.0" encoding="utf-8"?>
<p:tagLst xmlns:p="http://schemas.openxmlformats.org/presentationml/2006/main">
  <p:tag name="PA" val="v3.2.0"/>
</p:tagLst>
</file>

<file path=ppt/tags/tag39.xml><?xml version="1.0" encoding="utf-8"?>
<p:tagLst xmlns:p="http://schemas.openxmlformats.org/presentationml/2006/main">
  <p:tag name="PA" val="v3.2.0"/>
</p:tagLst>
</file>

<file path=ppt/tags/tag40.xml><?xml version="1.0" encoding="utf-8"?>
<p:tagLst xmlns:p="http://schemas.openxmlformats.org/presentationml/2006/main">
  <p:tag name="PA" val="v3.2.0"/>
</p:tagLst>
</file>

<file path=ppt/theme/theme1.xml><?xml version="1.0" encoding="utf-8"?>
<a:theme xmlns:a="http://schemas.openxmlformats.org/drawingml/2006/main" name="第一PPT，www.1ppt.com">
  <a:themeElements>
    <a:clrScheme name="自定义 247">
      <a:dk1>
        <a:sysClr val="windowText" lastClr="000000"/>
      </a:dk1>
      <a:lt1>
        <a:sysClr val="window" lastClr="FFFFFF"/>
      </a:lt1>
      <a:dk2>
        <a:srgbClr val="44546A"/>
      </a:dk2>
      <a:lt2>
        <a:srgbClr val="E7E6E6"/>
      </a:lt2>
      <a:accent1>
        <a:srgbClr val="525252"/>
      </a:accent1>
      <a:accent2>
        <a:srgbClr val="525252"/>
      </a:accent2>
      <a:accent3>
        <a:srgbClr val="525252"/>
      </a:accent3>
      <a:accent4>
        <a:srgbClr val="525252"/>
      </a:accent4>
      <a:accent5>
        <a:srgbClr val="525252"/>
      </a:accent5>
      <a:accent6>
        <a:srgbClr val="525252"/>
      </a:accent6>
      <a:hlink>
        <a:srgbClr val="525252"/>
      </a:hlink>
      <a:folHlink>
        <a:srgbClr val="52525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3175">
          <a:solidFill>
            <a:srgbClr val="7F7F7F"/>
          </a:solidFill>
        </a:ln>
      </a:spPr>
      <a:bodyPr/>
      <a:lstStyle/>
      <a:style>
        <a:lnRef idx="1">
          <a:schemeClr val="accent1"/>
        </a:lnRef>
        <a:fillRef idx="0">
          <a:schemeClr val="accent1"/>
        </a:fillRef>
        <a:effectRef idx="0">
          <a:schemeClr val="accent1"/>
        </a:effectRef>
        <a:fontRef idx="minor">
          <a:schemeClr val="tx1"/>
        </a:fontRef>
      </a:style>
    </a:ln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927</Words>
  <Application>WPS 演示</Application>
  <PresentationFormat>自定义</PresentationFormat>
  <Paragraphs>58</Paragraphs>
  <Slides>9</Slides>
  <Notes>10</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9</vt:i4>
      </vt:variant>
    </vt:vector>
  </HeadingPairs>
  <TitlesOfParts>
    <vt:vector size="26" baseType="lpstr">
      <vt:lpstr>Arial</vt:lpstr>
      <vt:lpstr>宋体</vt:lpstr>
      <vt:lpstr>Wingdings</vt:lpstr>
      <vt:lpstr>Calibri</vt:lpstr>
      <vt:lpstr>明兰</vt:lpstr>
      <vt:lpstr>Open Sans</vt:lpstr>
      <vt:lpstr>Impact</vt:lpstr>
      <vt:lpstr>微软雅黑</vt:lpstr>
      <vt:lpstr>华文细黑</vt:lpstr>
      <vt:lpstr>微软雅黑 Light</vt:lpstr>
      <vt:lpstr>方正正纤黑简体</vt:lpstr>
      <vt:lpstr>黑体</vt:lpstr>
      <vt:lpstr>Arial Unicode MS</vt:lpstr>
      <vt:lpstr>等线 Light</vt:lpstr>
      <vt:lpstr>等线</vt:lpstr>
      <vt:lpstr>Segoe Print</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灰色点线</dc:title>
  <dc:creator>第一PPT</dc:creator>
  <cp:keywords>www.1ppt.com</cp:keywords>
  <dc:description>www.1ppt.com</dc:description>
  <cp:lastModifiedBy>Administrator</cp:lastModifiedBy>
  <cp:revision>192</cp:revision>
  <dcterms:created xsi:type="dcterms:W3CDTF">2017-05-16T12:45:00Z</dcterms:created>
  <dcterms:modified xsi:type="dcterms:W3CDTF">2025-03-06T01:18:59Z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87FFFF0D2AC64FF2951259175DEDE85A_13</vt:lpwstr>
  </property>
  <property fmtid="{D5CDD505-2E9C-101B-9397-08002B2CF9AE}" pid="3" name="KSOProductBuildVer">
    <vt:lpwstr>2052-12.1.0.20305</vt:lpwstr>
  </property>
</Properties>
</file>