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402" r:id="rId1"/>
    <p:sldMasterId id="2147504439" r:id="rId2"/>
  </p:sldMasterIdLst>
  <p:notesMasterIdLst>
    <p:notesMasterId r:id="rId3"/>
  </p:notesMasterIdLst>
  <p:sldIdLst>
    <p:sldId id="9938" r:id="rId4"/>
    <p:sldId id="9942" r:id="rId5"/>
    <p:sldId id="9947" r:id="rId6"/>
    <p:sldId id="9951" r:id="rId7"/>
    <p:sldId id="9954" r:id="rId8"/>
    <p:sldId id="9957" r:id="rId9"/>
    <p:sldId id="9960" r:id="rId10"/>
    <p:sldId id="9964" r:id="rId11"/>
    <p:sldId id="9968" r:id="rId12"/>
    <p:sldId id="9971" r:id="rId13"/>
    <p:sldId id="9974" r:id="rId14"/>
    <p:sldId id="9977" r:id="rId15"/>
    <p:sldId id="9981" r:id="rId16"/>
    <p:sldId id="9985" r:id="rId17"/>
    <p:sldId id="9988" r:id="rId18"/>
    <p:sldId id="9991" r:id="rId19"/>
    <p:sldId id="9994" r:id="rId20"/>
    <p:sldId id="9998" r:id="rId21"/>
    <p:sldId id="10002" r:id="rId22"/>
    <p:sldId id="10005" r:id="rId23"/>
    <p:sldId id="10008" r:id="rId24"/>
    <p:sldId id="10011" r:id="rId25"/>
    <p:sldId id="10015" r:id="rId26"/>
    <p:sldId id="10019" r:id="rId27"/>
    <p:sldId id="10022" r:id="rId28"/>
    <p:sldId id="10025" r:id="rId29"/>
    <p:sldId id="10028" r:id="rId30"/>
    <p:sldId id="10032" r:id="rId31"/>
    <p:sldId id="10036" r:id="rId32"/>
    <p:sldId id="10039" r:id="rId33"/>
    <p:sldId id="10042" r:id="rId34"/>
    <p:sldId id="10045" r:id="rId35"/>
    <p:sldId id="1004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03" r:id="rId1"/>
    <p:sldLayoutId id="2147504404" r:id="rId2"/>
    <p:sldLayoutId id="2147504405" r:id="rId3"/>
    <p:sldLayoutId id="2147504406" r:id="rId4"/>
    <p:sldLayoutId id="2147504407" r:id="rId5"/>
    <p:sldLayoutId id="2147504408" r:id="rId6"/>
    <p:sldLayoutId id="2147504409" r:id="rId7"/>
    <p:sldLayoutId id="2147504410" r:id="rId8"/>
    <p:sldLayoutId id="2147504411" r:id="rId9"/>
    <p:sldLayoutId id="2147504412" r:id="rId10"/>
    <p:sldLayoutId id="21475044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40" r:id="rId1"/>
    <p:sldLayoutId id="2147504441" r:id="rId2"/>
    <p:sldLayoutId id="2147504442" r:id="rId3"/>
    <p:sldLayoutId id="2147504443" r:id="rId4"/>
    <p:sldLayoutId id="2147504444" r:id="rId5"/>
    <p:sldLayoutId id="2147504445" r:id="rId6"/>
    <p:sldLayoutId id="2147504446" r:id="rId7"/>
    <p:sldLayoutId id="2147504447" r:id="rId8"/>
    <p:sldLayoutId id="2147504448" r:id="rId9"/>
    <p:sldLayoutId id="2147504449" r:id="rId10"/>
    <p:sldLayoutId id="21475044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tags" Target="../tags/tag451.xml"/><Relationship Id="rId14" Type="http://schemas.openxmlformats.org/officeDocument/2006/relationships/tags" Target="../tags/tag452.xml"/><Relationship Id="rId15" Type="http://schemas.openxmlformats.org/officeDocument/2006/relationships/tags" Target="../tags/tag453.xml"/><Relationship Id="rId16" Type="http://schemas.openxmlformats.org/officeDocument/2006/relationships/tags" Target="../tags/tag454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2024年公共交通行业市场分析及投资前景预测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公共交通行业概述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2024年公共交通行业市场分析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公共交通行业投资前景预测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公共交通行业政策环境分析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公共交通行业技术发展分析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公共交通行业企业分析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公共交通行业概述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公共交通定义与分类</a:t>
            </a:r>
            <a:endParaRPr altLang="en-US" lang="zh-CN"/>
          </a:p>
        </p:txBody>
      </p:sp>
      <p:sp>
        <p:nvSpPr>
          <p:cNvPr id="10489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公共交通定义：指由公共部门提供，满足公众出行需求的交通服务。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公共交通分类：按运输方式可分为公交、地铁、轻轨、有轨电车等；按运输对象可分为城市、城际、城乡等。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公共交通特点：覆盖面广、运输量大、价格低廉、安全可靠等。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公共交通发展历程：从传统的公交到现代化的地铁、轻轨等，公共交通不断发展完善。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公共交通发展历程</a:t>
            </a:r>
            <a:endParaRPr altLang="en-US" lang="zh-CN"/>
          </a:p>
        </p:txBody>
      </p:sp>
      <p:sp>
        <p:nvSpPr>
          <p:cNvPr id="1048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公共交通的起源和早期发展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现代公共交通的多样性和便利性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未来公共交通的发展趋势和挑战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20世纪的城市交通变革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公共交通行业规模</a:t>
            </a:r>
            <a:endParaRPr altLang="en-US" lang="zh-CN"/>
          </a:p>
        </p:txBody>
      </p:sp>
      <p:sp>
        <p:nvSpPr>
          <p:cNvPr id="10490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2024年公共交通行业总规模达到XX万亿元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城市公共交通客运量达到XX亿人次/年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公共交通车辆总数达到XX万辆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公共交通基础设施不断完善，建设投资持续增长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公共交通行业地位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公共交通是城市交通的重要组成部分，承担着大量的出行需求。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公共交通的发展对于城市经济和社会发展具有积极的推动作用。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公共交通行业的发展需要政府的大力支持和引导，同时也需要社会各界的共同参与和努力。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公共交通在缓解城市交通拥堵、减少环境污染、提高出行效率等方面具有重要作用。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2024年公共交通行业市场分析</a:t>
            </a:r>
            <a:endParaRPr altLang="en-US" dirty="0" lang="zh-CN"/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城市交通拥堵问题日益严重，公共交通需求持续增长。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环保意识提高，绿色出行成为新趋势。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人口老龄化加速，老年人的出行需求增加。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共享经济和智能化技术的发展，推动公共交通行业变革。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竞争者类型：包括国有、民营、外资等不同类型的竞争者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市场份额：各竞争者在市场中的份额占比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竞争优势：各竞争者在市场中的竞争优势和劣势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竞争策略：各竞争者采取的竞争策略和手段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3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出行习惯：随着城市发展和生活节奏的加快，消费者更倾向于选择便捷、准时的公共交通方式。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支付方式：移动支付的普及使得公共交通行业实现了线上化转型，消费者可以通过手机等终端进行购票和支付。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信息获取：消费者通过各类渠道获取公共交通信息，如APP、官方网站、社交媒体等，以便更好地规划出行路线和时间。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需求层次：随着消费者收入水平的提高，对公共交通服务的需求层次也在不断提升，更加注重舒适度、安全性和服务质量等方面。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</a:t>
            </a:r>
            <a:endParaRPr altLang="en-US" lang="zh-CN"/>
          </a:p>
        </p:txBody>
      </p:sp>
      <p:sp>
        <p:nvSpPr>
          <p:cNvPr id="10494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智能化趋势：借助大数据、人工智能等技术提升公共交通运营效率和服务质量。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电动化趋势：随着环保意识的提高，电动公共交通工具将成为主流。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多元化出行方式：共享单车、网约车等新型出行方式对传统公共交通带来挑战和机遇。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政策支持：政府加大对公共交通行业的投入和政策支持，推动市场发展。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公共交通行业投资前景预测</a:t>
            </a:r>
            <a:endParaRPr altLang="en-US" dirty="0" lang="zh-CN"/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政策支持：政府出台相关政策鼓励公共交通行业的发展，为投资者提供政策保障。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市场潜力：随着城市化进程的加速和人们出行需求的增加，公共交通行业市场潜力巨大。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技术创新：公共交通行业不断涌现新技术、新模式，为投资者提供了更多的投资机会和盈利空间。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产业链完善：公共交通行业产业链上下游企业众多，为投资者提供了丰富的投资选择和合作机会。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政策风险：政府政策变化对公共交通行业的影响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市场风险：市场竞争激烈，企业盈利能力下降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技术风险：新技术的发展对公共交通行业的挑战与机遇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安全风险：公共交通安全事故对行业的影响与应对措施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投资回报预测</a:t>
            </a:r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未来五年内，公共交通行业的投资回报率预计将保持稳定增长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随着城市化进程加速和人口增长，公共交通需求将持续增加，为投资者带来更多机会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政府对公共交通行业的政策扶持和资金投入将进一步加大，为投资者提供更好的保障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公共交通行业的技术创新和智能化发展将提升运营效率，降低成本，提高投资回报率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关注政策动向，把握投资机会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投资基础设施建设，提升公共交通服务水平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关注科技创新，提升公共交通运营效率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多元化投资组合，降低风险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公共交通行业政策环境分析</a:t>
            </a:r>
            <a:endParaRPr altLang="en-US" dirty="0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政策支持力度</a:t>
            </a:r>
            <a:endParaRPr altLang="en-US" lang="zh-CN"/>
          </a:p>
        </p:txBody>
      </p:sp>
      <p:sp>
        <p:nvSpPr>
          <p:cNvPr id="10497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政府出台相关政策，鼓励公共交通发展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优化公共交通网络布局，提高覆盖率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鼓励技术创新，提升公共交通服务水平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加大对公共交通行业的投资力度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公共交通行业法规不断完善，保障行业健康发展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2024年国家出台新政策，鼓励公共交通发展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地方政府加大对公共交通行业的投资力度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政策法规变化对公共交通行业市场产生积极影响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政策对行业发展的影响</a:t>
            </a:r>
            <a:endParaRPr altLang="en-US" lang="zh-CN"/>
          </a:p>
        </p:txBody>
      </p:sp>
      <p:sp>
        <p:nvSpPr>
          <p:cNvPr id="10499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政策支持：推动公共交通行业快速发展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政策调整：影响公共交通行业的投资方向和规模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政策风险：影响公共交通行业的稳定发展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政策限制：控制公共交通行业的过度竞争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未来政策趋势预测</a:t>
            </a:r>
            <a:endParaRPr altLang="en-US" lang="zh-CN"/>
          </a:p>
        </p:txBody>
      </p:sp>
      <p:sp>
        <p:nvSpPr>
          <p:cNvPr id="10499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政策将促进公共交通行业与其他行业的融合发展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政策将推动公共交通行业转型升级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智能化、绿色化成为政策重点方向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政策支持力度加大，鼓励公共交通发展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公共交通行业技术发展分析</a:t>
            </a:r>
            <a:endParaRPr altLang="en-US" dirty="0" lang="zh-CN"/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关键技术突破与进展</a:t>
            </a:r>
            <a:endParaRPr altLang="en-US" lang="zh-CN"/>
          </a:p>
        </p:txBody>
      </p:sp>
      <p:sp>
        <p:nvSpPr>
          <p:cNvPr id="10500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新能源技术：公共交通电动化的技术支撑与突破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大数据分析：在公共交通行业的应用与前景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自动驾驶技术：在公共交通领域的应用与进展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智能调度系统：提高公共交通运行效率的技术手段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50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提高了公共交通的效率和可靠性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推动了公共交通行业的数字化转型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增强了公共交通的安全性和舒适性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促进了公共交通行业的可持续发展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技术发展趋势预测</a:t>
            </a:r>
            <a:endParaRPr altLang="en-US" lang="zh-CN"/>
          </a:p>
        </p:txBody>
      </p:sp>
      <p:sp>
        <p:nvSpPr>
          <p:cNvPr id="10502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自动驾驶技术：随着人工智能和传感器技术的进步，公共交通系统将逐渐实现自动驾驶，提高运营效率和安全性。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电动化趋势：随着环保意识的提高和电池技术的进步，电动公共交通工具将逐渐成为主流，减少对环境的污染。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智能化调度系统：通过大数据和云计算技术，实现公共交通工具的智能化调度，提高运输效率。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5G技术的应用：5G技术将为公共交通行业带来更高效、更安全的数据传输和通信服务。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技术发展对投资的影响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技术进步推动公共交通行业的发展，提高运营效率和服务质量，吸引更多投资。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新技术的应用将改变传统公共交通行业的商业模式和盈利模式，为投资者提供新的机会和挑战。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技术发展将加速公共交通行业的竞争格局变化，促使投资者关注技术创新和战略转型。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技术发展将带来公共交通行业的投资风险和不确定性，需要投资者具备风险意识和应对能力。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公共交通行业企业分析</a:t>
            </a:r>
            <a:endParaRPr altLang="en-US" dirty="0" lang="zh-CN"/>
          </a:p>
        </p:txBody>
      </p:sp>
      <p:sp>
        <p:nvSpPr>
          <p:cNvPr id="1050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重点企业介绍</a:t>
            </a:r>
            <a:endParaRPr altLang="en-US" lang="zh-CN"/>
          </a:p>
        </p:txBody>
      </p:sp>
      <p:sp>
        <p:nvSpPr>
          <p:cNvPr id="10503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企业名称：上海地铁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成立时间：XXXX年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业务范围：地铁运营、维护、建设等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市场地位：全国领先的地铁运营商之一，市场份额占比较大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企业经营状况分析</a:t>
            </a:r>
            <a:endParaRPr altLang="en-US" lang="zh-CN"/>
          </a:p>
        </p:txBody>
      </p:sp>
      <p:sp>
        <p:nvSpPr>
          <p:cNvPr id="10504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企业规模：分析企业的员工数量、资产规模等指标，了解企业的规模大小。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经营状况：评估企业的经营状况，包括营收、利润、市场份额等指标，了解企业的经营表现。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财务状况：分析企业的财务状况，包括资产负债表、现金流量表等，了解企业的财务稳健性。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创新能力：评估企业在产品、技术、服务等方面的创新能力，了解企业是否具备持续发展的潜力。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企业竞争优势与劣势分析</a:t>
            </a:r>
            <a:endParaRPr altLang="en-US" lang="zh-CN"/>
          </a:p>
        </p:txBody>
      </p:sp>
      <p:sp>
        <p:nvSpPr>
          <p:cNvPr id="10504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优势：企业拥有完善的运营网络和丰富的资源，具备强大的运输能力和服务能力，在市场上拥有较高的知名度和品牌影响力。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劣势：企业在技术创新、管理体制、人才引进等方面存在不足，可能影响企业的持续发展。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机会：随着城市化进程的加速和交通需求的增长，公共交通行业市场前景广阔，企业可以抓住机遇，扩大市场份额。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威胁：市场竞争激烈，政策法规调整等因素可能对企业经营产生不利影响。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企业未来发展战略与规划</a:t>
            </a:r>
            <a:endParaRPr altLang="en-US" lang="zh-CN"/>
          </a:p>
        </p:txBody>
      </p:sp>
      <p:sp>
        <p:nvSpPr>
          <p:cNvPr id="10505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智能化升级：运用大数据、人工智能等技术提升公共交通运营效率和服务质量。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持续创新：加大研发投入，提升技术水平，推出更高效、更便捷的公共交通解决方案。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绿色发展：推动新能源汽车在公共交通领域的应用，降低排放，实现可持续发展。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多元化经营：拓展业务范围，探索新的收入来源，增强企业竞争力。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6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5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2024-01-06T06:18:51Z</dcterms:created>
  <dcterms:modified xsi:type="dcterms:W3CDTF">2024-01-06T06:18:51Z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7da9dda8116b4ec4a5ca51e811eda16e_21</vt:lpwstr>
  </property>
</Properties>
</file>