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13" r:id="rId1"/>
    <p:sldMasterId id="2147498150" r:id="rId2"/>
  </p:sldMasterIdLst>
  <p:notesMasterIdLst>
    <p:notesMasterId r:id="rId3"/>
  </p:notesMasterIdLst>
  <p:sldIdLst>
    <p:sldId id="6583" r:id="rId4"/>
    <p:sldId id="6586" r:id="rId5"/>
    <p:sldId id="6589" r:id="rId6"/>
    <p:sldId id="6592" r:id="rId7"/>
    <p:sldId id="6595" r:id="rId8"/>
    <p:sldId id="6598" r:id="rId9"/>
    <p:sldId id="6601" r:id="rId10"/>
    <p:sldId id="6604" r:id="rId11"/>
    <p:sldId id="6607" r:id="rId12"/>
    <p:sldId id="6610" r:id="rId13"/>
    <p:sldId id="6613" r:id="rId14"/>
    <p:sldId id="6616" r:id="rId15"/>
    <p:sldId id="6619" r:id="rId16"/>
    <p:sldId id="6622" r:id="rId17"/>
    <p:sldId id="6625" r:id="rId18"/>
    <p:sldId id="6628" r:id="rId19"/>
    <p:sldId id="6631" r:id="rId20"/>
    <p:sldId id="6634" r:id="rId21"/>
    <p:sldId id="6637" r:id="rId22"/>
    <p:sldId id="6640" r:id="rId23"/>
    <p:sldId id="6643" r:id="rId24"/>
    <p:sldId id="6646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2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image" Target="../media/image3.png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4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image" Target="../media/image5.png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image" Target="../media/image5.png"/><Relationship Id="rId7" Type="http://schemas.openxmlformats.org/officeDocument/2006/relationships/tags" Target="../tags/tag53.xml"/><Relationship Id="rId8" Type="http://schemas.openxmlformats.org/officeDocument/2006/relationships/image" Target="../media/image4.png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6.png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390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algn="just" indent="0" marL="0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2125714"/>
          </a:xfrm>
          <a:prstGeom prst="rect"/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/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algn="just" indent="0" marL="0">
              <a:buNone/>
              <a:defRPr b="1" sz="8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/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indent="0" marL="0">
              <a:buNone/>
              <a:defRPr b="0" sz="1600">
                <a:solidFill>
                  <a:schemeClr val="accent1">
                    <a:lumMod val="5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994150" y="0"/>
            <a:ext cx="8197850" cy="6858000"/>
          </a:xfrm>
          <a:prstGeom prst="rect"/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6.xml"/><Relationship Id="rId13" Type="http://schemas.openxmlformats.org/officeDocument/2006/relationships/tags" Target="../tags/tag67.xml"/><Relationship Id="rId14" Type="http://schemas.openxmlformats.org/officeDocument/2006/relationships/image" Target="../media/image5.png"/><Relationship Id="rId15" Type="http://schemas.openxmlformats.org/officeDocument/2006/relationships/tags" Target="../tags/tag68.xml"/><Relationship Id="rId16" Type="http://schemas.openxmlformats.org/officeDocument/2006/relationships/image" Target="../media/image4.png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14" r:id="rId1"/>
    <p:sldLayoutId id="2147498115" r:id="rId2"/>
    <p:sldLayoutId id="2147498116" r:id="rId3"/>
    <p:sldLayoutId id="2147498117" r:id="rId4"/>
    <p:sldLayoutId id="2147498118" r:id="rId5"/>
    <p:sldLayoutId id="2147498119" r:id="rId6"/>
    <p:sldLayoutId id="2147498120" r:id="rId7"/>
    <p:sldLayoutId id="2147498121" r:id="rId8"/>
    <p:sldLayoutId id="2147498122" r:id="rId9"/>
    <p:sldLayoutId id="2147498123" r:id="rId10"/>
    <p:sldLayoutId id="21474981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/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51" r:id="rId1"/>
    <p:sldLayoutId id="2147498152" r:id="rId2"/>
    <p:sldLayoutId id="2147498153" r:id="rId3"/>
    <p:sldLayoutId id="2147498154" r:id="rId4"/>
    <p:sldLayoutId id="2147498155" r:id="rId5"/>
    <p:sldLayoutId id="2147498156" r:id="rId6"/>
    <p:sldLayoutId id="2147498157" r:id="rId7"/>
    <p:sldLayoutId id="2147498158" r:id="rId8"/>
    <p:sldLayoutId id="2147498159" r:id="rId9"/>
    <p:sldLayoutId id="2147498160" r:id="rId10"/>
    <p:sldLayoutId id="214749816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p>
            <a:r>
              <a:rPr altLang="en-US" dirty="0" lang="zh-CN"/>
              <a:t>学校双减的实践与经验总结</a:t>
            </a:r>
            <a:endParaRPr altLang="en-US" dirty="0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单击此处添加副标题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2"/>
            </p:custDataLst>
          </p:nvPr>
        </p:nvSpPr>
        <p:spPr>
          <a:xfrm>
            <a:off x="113284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3"/>
            </p:custDataLst>
          </p:nvPr>
        </p:nvSpPr>
        <p:spPr>
          <a:xfrm>
            <a:off x="269303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双减政策的背景与意义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4"/>
            </p:custDataLst>
          </p:nvPr>
        </p:nvSpPr>
        <p:spPr>
          <a:xfrm>
            <a:off x="647446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5"/>
            </p:custDataLst>
          </p:nvPr>
        </p:nvSpPr>
        <p:spPr>
          <a:xfrm>
            <a:off x="803465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学校双减的实践经验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6"/>
            </p:custDataLst>
          </p:nvPr>
        </p:nvSpPr>
        <p:spPr>
          <a:xfrm>
            <a:off x="647446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7"/>
            </p:custDataLst>
          </p:nvPr>
        </p:nvSpPr>
        <p:spPr>
          <a:xfrm>
            <a:off x="803465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双减政策的未来展望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8"/>
            </p:custDataLst>
          </p:nvPr>
        </p:nvSpPr>
        <p:spPr>
          <a:xfrm>
            <a:off x="113284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9"/>
            </p:custDataLst>
          </p:nvPr>
        </p:nvSpPr>
        <p:spPr>
          <a:xfrm>
            <a:off x="269303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学校双减的成效与问题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0"/>
            </p:custDataLst>
          </p:nvPr>
        </p:nvSpPr>
        <p:spPr>
          <a:xfrm>
            <a:off x="113284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1"/>
            </p:custDataLst>
          </p:nvPr>
        </p:nvSpPr>
        <p:spPr>
          <a:xfrm>
            <a:off x="269303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总结与反思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双减政策的背景与意义</a:t>
            </a:r>
            <a:endParaRPr altLang="en-US" lang="zh-CN"/>
          </a:p>
        </p:txBody>
      </p:sp>
      <p:sp>
        <p:nvSpPr>
          <p:cNvPr id="10488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8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应对升学压力和过度竞争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50" name="弧形 58"/>
          <p:cNvSpPr/>
          <p:nvPr>
            <p:custDataLst>
              <p:tags r:id="rId1"/>
            </p:custDataLst>
          </p:nvPr>
        </p:nvSpPr>
        <p:spPr>
          <a:xfrm>
            <a:off x="8027409" y="2156012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弧形 57"/>
          <p:cNvSpPr/>
          <p:nvPr>
            <p:custDataLst>
              <p:tags r:id="rId2"/>
            </p:custDataLst>
          </p:nvPr>
        </p:nvSpPr>
        <p:spPr>
          <a:xfrm>
            <a:off x="838200" y="2156012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椭圆 22"/>
          <p:cNvSpPr/>
          <p:nvPr>
            <p:custDataLst>
              <p:tags r:id="rId3"/>
            </p:custDataLst>
          </p:nvPr>
        </p:nvSpPr>
        <p:spPr>
          <a:xfrm>
            <a:off x="8354477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椭圆 23"/>
          <p:cNvSpPr/>
          <p:nvPr>
            <p:custDataLst>
              <p:tags r:id="rId4"/>
            </p:custDataLst>
          </p:nvPr>
        </p:nvSpPr>
        <p:spPr>
          <a:xfrm>
            <a:off x="8724675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正文"/>
          <p:cNvSpPr txBox="1"/>
          <p:nvPr>
            <p:custDataLst>
              <p:tags r:id="rId5"/>
            </p:custDataLst>
          </p:nvPr>
        </p:nvSpPr>
        <p:spPr>
          <a:xfrm>
            <a:off x="8788472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有效缓解家长焦虑情绪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0" name="椭圆 24"/>
          <p:cNvSpPr/>
          <p:nvPr>
            <p:custDataLst>
              <p:tags r:id="rId6"/>
            </p:custDataLst>
          </p:nvPr>
        </p:nvSpPr>
        <p:spPr>
          <a:xfrm>
            <a:off x="6022769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25"/>
          <p:cNvSpPr/>
          <p:nvPr>
            <p:custDataLst>
              <p:tags r:id="rId7"/>
            </p:custDataLst>
          </p:nvPr>
        </p:nvSpPr>
        <p:spPr>
          <a:xfrm>
            <a:off x="6392069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正文"/>
          <p:cNvSpPr txBox="1"/>
          <p:nvPr>
            <p:custDataLst>
              <p:tags r:id="rId8"/>
            </p:custDataLst>
          </p:nvPr>
        </p:nvSpPr>
        <p:spPr>
          <a:xfrm>
            <a:off x="6456763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促进孩子全面发展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椭圆 7"/>
          <p:cNvSpPr/>
          <p:nvPr>
            <p:custDataLst>
              <p:tags r:id="rId9"/>
            </p:custDataLst>
          </p:nvPr>
        </p:nvSpPr>
        <p:spPr>
          <a:xfrm>
            <a:off x="3691061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椭圆 9"/>
          <p:cNvSpPr/>
          <p:nvPr>
            <p:custDataLst>
              <p:tags r:id="rId10"/>
            </p:custDataLst>
          </p:nvPr>
        </p:nvSpPr>
        <p:spPr>
          <a:xfrm>
            <a:off x="4060360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1"/>
            </p:custDataLst>
          </p:nvPr>
        </p:nvSpPr>
        <p:spPr>
          <a:xfrm>
            <a:off x="4125055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提升学校课后服务水平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72" name="椭圆 5"/>
          <p:cNvSpPr/>
          <p:nvPr>
            <p:custDataLst>
              <p:tags r:id="rId12"/>
            </p:custDataLst>
          </p:nvPr>
        </p:nvSpPr>
        <p:spPr>
          <a:xfrm>
            <a:off x="1094284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椭圆 4"/>
          <p:cNvSpPr/>
          <p:nvPr>
            <p:custDataLst>
              <p:tags r:id="rId13"/>
            </p:custDataLst>
          </p:nvPr>
        </p:nvSpPr>
        <p:spPr>
          <a:xfrm>
            <a:off x="1463583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4"/>
            </p:custDataLst>
          </p:nvPr>
        </p:nvSpPr>
        <p:spPr>
          <a:xfrm>
            <a:off x="1528278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减轻学生过重的作业负担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学校双减的实践经验</a:t>
            </a:r>
            <a:endParaRPr altLang="en-US" lang="zh-CN"/>
          </a:p>
        </p:txBody>
      </p:sp>
      <p:sp>
        <p:nvSpPr>
          <p:cNvPr id="10490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减轻学生作业负担的实践经验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引入多元化、个性化的作业形式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加强作业批改和反馈，及时调整教学策略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制定科学合理的作业量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优化作业结构，提高作业质量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提升课堂教学质量的实践经验</a:t>
            </a:r>
            <a:endParaRPr altLang="en-US" lang="zh-CN"/>
          </a:p>
        </p:txBody>
      </p:sp>
      <p:sp>
        <p:nvSpPr>
          <p:cNvPr id="10491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开展丰富多彩的课堂活动，激发学生的学习兴趣和积极性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加强课堂管理，营造良好的课堂氛围，提高学生的学习效果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制定合理的教学计划，确保教学内容符合双减政策要求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优化教学方法，注重启发式教学，培养学生的自主学习能力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丰富学生课外活动的实践经验</a:t>
            </a:r>
            <a:endParaRPr altLang="en-US" lang="zh-CN"/>
          </a:p>
        </p:txBody>
      </p:sp>
      <p:sp>
        <p:nvSpPr>
          <p:cNvPr id="1049176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组织各类社团活动，促进学生兴趣发展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开展体育竞赛，增强学生体质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举办文艺演出，培养学生艺术素养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引导学生参与社会实践，提升学生综合素质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学校双减的成效与问题</a:t>
            </a:r>
            <a:endParaRPr altLang="en-US" lang="zh-CN"/>
          </a:p>
        </p:txBody>
      </p:sp>
      <p:sp>
        <p:nvSpPr>
          <p:cNvPr id="10492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双减政策实施后的成效</a:t>
            </a:r>
            <a:endParaRPr altLang="en-US" lang="zh-CN"/>
          </a:p>
        </p:txBody>
      </p:sp>
      <p:sp>
        <p:nvSpPr>
          <p:cNvPr id="1049278" name="矩形 38"/>
          <p:cNvSpPr/>
          <p:nvPr>
            <p:custDataLst>
              <p:tags r:id="rId1"/>
            </p:custDataLst>
          </p:nvPr>
        </p:nvSpPr>
        <p:spPr>
          <a:xfrm rot="204112">
            <a:off x="1570395" y="1460500"/>
            <a:ext cx="4013778" cy="2095009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39"/>
          <p:cNvSpPr/>
          <p:nvPr>
            <p:custDataLst>
              <p:tags r:id="rId2"/>
            </p:custDataLst>
          </p:nvPr>
        </p:nvSpPr>
        <p:spPr>
          <a:xfrm>
            <a:off x="1575033" y="1461163"/>
            <a:ext cx="4013778" cy="209500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TextBox 2"/>
          <p:cNvSpPr txBox="1"/>
          <p:nvPr>
            <p:custDataLst>
              <p:tags r:id="rId3"/>
            </p:custDataLst>
          </p:nvPr>
        </p:nvSpPr>
        <p:spPr>
          <a:xfrm>
            <a:off x="1807591" y="1624814"/>
            <a:ext cx="3565889" cy="17299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减轻学生作业负担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84" name="矩形 100"/>
          <p:cNvSpPr/>
          <p:nvPr>
            <p:custDataLst>
              <p:tags r:id="rId4"/>
            </p:custDataLst>
          </p:nvPr>
        </p:nvSpPr>
        <p:spPr>
          <a:xfrm rot="204112">
            <a:off x="6602526" y="1460500"/>
            <a:ext cx="4013778" cy="2095009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101"/>
          <p:cNvSpPr/>
          <p:nvPr>
            <p:custDataLst>
              <p:tags r:id="rId5"/>
            </p:custDataLst>
          </p:nvPr>
        </p:nvSpPr>
        <p:spPr>
          <a:xfrm>
            <a:off x="6607826" y="1461163"/>
            <a:ext cx="4013778" cy="2095009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TextBox 2"/>
          <p:cNvSpPr txBox="1"/>
          <p:nvPr>
            <p:custDataLst>
              <p:tags r:id="rId6"/>
            </p:custDataLst>
          </p:nvPr>
        </p:nvSpPr>
        <p:spPr>
          <a:xfrm>
            <a:off x="6841047" y="1624814"/>
            <a:ext cx="3565889" cy="17299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提高课堂教学质量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90" name="矩形 122"/>
          <p:cNvSpPr/>
          <p:nvPr>
            <p:custDataLst>
              <p:tags r:id="rId7"/>
            </p:custDataLst>
          </p:nvPr>
        </p:nvSpPr>
        <p:spPr>
          <a:xfrm rot="204112">
            <a:off x="1570395" y="4082243"/>
            <a:ext cx="4013778" cy="2095009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矩形 123"/>
          <p:cNvSpPr/>
          <p:nvPr>
            <p:custDataLst>
              <p:tags r:id="rId8"/>
            </p:custDataLst>
          </p:nvPr>
        </p:nvSpPr>
        <p:spPr>
          <a:xfrm>
            <a:off x="1575033" y="4082906"/>
            <a:ext cx="4013778" cy="2095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TextBox 2"/>
          <p:cNvSpPr txBox="1"/>
          <p:nvPr>
            <p:custDataLst>
              <p:tags r:id="rId9"/>
            </p:custDataLst>
          </p:nvPr>
        </p:nvSpPr>
        <p:spPr>
          <a:xfrm>
            <a:off x="1806929" y="4246558"/>
            <a:ext cx="3565889" cy="17299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促进学生全面发展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96" name="矩形 89"/>
          <p:cNvSpPr/>
          <p:nvPr>
            <p:custDataLst>
              <p:tags r:id="rId10"/>
            </p:custDataLst>
          </p:nvPr>
        </p:nvSpPr>
        <p:spPr>
          <a:xfrm rot="204112">
            <a:off x="6602526" y="4082243"/>
            <a:ext cx="4013778" cy="2095009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90"/>
          <p:cNvSpPr/>
          <p:nvPr>
            <p:custDataLst>
              <p:tags r:id="rId11"/>
            </p:custDataLst>
          </p:nvPr>
        </p:nvSpPr>
        <p:spPr>
          <a:xfrm>
            <a:off x="6607826" y="4082906"/>
            <a:ext cx="4013778" cy="2095009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TextBox 2"/>
          <p:cNvSpPr txBox="1"/>
          <p:nvPr>
            <p:custDataLst>
              <p:tags r:id="rId12"/>
            </p:custDataLst>
          </p:nvPr>
        </p:nvSpPr>
        <p:spPr>
          <a:xfrm>
            <a:off x="6839722" y="4246558"/>
            <a:ext cx="3565889" cy="17299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提升教育满意度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双减政策实施中遇到的问题</a:t>
            </a:r>
            <a:endParaRPr altLang="en-US" lang="zh-CN"/>
          </a:p>
        </p:txBody>
      </p:sp>
      <p:sp>
        <p:nvSpPr>
          <p:cNvPr id="1049338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家长焦虑心理依然存在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学科类培训转入地下，变异开展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学校课后服务师资力量不足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校外非学科类培训质量参差不齐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问题产生的原因及改进建议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原因：教师素质参差不齐，部分教师对双减政策理解不深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改进建议：加强教师培训，提高教师对双减政策的理解和执行力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改进建议：完善学校管理，建立有效的监督机制，确保双减政策落到实处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原因：学校管理不到位，缺乏有效的监督机制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双减政策的未来展望</a:t>
            </a:r>
            <a:endParaRPr altLang="en-US" lang="zh-CN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继续推进双减政策的必要性和重要性</a:t>
            </a:r>
            <a:endParaRPr altLang="en-US" lang="zh-CN"/>
          </a:p>
        </p:txBody>
      </p:sp>
      <p:sp>
        <p:nvSpPr>
          <p:cNvPr id="1049508" name="矩形 31"/>
          <p:cNvSpPr/>
          <p:nvPr>
            <p:custDataLst>
              <p:tags r:id="rId1"/>
            </p:custDataLst>
          </p:nvPr>
        </p:nvSpPr>
        <p:spPr>
          <a:xfrm>
            <a:off x="2710362" y="146050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减轻学生和家庭的负担，促进教育公平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"/>
          <p:cNvSpPr/>
          <p:nvPr>
            <p:custDataLst>
              <p:tags r:id="rId2"/>
            </p:custDataLst>
          </p:nvPr>
        </p:nvSpPr>
        <p:spPr>
          <a:xfrm>
            <a:off x="2710362" y="268486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培养学生全面发展，提高综合素质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5"/>
          <p:cNvSpPr/>
          <p:nvPr>
            <p:custDataLst>
              <p:tags r:id="rId3"/>
            </p:custDataLst>
          </p:nvPr>
        </p:nvSpPr>
        <p:spPr>
          <a:xfrm>
            <a:off x="2710362" y="390921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促进学校和教师的创新与发展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7"/>
          <p:cNvSpPr/>
          <p:nvPr>
            <p:custDataLst>
              <p:tags r:id="rId4"/>
            </p:custDataLst>
          </p:nvPr>
        </p:nvSpPr>
        <p:spPr>
          <a:xfrm>
            <a:off x="2710362" y="513357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推动教育改革，优化教育生态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完善双减政策的具体措施和建议</a:t>
            </a:r>
            <a:endParaRPr altLang="en-US" lang="zh-CN"/>
          </a:p>
        </p:txBody>
      </p:sp>
      <p:sp>
        <p:nvSpPr>
          <p:cNvPr id="10495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推进考试评价改革，完善学生综合素质评价体系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加强家校合作，引导家长树立正确的教育观念和成才观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强化学校教育主阵地作用，提高课堂教学质量和作业管理水平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规范校外培训行为，加强培训机构的监管和整顿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发挥学校、家庭、社会共同作用，促进教育公平和质量提升</a:t>
            </a:r>
            <a:endParaRPr altLang="en-US" lang="zh-CN"/>
          </a:p>
        </p:txBody>
      </p:sp>
      <p:sp>
        <p:nvSpPr>
          <p:cNvPr id="10496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社会：加强监督评估，推进教育公平，营造良好教育环境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共同作用：形成教育合力，提升教育质量，培养全面发展的人才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学校：优化课程设置，提高教学质量，减轻学生负担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家庭：积极参与孩子教育，关注孩子身心健康，培养良好学习习惯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总结与反思</a:t>
            </a:r>
            <a:endParaRPr altLang="en-US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对学校双减实践经验的总结</a:t>
            </a:r>
            <a:endParaRPr altLang="en-US" lang="zh-CN"/>
          </a:p>
        </p:txBody>
      </p:sp>
      <p:sp>
        <p:nvSpPr>
          <p:cNvPr id="1049714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总结了学校双减实践中的成功经验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分析了双减实践中存在的问题和困难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提出了改进双减实践的具体措施和建议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强调了学校、家庭、社会共同参与的重要性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对双减政策制定和实施的反思</a:t>
            </a:r>
            <a:endParaRPr altLang="en-US" lang="zh-CN"/>
          </a:p>
        </p:txBody>
      </p:sp>
      <p:sp>
        <p:nvSpPr>
          <p:cNvPr id="1049774" name="对角圆角矩形 15"/>
          <p:cNvSpPr/>
          <p:nvPr>
            <p:custDataLst>
              <p:tags r:id="rId1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6"/>
          <p:cNvSpPr/>
          <p:nvPr>
            <p:custDataLst>
              <p:tags r:id="rId2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7"/>
          <p:cNvSpPr/>
          <p:nvPr>
            <p:custDataLst>
              <p:tags r:id="rId3"/>
            </p:custDataLst>
          </p:nvPr>
        </p:nvSpPr>
        <p:spPr>
          <a:xfrm>
            <a:off x="2097259" y="4001434"/>
            <a:ext cx="83503" cy="1391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27"/>
          <p:cNvSpPr txBox="1"/>
          <p:nvPr>
            <p:custDataLst>
              <p:tags r:id="rId4"/>
            </p:custDataLst>
          </p:nvPr>
        </p:nvSpPr>
        <p:spPr>
          <a:xfrm>
            <a:off x="2133064" y="4151051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效果评估：是否达到了预期的目标和效果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2"/>
          <p:cNvSpPr/>
          <p:nvPr>
            <p:custDataLst>
              <p:tags r:id="rId5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53"/>
          <p:cNvSpPr/>
          <p:nvPr>
            <p:custDataLst>
              <p:tags r:id="rId6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54"/>
          <p:cNvSpPr/>
          <p:nvPr>
            <p:custDataLst>
              <p:tags r:id="rId7"/>
            </p:custDataLst>
          </p:nvPr>
        </p:nvSpPr>
        <p:spPr>
          <a:xfrm>
            <a:off x="2097259" y="1461139"/>
            <a:ext cx="83503" cy="1391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56"/>
          <p:cNvSpPr txBox="1"/>
          <p:nvPr>
            <p:custDataLst>
              <p:tags r:id="rId8"/>
            </p:custDataLst>
          </p:nvPr>
        </p:nvSpPr>
        <p:spPr>
          <a:xfrm>
            <a:off x="2133064" y="16037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政策制定：是否充分考虑了学校、家庭、社会等多方面因素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"/>
          <p:cNvSpPr/>
          <p:nvPr>
            <p:custDataLst>
              <p:tags r:id="rId9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6"/>
          <p:cNvSpPr/>
          <p:nvPr>
            <p:custDataLst>
              <p:tags r:id="rId10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7"/>
          <p:cNvSpPr/>
          <p:nvPr>
            <p:custDataLst>
              <p:tags r:id="rId11"/>
            </p:custDataLst>
          </p:nvPr>
        </p:nvSpPr>
        <p:spPr>
          <a:xfrm>
            <a:off x="2097259" y="2731606"/>
            <a:ext cx="83503" cy="1391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2"/>
            </p:custDataLst>
          </p:nvPr>
        </p:nvSpPr>
        <p:spPr>
          <a:xfrm>
            <a:off x="2133064" y="28812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实施过程：是否出现了预期之外的问题和困难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9"/>
          <p:cNvSpPr/>
          <p:nvPr>
            <p:custDataLst>
              <p:tags r:id="rId13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0"/>
          <p:cNvSpPr/>
          <p:nvPr>
            <p:custDataLst>
              <p:tags r:id="rId14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1"/>
          <p:cNvSpPr/>
          <p:nvPr>
            <p:custDataLst>
              <p:tags r:id="rId15"/>
            </p:custDataLst>
          </p:nvPr>
        </p:nvSpPr>
        <p:spPr>
          <a:xfrm>
            <a:off x="2097259" y="5271261"/>
            <a:ext cx="83503" cy="1391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12"/>
          <p:cNvSpPr txBox="1"/>
          <p:nvPr>
            <p:custDataLst>
              <p:tags r:id="rId16"/>
            </p:custDataLst>
          </p:nvPr>
        </p:nvSpPr>
        <p:spPr>
          <a:xfrm>
            <a:off x="2133064" y="5420878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改进建议：针对实施过程中出现的问题，提出具体的改进措施和建议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对未来教育改革和发展的展望</a:t>
            </a:r>
            <a:endParaRPr altLang="en-US" lang="zh-CN"/>
          </a:p>
        </p:txBody>
      </p:sp>
      <p:sp>
        <p:nvSpPr>
          <p:cNvPr id="10498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1558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4" name="矩形 65"/>
          <p:cNvSpPr/>
          <p:nvPr>
            <p:custDataLst>
              <p:tags r:id="rId2"/>
            </p:custDataLst>
          </p:nvPr>
        </p:nvSpPr>
        <p:spPr>
          <a:xfrm>
            <a:off x="1289524" y="1817375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66"/>
          <p:cNvSpPr txBox="1"/>
          <p:nvPr>
            <p:custDataLst>
              <p:tags r:id="rId3"/>
            </p:custDataLst>
          </p:nvPr>
        </p:nvSpPr>
        <p:spPr>
          <a:xfrm>
            <a:off x="1664022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深化教育改革，优化教育资源配置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4801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0" name="矩形 69"/>
          <p:cNvSpPr/>
          <p:nvPr>
            <p:custDataLst>
              <p:tags r:id="rId5"/>
            </p:custDataLst>
          </p:nvPr>
        </p:nvSpPr>
        <p:spPr>
          <a:xfrm>
            <a:off x="6392137" y="1817375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70"/>
          <p:cNvSpPr txBox="1"/>
          <p:nvPr>
            <p:custDataLst>
              <p:tags r:id="rId6"/>
            </p:custDataLst>
          </p:nvPr>
        </p:nvSpPr>
        <p:spPr>
          <a:xfrm>
            <a:off x="6767264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强化素质教育，促进学生全面发展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1558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6" name="文本框 74"/>
          <p:cNvSpPr txBox="1"/>
          <p:nvPr>
            <p:custDataLst>
              <p:tags r:id="rId8"/>
            </p:custDataLst>
          </p:nvPr>
        </p:nvSpPr>
        <p:spPr>
          <a:xfrm>
            <a:off x="1664022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创新教育模式，提高教育质量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8" name="矩形 73"/>
          <p:cNvSpPr/>
          <p:nvPr>
            <p:custDataLst>
              <p:tags r:id="rId9"/>
            </p:custDataLst>
          </p:nvPr>
        </p:nvSpPr>
        <p:spPr>
          <a:xfrm>
            <a:off x="1289524" y="4323049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2077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2" name="矩形 84"/>
          <p:cNvSpPr/>
          <p:nvPr>
            <p:custDataLst>
              <p:tags r:id="rId11"/>
            </p:custDataLst>
          </p:nvPr>
        </p:nvSpPr>
        <p:spPr>
          <a:xfrm>
            <a:off x="6450042" y="4323049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85"/>
          <p:cNvSpPr txBox="1"/>
          <p:nvPr>
            <p:custDataLst>
              <p:tags r:id="rId12"/>
            </p:custDataLst>
          </p:nvPr>
        </p:nvSpPr>
        <p:spPr>
          <a:xfrm>
            <a:off x="6824540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加强国际交流与合作，借鉴先进教育理念与经验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45160" y="624840"/>
            <a:ext cx="3348990" cy="305181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02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45160" y="3878580"/>
            <a:ext cx="2743200" cy="218567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0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0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05"/>
  <p:tag name="KSO_WM_TEMPLATE_THUMBS_INDEX" val="1、1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05_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 添加文档标题"/>
</p:tagLst>
</file>

<file path=ppt/tags/tag76.xml><?xml version="1.0" encoding="utf-8"?>
<p:tagLst xmlns:p="http://schemas.openxmlformats.org/presentationml/2006/main">
  <p:tag name="KSO_WM_UNIT_SUBTYPE" val="b"/>
  <p:tag name="KSO_WM_UNIT_NOCLEAR" val="0"/>
  <p:tag name="KSO_WM_UNIT_VALUE" val="8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05_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汇报人：WPS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05_1*b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添加副标题"/>
  <p:tag name="KSO_WM_UNIT_VALUE" val="24"/>
</p:tagLst>
</file>

<file path=ppt/tags/tag78.xml><?xml version="1.0" encoding="utf-8"?>
<p:tagLst xmlns:p="http://schemas.openxmlformats.org/presentationml/2006/main">
  <p:tag name="KSO_WM_SLIDE_ID" val="custom202312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05"/>
  <p:tag name="KSO_WM_SLIDE_LAYOUT" val="a_b_f"/>
  <p:tag name="KSO_WM_SLIDE_LAYOUT_CNT" val="1_1_1"/>
  <p:tag name="KSO_WM_SLIDE_TYPE" val="title"/>
  <p:tag name="KSO_WM_SLIDE_SUBTYPE" val="pureTxt"/>
  <p:tag name="KSO_WM_TEMPLATE_THUMBS_INDEX" val="1、1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5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18"/>
  <p:tag name="KSO_WM_DIAGRAM_GROUP_CODE" val="l1-1"/>
  <p:tag name="KSO_WM_UNIT_TYPE" val="a"/>
  <p:tag name="KSO_WM_UNIT_INDEX" val="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05_5*l_h_i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05_5*l_h_a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05_5*l_h_i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05_5*l_h_a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05_5*l_h_i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05_5*l_h_a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05_5*l_h_i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05_5*l_h_a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05_5*l_h_i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05_5*l_h_a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SLIDE_ID" val="custom2023120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0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2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1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4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5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6"/>
  <p:tag name="KSO_WM_UNIT_TYPE" val="f"/>
  <p:tag name="KSO_WM_UNIT_INDEX" val="1"/>
  <p:tag name="KSO_WM_UNIT_PRESET_TEXT" val="汇报人：WPS"/>
</p:tagLst>
</file>

<file path=ppt/tags/tag278.xml><?xml version="1.0" encoding="utf-8"?>
<p:tagLst xmlns:p="http://schemas.openxmlformats.org/presentationml/2006/main">
  <p:tag name="KSO_WM_SLIDE_ID" val="custom2023120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2024-01-05T08:33:16Z</dcterms:created>
  <dcterms:modified xsi:type="dcterms:W3CDTF">2024-01-05T08:33:16Z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44135187910d449c96ab33701543151b_21</vt:lpwstr>
  </property>
</Properties>
</file>