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533" r:id="rId1"/>
    <p:sldMasterId id="2147488570" r:id="rId2"/>
  </p:sldMasterIdLst>
  <p:notesMasterIdLst>
    <p:notesMasterId r:id="rId3"/>
  </p:notesMasterIdLst>
  <p:sldIdLst>
    <p:sldId id="2532" r:id="rId4"/>
    <p:sldId id="2537" r:id="rId5"/>
    <p:sldId id="2541" r:id="rId6"/>
    <p:sldId id="2544" r:id="rId7"/>
    <p:sldId id="2550" r:id="rId9"/>
    <p:sldId id="2553" r:id="rId10"/>
    <p:sldId id="2556" r:id="rId11"/>
    <p:sldId id="2559" r:id="rId12"/>
    <p:sldId id="2565" r:id="rId14"/>
    <p:sldId id="2568" r:id="rId15"/>
    <p:sldId id="2571" r:id="rId16"/>
    <p:sldId id="2574" r:id="rId17"/>
    <p:sldId id="2580" r:id="rId19"/>
    <p:sldId id="2583" r:id="rId20"/>
    <p:sldId id="2586" r:id="rId21"/>
    <p:sldId id="2589" r:id="rId22"/>
    <p:sldId id="2595" r:id="rId24"/>
    <p:sldId id="2598" r:id="rId25"/>
    <p:sldId id="2601" r:id="rId26"/>
    <p:sldId id="2604" r:id="rId27"/>
    <p:sldId id="2610" r:id="rId29"/>
    <p:sldId id="2613" r:id="rId30"/>
    <p:sldId id="2616" r:id="rId31"/>
    <p:sldId id="2619" r:id="rId32"/>
    <p:sldId id="2625" r:id="rId34"/>
    <p:sldId id="2628" r:id="rId35"/>
    <p:sldId id="2631" r:id="rId36"/>
    <p:sldId id="2635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534" r:id="rId1"/>
    <p:sldLayoutId id="2147488535" r:id="rId2"/>
    <p:sldLayoutId id="2147488536" r:id="rId3"/>
    <p:sldLayoutId id="2147488537" r:id="rId4"/>
    <p:sldLayoutId id="2147488538" r:id="rId5"/>
    <p:sldLayoutId id="2147488539" r:id="rId6"/>
    <p:sldLayoutId id="2147488540" r:id="rId7"/>
    <p:sldLayoutId id="2147488541" r:id="rId8"/>
    <p:sldLayoutId id="2147488542" r:id="rId9"/>
    <p:sldLayoutId id="2147488543" r:id="rId10"/>
    <p:sldLayoutId id="214748854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571" r:id="rId1"/>
    <p:sldLayoutId id="2147488572" r:id="rId2"/>
    <p:sldLayoutId id="2147488573" r:id="rId3"/>
    <p:sldLayoutId id="2147488574" r:id="rId4"/>
    <p:sldLayoutId id="2147488575" r:id="rId5"/>
    <p:sldLayoutId id="2147488576" r:id="rId6"/>
    <p:sldLayoutId id="2147488577" r:id="rId7"/>
    <p:sldLayoutId id="2147488578" r:id="rId8"/>
    <p:sldLayoutId id="2147488579" r:id="rId9"/>
    <p:sldLayoutId id="2147488580" r:id="rId10"/>
    <p:sldLayoutId id="214748858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tags" Target="../tags/tag136.xml"/><Relationship Id="rId16" Type="http://schemas.openxmlformats.org/officeDocument/2006/relationships/tags" Target="../tags/tag137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tags" Target="../tags/tag165.xml"/><Relationship Id="rId14" Type="http://schemas.openxmlformats.org/officeDocument/2006/relationships/tags" Target="../tags/tag166.xml"/><Relationship Id="rId15" Type="http://schemas.openxmlformats.org/officeDocument/2006/relationships/tags" Target="../tags/tag167.xml"/><Relationship Id="rId16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tags" Target="../tags/tag180.xml"/><Relationship Id="rId14" Type="http://schemas.openxmlformats.org/officeDocument/2006/relationships/tags" Target="../tags/tag181.xml"/><Relationship Id="rId15" Type="http://schemas.openxmlformats.org/officeDocument/2006/relationships/tags" Target="../tags/tag182.xml"/><Relationship Id="rId16" Type="http://schemas.openxmlformats.org/officeDocument/2006/relationships/tags" Target="../tags/tag183.xml"/><Relationship Id="rId17" Type="http://schemas.openxmlformats.org/officeDocument/2006/relationships/tags" Target="../tags/tag184.xml"/><Relationship Id="rId18" Type="http://schemas.openxmlformats.org/officeDocument/2006/relationships/tags" Target="../tags/tag185.xml"/><Relationship Id="rId19" Type="http://schemas.openxmlformats.org/officeDocument/2006/relationships/tags" Target="../tags/tag186.xml"/><Relationship Id="rId20" Type="http://schemas.openxmlformats.org/officeDocument/2006/relationships/tags" Target="../tags/tag187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tags" Target="../tags/tag220.xml"/><Relationship Id="rId17" Type="http://schemas.openxmlformats.org/officeDocument/2006/relationships/tags" Target="../tags/tag221.xml"/><Relationship Id="rId18" Type="http://schemas.openxmlformats.org/officeDocument/2006/relationships/tags" Target="../tags/tag222.xml"/><Relationship Id="rId19" Type="http://schemas.openxmlformats.org/officeDocument/2006/relationships/tags" Target="../tags/tag223.xml"/><Relationship Id="rId20" Type="http://schemas.openxmlformats.org/officeDocument/2006/relationships/tags" Target="../tags/tag224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tags" Target="../tags/tag260.xml"/><Relationship Id="rId14" Type="http://schemas.openxmlformats.org/officeDocument/2006/relationships/tags" Target="../tags/tag261.xml"/><Relationship Id="rId15" Type="http://schemas.openxmlformats.org/officeDocument/2006/relationships/tags" Target="../tags/tag262.xml"/><Relationship Id="rId16" Type="http://schemas.openxmlformats.org/officeDocument/2006/relationships/tags" Target="../tags/tag263.xml"/><Relationship Id="rId17" Type="http://schemas.openxmlformats.org/officeDocument/2006/relationships/tags" Target="../tags/tag264.xml"/><Relationship Id="rId18" Type="http://schemas.openxmlformats.org/officeDocument/2006/relationships/tags" Target="../tags/tag265.xml"/><Relationship Id="rId19" Type="http://schemas.openxmlformats.org/officeDocument/2006/relationships/tags" Target="../tags/tag266.xml"/><Relationship Id="rId20" Type="http://schemas.openxmlformats.org/officeDocument/2006/relationships/tags" Target="../tags/tag267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tags" Target="../tags/tag327.xml"/><Relationship Id="rId14" Type="http://schemas.openxmlformats.org/officeDocument/2006/relationships/tags" Target="../tags/tag328.xml"/><Relationship Id="rId15" Type="http://schemas.openxmlformats.org/officeDocument/2006/relationships/tags" Target="../tags/tag329.xml"/><Relationship Id="rId16" Type="http://schemas.openxmlformats.org/officeDocument/2006/relationships/tags" Target="../tags/tag330.xml"/><Relationship Id="rId17" Type="http://schemas.openxmlformats.org/officeDocument/2006/relationships/tags" Target="../tags/tag331.xml"/><Relationship Id="rId18" Type="http://schemas.openxmlformats.org/officeDocument/2006/relationships/tags" Target="../tags/tag332.xml"/><Relationship Id="rId19" Type="http://schemas.openxmlformats.org/officeDocument/2006/relationships/tags" Target="../tags/tag333.xml"/><Relationship Id="rId20" Type="http://schemas.openxmlformats.org/officeDocument/2006/relationships/tags" Target="../tags/tag334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进出口行业工作总结与展望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进出口行业概述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进出口行业工作总结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进出口行业展望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进出口行业人才培养与提升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进出口行业政策法规与监管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进出口行业概述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行业定义与特点</a:t>
            </a:r>
            <a:endParaRPr altLang="en-US" lang="zh-CN"/>
          </a:p>
        </p:txBody>
      </p:sp>
      <p:sp>
        <p:nvSpPr>
          <p:cNvPr id="1048970" name="矩形 3"/>
          <p:cNvSpPr/>
          <p:nvPr>
            <p:custDataLst>
              <p:tags r:id="rId1"/>
            </p:custDataLst>
          </p:nvPr>
        </p:nvSpPr>
        <p:spPr>
          <a:xfrm>
            <a:off x="1185932" y="2181729"/>
            <a:ext cx="10391476" cy="154445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8972" name="矩形 13"/>
          <p:cNvSpPr/>
          <p:nvPr>
            <p:custDataLst>
              <p:tags r:id="rId2"/>
            </p:custDataLst>
          </p:nvPr>
        </p:nvSpPr>
        <p:spPr>
          <a:xfrm>
            <a:off x="608400" y="2181729"/>
            <a:ext cx="281813" cy="154445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文本框 4"/>
          <p:cNvSpPr txBox="1"/>
          <p:nvPr>
            <p:custDataLst>
              <p:tags r:id="rId3"/>
            </p:custDataLst>
          </p:nvPr>
        </p:nvSpPr>
        <p:spPr>
          <a:xfrm>
            <a:off x="1484476" y="2314704"/>
            <a:ext cx="9942815" cy="127765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10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定义：进出口行业是指涉及商品、技术和劳务的跨国或跨地区交易的行业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39"/>
          <p:cNvSpPr/>
          <p:nvPr>
            <p:custDataLst>
              <p:tags r:id="rId4"/>
            </p:custDataLst>
          </p:nvPr>
        </p:nvSpPr>
        <p:spPr>
          <a:xfrm>
            <a:off x="1185932" y="4014709"/>
            <a:ext cx="10391476" cy="154445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8978" name="矩形 5"/>
          <p:cNvSpPr/>
          <p:nvPr>
            <p:custDataLst>
              <p:tags r:id="rId5"/>
            </p:custDataLst>
          </p:nvPr>
        </p:nvSpPr>
        <p:spPr>
          <a:xfrm>
            <a:off x="608400" y="4014709"/>
            <a:ext cx="281813" cy="154445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8980" name="文本框 41"/>
          <p:cNvSpPr txBox="1"/>
          <p:nvPr>
            <p:custDataLst>
              <p:tags r:id="rId6"/>
            </p:custDataLst>
          </p:nvPr>
        </p:nvSpPr>
        <p:spPr>
          <a:xfrm>
            <a:off x="1484476" y="4148337"/>
            <a:ext cx="9942815" cy="127765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10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特点：涉及国际贸易、国际金融、国际物流等多个领域，具有全球性、复杂性、风险性等特点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进出口业务的重要性</a:t>
            </a:r>
            <a:endParaRPr altLang="en-US" lang="zh-CN"/>
          </a:p>
        </p:txBody>
      </p:sp>
      <p:sp>
        <p:nvSpPr>
          <p:cNvPr id="104901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增强国际竞争力：通过加强进出口业务，企业可以拓展国际市场、提高品牌知名度、增强国际竞争力，从而获得更多的市场份额和利润。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促进国际贸易：进出口业务是国际贸易的重要组成部分，对于促进全球经济发展和加强国际交流具有重要意义。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推动经济增长：进出口业务对于国家经济增长具有重要影响，通过进出口贸易可以促进国内生产、增加就业机会、提高人民生活水平。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推动技术创新：进出口业务可以促进企业引进先进技术和管理经验，推动技术创新和产业升级，提高产品质量和生产效率。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8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全球化趋势：全球贸易不断增长，进出口行业面临更多机遇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8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8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数字化趋势：电子商务、跨境电商等新兴模式不断涌现，改变传统进出口方式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9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8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绿色环保趋势：环保要求不断提高，推动进出口行业向绿色、低碳方向发展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多元化趋势：进出口产品种类不断增加，涉及领域不断扩大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4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进出口行业工作总结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行业工作流程与内容</a:t>
            </a:r>
            <a:endParaRPr altLang="en-US" lang="zh-CN"/>
          </a:p>
        </p:txBody>
      </p:sp>
      <p:sp>
        <p:nvSpPr>
          <p:cNvPr id="1049204" name="圆角矩形 3"/>
          <p:cNvSpPr/>
          <p:nvPr>
            <p:custDataLst>
              <p:tags r:id="rId1"/>
            </p:custDataLst>
          </p:nvPr>
        </p:nvSpPr>
        <p:spPr>
          <a:xfrm rot="16200000">
            <a:off x="5702559" y="-2340097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圆角矩形 4"/>
          <p:cNvSpPr/>
          <p:nvPr>
            <p:custDataLst>
              <p:tags r:id="rId2"/>
            </p:custDataLst>
          </p:nvPr>
        </p:nvSpPr>
        <p:spPr>
          <a:xfrm rot="16200000">
            <a:off x="556454" y="280665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8" name="圆角矩形 5"/>
          <p:cNvSpPr/>
          <p:nvPr>
            <p:custDataLst>
              <p:tags r:id="rId3"/>
            </p:custDataLst>
          </p:nvPr>
        </p:nvSpPr>
        <p:spPr>
          <a:xfrm rot="16200000">
            <a:off x="5702559" y="-3334355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圆角矩形 6"/>
          <p:cNvSpPr/>
          <p:nvPr>
            <p:custDataLst>
              <p:tags r:id="rId4"/>
            </p:custDataLst>
          </p:nvPr>
        </p:nvSpPr>
        <p:spPr>
          <a:xfrm rot="16200000">
            <a:off x="556454" y="181175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12" name="圆角矩形 11"/>
          <p:cNvSpPr/>
          <p:nvPr>
            <p:custDataLst>
              <p:tags r:id="rId5"/>
            </p:custDataLst>
          </p:nvPr>
        </p:nvSpPr>
        <p:spPr>
          <a:xfrm rot="16200000">
            <a:off x="5702559" y="-35093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圆角矩形 12"/>
          <p:cNvSpPr/>
          <p:nvPr>
            <p:custDataLst>
              <p:tags r:id="rId6"/>
            </p:custDataLst>
          </p:nvPr>
        </p:nvSpPr>
        <p:spPr>
          <a:xfrm rot="16200000">
            <a:off x="556454" y="479581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6" name="圆角矩形 9"/>
          <p:cNvSpPr/>
          <p:nvPr>
            <p:custDataLst>
              <p:tags r:id="rId7"/>
            </p:custDataLst>
          </p:nvPr>
        </p:nvSpPr>
        <p:spPr>
          <a:xfrm rot="16200000">
            <a:off x="5702559" y="-1345196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圆角矩形 10"/>
          <p:cNvSpPr/>
          <p:nvPr>
            <p:custDataLst>
              <p:tags r:id="rId8"/>
            </p:custDataLst>
          </p:nvPr>
        </p:nvSpPr>
        <p:spPr>
          <a:xfrm rot="16200000">
            <a:off x="556454" y="380091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0" name="圆角矩形 7"/>
          <p:cNvSpPr/>
          <p:nvPr>
            <p:custDataLst>
              <p:tags r:id="rId9"/>
            </p:custDataLst>
          </p:nvPr>
        </p:nvSpPr>
        <p:spPr>
          <a:xfrm rot="16200000">
            <a:off x="5702559" y="64267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圆角矩形 8"/>
          <p:cNvSpPr/>
          <p:nvPr>
            <p:custDataLst>
              <p:tags r:id="rId10"/>
            </p:custDataLst>
          </p:nvPr>
        </p:nvSpPr>
        <p:spPr>
          <a:xfrm rot="16200000">
            <a:off x="556454" y="5789426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4" name="文本框 14"/>
          <p:cNvSpPr txBox="1"/>
          <p:nvPr>
            <p:custDataLst>
              <p:tags r:id="rId11"/>
            </p:custDataLst>
          </p:nvPr>
        </p:nvSpPr>
        <p:spPr>
          <a:xfrm>
            <a:off x="1315483" y="5469361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行业发展趋势：展望进出口行业未来的发展趋势，如数字化转型、跨境电商等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26" name="文本框 15"/>
          <p:cNvSpPr txBox="1"/>
          <p:nvPr>
            <p:custDataLst>
              <p:tags r:id="rId12"/>
            </p:custDataLst>
          </p:nvPr>
        </p:nvSpPr>
        <p:spPr>
          <a:xfrm>
            <a:off x="1316126" y="3479559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行业工作内容：阐述进出口行业工作人员的主要工作内容，包括市场调研、客户沟通、合同签订、单证制作、物流跟踪、风险控制等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28" name="文本框 16"/>
          <p:cNvSpPr txBox="1"/>
          <p:nvPr>
            <p:custDataLst>
              <p:tags r:id="rId13"/>
            </p:custDataLst>
          </p:nvPr>
        </p:nvSpPr>
        <p:spPr>
          <a:xfrm>
            <a:off x="1315483" y="4475103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 fontScale="9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行业工作特点：分析进出口行业工作的特点，如涉及国家多、政策性强、风险高等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30" name="文本框 17"/>
          <p:cNvSpPr txBox="1"/>
          <p:nvPr>
            <p:custDataLst>
              <p:tags r:id="rId14"/>
            </p:custDataLst>
          </p:nvPr>
        </p:nvSpPr>
        <p:spPr>
          <a:xfrm>
            <a:off x="1316126" y="1490400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进出口行业概述：包括行业定义、分类、发展历程等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32" name="文本框 18"/>
          <p:cNvSpPr txBox="1"/>
          <p:nvPr>
            <p:custDataLst>
              <p:tags r:id="rId15"/>
            </p:custDataLst>
          </p:nvPr>
        </p:nvSpPr>
        <p:spPr>
          <a:xfrm>
            <a:off x="1315483" y="2485944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行业工作流程：详细介绍进出口行业的工作流程，包括订单处理、采购、生产、运输、报关、结算等各个环节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行业工作成果与业绩</a:t>
            </a:r>
            <a:endParaRPr altLang="en-US" lang="zh-CN"/>
          </a:p>
        </p:txBody>
      </p:sp>
      <p:sp>
        <p:nvSpPr>
          <p:cNvPr id="10492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进出口总额增长：展示行业整体规模和增长趋势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贸易便利化措施：介绍行业在贸易便利化方面的举措和成效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行业企业实力提升：展示行业企业在技术创新、品牌建设等方面的进步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贸易结构优化：说明行业在贸易结构调整方面的成果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行业工作存在的问题与挑战</a:t>
            </a:r>
            <a:endParaRPr altLang="en-US" lang="zh-CN"/>
          </a:p>
        </p:txBody>
      </p:sp>
      <p:sp>
        <p:nvSpPr>
          <p:cNvPr id="104934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国际贸易规则变化，需要适应新的政策环境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5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供应链不稳定，影响生产与交付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汇率波动大，增加经营风险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6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贸易保护主义抬头，影响出口业务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0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进出口行业展望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494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全球贸易自由化趋势加速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数字化转型助力行业升级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绿色环保成为行业新标准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跨境电商成为新增长点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行业未来工作重点与方向</a:t>
            </a:r>
            <a:endParaRPr altLang="en-US" lang="zh-CN"/>
          </a:p>
        </p:txBody>
      </p:sp>
      <p:sp>
        <p:nvSpPr>
          <p:cNvPr id="104954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4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深化国际合作，推动贸易自由化便利化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促进跨境电商发展，拓展外贸新业态新模式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5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加强知识产权保护，提升自主创新能力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6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推动绿色发展，促进可持续发展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行业未来发展策略与建议</a:t>
            </a:r>
            <a:endParaRPr altLang="en-US" lang="zh-CN"/>
          </a:p>
        </p:txBody>
      </p:sp>
      <p:sp>
        <p:nvSpPr>
          <p:cNvPr id="104960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拓展多元化市场，降低对单一市场的依赖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深化国际合作，推动贸易自由化便利化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推动转型升级，提高产品质量和竞争力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加强人才培养和引进，提升行业整体素质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进出口行业人才培养与提升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行业人才现状与需求分析</a:t>
            </a:r>
            <a:endParaRPr altLang="en-US" lang="zh-CN"/>
          </a:p>
        </p:txBody>
      </p:sp>
      <p:sp>
        <p:nvSpPr>
          <p:cNvPr id="10497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行业人才现状：当前进出口行业的人才数量、结构、素质等方面的现状。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人才培养与提升：探讨如何培养和提升进出口行业的人才，包括培训、激励机制等方面的措施。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人才流失与对策：分析进出口行业人才流失的原因，并提出相应的对策和建议，以保持行业的稳定发展。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人才需求分析：对进出口行业未来发展所需的人才类型、数量、素质等方面的预测和分析。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行业人才培养与提升策略</a:t>
            </a:r>
            <a:endParaRPr altLang="en-US" lang="zh-CN"/>
          </a:p>
        </p:txBody>
      </p:sp>
      <p:sp>
        <p:nvSpPr>
          <p:cNvPr id="104978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加强培训与学习：通过内部培训、外部培训、在线学习等方式，提高员工的专业技能和综合素质，增强竞争力。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制定人才培养计划：根据行业需求和公司战略，制定长期的人才培养计划，明确培养目标和时间表。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建立激励机制：通过设立奖励制度、晋升制度等方式，激励员工积极进取，提高工作积极性和满意度。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加强人才储备：通过校园招聘、社会招聘等方式，积极储备优秀人才，为公司的长远发展提供有力支持。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行业人才激励机制与政策建议</a:t>
            </a:r>
            <a:endParaRPr altLang="en-US" lang="zh-CN"/>
          </a:p>
        </p:txBody>
      </p:sp>
      <p:sp>
        <p:nvSpPr>
          <p:cNvPr id="10498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建立完善的人才激励机制，包括晋升制度、薪酬制度、奖励制度等，激发员工的工作积极性和创造力。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制定针对不同层次和类型的人才培养计划，提高员工的专业素质和综合能力，增强企业的核心竞争力。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建立良好的企业文化，营造尊重知识、尊重人才的氛围，增强员工的归属感和忠诚度。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加强政策引导和支持，鼓励企业加大对人才培养的投入，提高行业的整体素质和水平。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8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进出口行业政策法规与监管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行业政策法规概述与影响</a:t>
            </a:r>
            <a:endParaRPr altLang="en-US" lang="zh-CN"/>
          </a:p>
        </p:txBody>
      </p:sp>
      <p:sp>
        <p:nvSpPr>
          <p:cNvPr id="104996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进出口行业政策法规概述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6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政策法规对进出口行业的影响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7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政策法规的制定与执行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7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未来政策法规的展望与建议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行业监管现状与问题分析</a:t>
            </a:r>
            <a:endParaRPr altLang="en-US" lang="zh-CN"/>
          </a:p>
        </p:txBody>
      </p:sp>
      <p:sp>
        <p:nvSpPr>
          <p:cNvPr id="105001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进出口行业监管政策法规概述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监管现状：当前进出口行业的监管体系和主要措施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问题分析：监管中存在的主要问题和挑战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未来展望：加强行业监管的政策建议和展望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行业政策法规完善与改进建议</a:t>
            </a:r>
            <a:endParaRPr altLang="en-US" lang="zh-CN"/>
          </a:p>
        </p:txBody>
      </p:sp>
      <p:sp>
        <p:nvSpPr>
          <p:cNvPr id="10500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完善进出口行业政策法规体系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建立政策法规的评估和反馈机制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推动政策法规的国际合作与交流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加强政策法规的宣传和培训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1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进出口行业国际合作与交流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行业国际合作现状与成果</a:t>
            </a:r>
            <a:endParaRPr altLang="en-US" lang="zh-CN"/>
          </a:p>
        </p:txBody>
      </p:sp>
      <p:sp>
        <p:nvSpPr>
          <p:cNvPr id="105021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1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2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合作领域：介绍进出口行业国际合作涉及的领域和范围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合作前景：分析进出口行业国际合作的未来趋势和前景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合作机制：介绍进出口行业国际合作的机制和组织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合作项目：列举近年来进出口行业国际合作的项目和成果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行业国际合作前景与机遇</a:t>
            </a:r>
            <a:endParaRPr altLang="en-US" lang="zh-CN"/>
          </a:p>
        </p:txBody>
      </p:sp>
      <p:sp>
        <p:nvSpPr>
          <p:cNvPr id="10502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全球化的趋势使得进出口行业国际合作成为必然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各国之间的贸易往来日益频繁，为进出口行业提供了更多的机会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跨国公司的兴起为进出口行业带来了新的机遇和挑战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未来，随着技术的不断进步和政策的不断开放，进出口行业的国际合作前景将更加广阔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行业国际合作策略与建议</a:t>
            </a:r>
            <a:endParaRPr altLang="en-US" lang="zh-CN"/>
          </a:p>
        </p:txBody>
      </p:sp>
      <p:sp>
        <p:nvSpPr>
          <p:cNvPr id="1050330" name="正文"/>
          <p:cNvSpPr txBox="1"/>
          <p:nvPr>
            <p:custDataLst>
              <p:tags r:id="rId1"/>
            </p:custDataLst>
          </p:nvPr>
        </p:nvSpPr>
        <p:spPr>
          <a:xfrm>
            <a:off x="2880868" y="1490400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加强政策沟通：加强与其他国家的政策协调，促进贸易和投资便利化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正文"/>
          <p:cNvSpPr txBox="1"/>
          <p:nvPr>
            <p:custDataLst>
              <p:tags r:id="rId2"/>
            </p:custDataLst>
          </p:nvPr>
        </p:nvSpPr>
        <p:spPr>
          <a:xfrm>
            <a:off x="2880868" y="2467879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推动贸易投资自由化便利化：推动贸易投资自由化便利化，降低关税和非关税壁垒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正文"/>
          <p:cNvSpPr txBox="1"/>
          <p:nvPr>
            <p:custDataLst>
              <p:tags r:id="rId3"/>
            </p:custDataLst>
          </p:nvPr>
        </p:nvSpPr>
        <p:spPr>
          <a:xfrm>
            <a:off x="2880868" y="3445358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加强知识产权保护：加强知识产权保护，促进技术创新和成果转化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正文"/>
          <p:cNvSpPr txBox="1"/>
          <p:nvPr>
            <p:custDataLst>
              <p:tags r:id="rId4"/>
            </p:custDataLst>
          </p:nvPr>
        </p:nvSpPr>
        <p:spPr>
          <a:xfrm>
            <a:off x="2880868" y="4422836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推动绿色发展：推动绿色发展，加强环保和可持续发展合作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正文"/>
          <p:cNvSpPr txBox="1"/>
          <p:nvPr>
            <p:custDataLst>
              <p:tags r:id="rId5"/>
            </p:custDataLst>
          </p:nvPr>
        </p:nvSpPr>
        <p:spPr>
          <a:xfrm>
            <a:off x="2880868" y="5400315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加强人才培养：加强人才培养和交流，提高国际化水平和竞争力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37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5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0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4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2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9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3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6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69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2023-12-17T12:13:35Z</dcterms:created>
  <dcterms:modified xsi:type="dcterms:W3CDTF">2023-12-17T12:13:35Z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14a5c0062e8542e19a1171db9541e92c_21</vt:lpwstr>
  </property>
</Properties>
</file>