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943" r:id="rId1"/>
    <p:sldMasterId id="2147486980" r:id="rId2"/>
  </p:sldMasterIdLst>
  <p:notesMasterIdLst>
    <p:notesMasterId r:id="rId3"/>
  </p:notesMasterIdLst>
  <p:sldIdLst>
    <p:sldId id="1738" r:id="rId4"/>
    <p:sldId id="1741" r:id="rId5"/>
    <p:sldId id="1744" r:id="rId6"/>
    <p:sldId id="1747" r:id="rId7"/>
    <p:sldId id="1753" r:id="rId9"/>
    <p:sldId id="1756" r:id="rId10"/>
    <p:sldId id="1759" r:id="rId11"/>
    <p:sldId id="1765" r:id="rId13"/>
    <p:sldId id="1768" r:id="rId14"/>
    <p:sldId id="1771" r:id="rId15"/>
    <p:sldId id="1774" r:id="rId16"/>
    <p:sldId id="1780" r:id="rId18"/>
    <p:sldId id="1783" r:id="rId19"/>
    <p:sldId id="1786" r:id="rId20"/>
    <p:sldId id="1789" r:id="rId21"/>
    <p:sldId id="1795" r:id="rId23"/>
    <p:sldId id="1798" r:id="rId24"/>
    <p:sldId id="1801" r:id="rId25"/>
    <p:sldId id="1804" r:id="rId26"/>
    <p:sldId id="1810" r:id="rId28"/>
    <p:sldId id="1813" r:id="rId29"/>
    <p:sldId id="1816" r:id="rId30"/>
    <p:sldId id="1819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944" r:id="rId1"/>
    <p:sldLayoutId id="2147486945" r:id="rId2"/>
    <p:sldLayoutId id="2147486946" r:id="rId3"/>
    <p:sldLayoutId id="2147486947" r:id="rId4"/>
    <p:sldLayoutId id="2147486948" r:id="rId5"/>
    <p:sldLayoutId id="2147486949" r:id="rId6"/>
    <p:sldLayoutId id="2147486950" r:id="rId7"/>
    <p:sldLayoutId id="2147486951" r:id="rId8"/>
    <p:sldLayoutId id="2147486952" r:id="rId9"/>
    <p:sldLayoutId id="2147486953" r:id="rId10"/>
    <p:sldLayoutId id="214748695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981" r:id="rId1"/>
    <p:sldLayoutId id="2147486982" r:id="rId2"/>
    <p:sldLayoutId id="2147486983" r:id="rId3"/>
    <p:sldLayoutId id="2147486984" r:id="rId4"/>
    <p:sldLayoutId id="2147486985" r:id="rId5"/>
    <p:sldLayoutId id="2147486986" r:id="rId6"/>
    <p:sldLayoutId id="2147486987" r:id="rId7"/>
    <p:sldLayoutId id="2147486988" r:id="rId8"/>
    <p:sldLayoutId id="2147486989" r:id="rId9"/>
    <p:sldLayoutId id="2147486990" r:id="rId10"/>
    <p:sldLayoutId id="214748699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tags" Target="../tags/tag128.xml"/><Relationship Id="rId20" Type="http://schemas.openxmlformats.org/officeDocument/2006/relationships/tags" Target="../tags/tag129.xml"/><Relationship Id="rId21" Type="http://schemas.openxmlformats.org/officeDocument/2006/relationships/tags" Target="../tags/tag130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tags" Target="../tags/tag180.xml"/><Relationship Id="rId14" Type="http://schemas.openxmlformats.org/officeDocument/2006/relationships/tags" Target="../tags/tag181.xml"/><Relationship Id="rId15" Type="http://schemas.openxmlformats.org/officeDocument/2006/relationships/tags" Target="../tags/tag182.xml"/><Relationship Id="rId16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tags" Target="../tags/tag236.xml"/><Relationship Id="rId17" Type="http://schemas.openxmlformats.org/officeDocument/2006/relationships/tags" Target="../tags/tag237.xml"/><Relationship Id="rId18" Type="http://schemas.openxmlformats.org/officeDocument/2006/relationships/tags" Target="../tags/tag238.xml"/><Relationship Id="rId19" Type="http://schemas.openxmlformats.org/officeDocument/2006/relationships/tags" Target="../tags/tag239.xml"/><Relationship Id="rId20" Type="http://schemas.openxmlformats.org/officeDocument/2006/relationships/tags" Target="../tags/tag240.xml"/><Relationship Id="rId21" Type="http://schemas.openxmlformats.org/officeDocument/2006/relationships/tags" Target="../tags/tag241.xml"/><Relationship Id="rId22" Type="http://schemas.openxmlformats.org/officeDocument/2006/relationships/tags" Target="../tags/tag242.xml"/><Relationship Id="rId23" Type="http://schemas.openxmlformats.org/officeDocument/2006/relationships/tags" Target="../tags/tag243.xml"/><Relationship Id="rId24" Type="http://schemas.openxmlformats.org/officeDocument/2006/relationships/tags" Target="../tags/tag244.xml"/><Relationship Id="rId25" Type="http://schemas.openxmlformats.org/officeDocument/2006/relationships/tags" Target="../tags/tag245.xml"/><Relationship Id="rId26" Type="http://schemas.openxmlformats.org/officeDocument/2006/relationships/tags" Target="../tags/tag246.xml"/><Relationship Id="rId27" Type="http://schemas.openxmlformats.org/officeDocument/2006/relationships/tags" Target="../tags/tag247.xml"/><Relationship Id="rId28" Type="http://schemas.openxmlformats.org/officeDocument/2006/relationships/tags" Target="../tags/tag248.xml"/><Relationship Id="rId29" Type="http://schemas.openxmlformats.org/officeDocument/2006/relationships/tags" Target="../tags/tag249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tags" Target="../tags/tag262.xml"/><Relationship Id="rId14" Type="http://schemas.openxmlformats.org/officeDocument/2006/relationships/tags" Target="../tags/tag263.xml"/><Relationship Id="rId15" Type="http://schemas.openxmlformats.org/officeDocument/2006/relationships/tags" Target="../tags/tag264.xml"/><Relationship Id="rId16" Type="http://schemas.openxmlformats.org/officeDocument/2006/relationships/tags" Target="../tags/tag265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>
            <a:normAutofit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五种引领2024年美容护肤趋势的品牌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201920" y="1583055"/>
            <a:ext cx="1433633" cy="739157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137342" y="1976296"/>
            <a:ext cx="3837311" cy="368187"/>
          </a:xfrm>
          <a:prstGeom prst="rect"/>
          <a:noFill/>
        </p:spPr>
        <p:txBody>
          <a:bodyPr anchor="b" bIns="0" lIns="0" rIns="0" rtlCol="0" tIns="0" wrap="square">
            <a:normAutofit fontScale="83571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单击输入目录标题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171212" y="2399665"/>
            <a:ext cx="3652748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5761355" y="2339340"/>
            <a:ext cx="1433670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5688425" y="2766094"/>
            <a:ext cx="3837411" cy="368311"/>
          </a:xfrm>
          <a:prstGeom prst="rect"/>
          <a:noFill/>
        </p:spPr>
        <p:txBody>
          <a:bodyPr anchor="b" bIns="0" lIns="0" rIns="0" rtlCol="0" tIns="0" wrap="square">
            <a:normAutofit fontScale="8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品牌背景及发展历程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722296" y="3189605"/>
            <a:ext cx="3652844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6282690" y="312293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6201410" y="354968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8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产品特点及优势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235275" y="397319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6812915" y="390715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6731635" y="433390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8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技术创新及研发实力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6765500" y="475742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5"/>
            </p:custDataLst>
          </p:nvPr>
        </p:nvSpPr>
        <p:spPr>
          <a:xfrm>
            <a:off x="7390765" y="474345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6"/>
            </p:custDataLst>
          </p:nvPr>
        </p:nvSpPr>
        <p:spPr>
          <a:xfrm>
            <a:off x="7309485" y="517020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8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品牌形象及市场影响力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343350" y="559371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8"/>
            </p:custDataLst>
          </p:nvPr>
        </p:nvSpPr>
        <p:spPr>
          <a:xfrm>
            <a:off x="7920990" y="552767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19"/>
            </p:custDataLst>
          </p:nvPr>
        </p:nvSpPr>
        <p:spPr>
          <a:xfrm>
            <a:off x="7839710" y="595442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8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社会责任及未来规划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7873575" y="637794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品牌背景及发展历程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品牌介绍</a:t>
            </a:r>
            <a:endParaRPr altLang="en-US" lang="zh-CN"/>
          </a:p>
        </p:txBody>
      </p:sp>
      <p:sp>
        <p:nvSpPr>
          <p:cNvPr id="1049056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0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4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8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2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品牌背景及发展历程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4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品牌特色及优势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6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品牌名称及标识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8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品牌定位及目标受众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发展历程</a:t>
            </a:r>
            <a:endParaRPr altLang="en-US" lang="zh-CN"/>
          </a:p>
        </p:txBody>
      </p:sp>
      <p:sp>
        <p:nvSpPr>
          <p:cNvPr id="104911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品牌成立时间及创始人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品牌发展历程中的重要事件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品牌在美容护肤领域的地位和影响力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品牌未来的发展规划和前景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产品特点及优势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针对目标人群</a:t>
            </a:r>
            <a:endParaRPr altLang="en-US" lang="zh-CN"/>
          </a:p>
        </p:txBody>
      </p:sp>
      <p:sp>
        <p:nvSpPr>
          <p:cNvPr id="1049240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44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8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52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6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针对不同需求：针对不同需求，提供个性化护肤方案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8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针对不同场合：针对不同场合，提供适合的护肤产品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60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针对不同肤质：提供多种肤质选择，满足不同需求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62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针对不同年龄段：针对不同年龄段肌肤问题，提供相应解决方案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产品特点</a:t>
            </a:r>
            <a:endParaRPr altLang="en-US" lang="zh-CN"/>
          </a:p>
        </p:txBody>
      </p:sp>
      <p:sp>
        <p:nvSpPr>
          <p:cNvPr id="104930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0000"/>
          </a:bodyPr>
          <a:p>
            <a:r>
              <a:rPr altLang="en-US" lang="zh-CN"/>
              <a:t>创新性：产品具有独特的设计和功能，能够满足消费者的个性化需求</a:t>
            </a:r>
            <a:endParaRPr altLang="en-US" lang="zh-CN"/>
          </a:p>
          <a:p>
            <a:r>
              <a:rPr altLang="en-US" lang="zh-CN"/>
              <a:t>功能性：产品具有多种功效，能够解决肌肤问题，改善肌肤状态</a:t>
            </a:r>
            <a:endParaRPr altLang="en-US" lang="zh-CN"/>
          </a:p>
          <a:p>
            <a:r>
              <a:rPr altLang="en-US" lang="zh-CN"/>
              <a:t>安全性：产品经过严格的质量检测和认证，确保对肌肤无害</a:t>
            </a:r>
            <a:endParaRPr altLang="en-US" lang="zh-CN"/>
          </a:p>
          <a:p>
            <a:r>
              <a:rPr altLang="en-US" lang="zh-CN"/>
              <a:t>舒适性：产品使用舒适，易于涂抹和吸收，不会给肌肤带来负担  以下是用户提供的信息和标题： 我正在写一份主题为“五种引领2024年美容护肤趋势的品牌”的PPT,现在准备介绍“品牌优势”,请帮我生成“品牌优势”为标题的内容 品牌优势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我正在写一份主题为“五种引领2024年美容护肤趋势的品牌”的PPT,现在准备介绍“品牌优势”,请帮我生成“品牌优势”为标题的内容</a:t>
            </a:r>
            <a:endParaRPr altLang="en-US" lang="zh-CN"/>
          </a:p>
          <a:p>
            <a:pPr lvl="1"/>
            <a:r>
              <a:rPr altLang="en-US" lang="zh-CN"/>
              <a:t>品牌优势</a:t>
            </a:r>
            <a:endParaRPr altLang="en-US" lang="zh-CN"/>
          </a:p>
          <a:p>
            <a:r>
              <a:rPr altLang="en-US" lang="zh-CN"/>
              <a:t>品牌知名度高：品牌在市场上具有较高的知名度和美誉度，能够吸引更多的消费者</a:t>
            </a:r>
            <a:endParaRPr altLang="en-US" lang="zh-CN"/>
          </a:p>
          <a:p>
            <a:r>
              <a:rPr altLang="en-US" lang="zh-CN"/>
              <a:t>产品质量可靠：品牌注重产品质量，通过严格的质量控制和检测，确保产品的安全性和有效性</a:t>
            </a:r>
            <a:endParaRPr altLang="en-US" lang="zh-CN"/>
          </a:p>
          <a:p>
            <a:r>
              <a:rPr altLang="en-US" lang="zh-CN"/>
              <a:t>创新能力强：品牌不断推出新的产品和技术，满足消费者的不断变化的需求</a:t>
            </a:r>
            <a:endParaRPr altLang="en-US" lang="zh-CN"/>
          </a:p>
          <a:p>
            <a:r>
              <a:rPr altLang="en-US" lang="zh-CN"/>
              <a:t>售后服务完善：品牌提供完善的售后服务，为消费者提供更好的购物体验和保障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优势分析</a:t>
            </a:r>
            <a:endParaRPr altLang="en-US" lang="zh-CN"/>
          </a:p>
        </p:txBody>
      </p:sp>
      <p:sp>
        <p:nvSpPr>
          <p:cNvPr id="1049342" name="圆角矩形 26"/>
          <p:cNvSpPr/>
          <p:nvPr>
            <p:custDataLst>
              <p:tags r:id="rId1"/>
            </p:custDataLst>
          </p:nvPr>
        </p:nvSpPr>
        <p:spPr>
          <a:xfrm>
            <a:off x="551935" y="1743170"/>
            <a:ext cx="2015097" cy="40550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44" name="圆角矩形 28"/>
          <p:cNvSpPr/>
          <p:nvPr>
            <p:custDataLst>
              <p:tags r:id="rId2"/>
            </p:custDataLst>
          </p:nvPr>
        </p:nvSpPr>
        <p:spPr>
          <a:xfrm>
            <a:off x="554507" y="1743170"/>
            <a:ext cx="2010845" cy="2154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46" name="文本框 31"/>
          <p:cNvSpPr txBox="1"/>
          <p:nvPr>
            <p:custDataLst>
              <p:tags r:id="rId3"/>
            </p:custDataLst>
          </p:nvPr>
        </p:nvSpPr>
        <p:spPr>
          <a:xfrm>
            <a:off x="637446" y="2169438"/>
            <a:ext cx="1845696" cy="349244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创新性：产品采用最新的科技和材料，具有独特性和创新性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圆角矩形 29"/>
          <p:cNvSpPr/>
          <p:nvPr>
            <p:custDataLst>
              <p:tags r:id="rId4"/>
            </p:custDataLst>
          </p:nvPr>
        </p:nvSpPr>
        <p:spPr>
          <a:xfrm>
            <a:off x="2820225" y="1743170"/>
            <a:ext cx="2015097" cy="40550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50" name="圆角矩形 32"/>
          <p:cNvSpPr/>
          <p:nvPr>
            <p:custDataLst>
              <p:tags r:id="rId5"/>
            </p:custDataLst>
          </p:nvPr>
        </p:nvSpPr>
        <p:spPr>
          <a:xfrm>
            <a:off x="2822796" y="1743170"/>
            <a:ext cx="2010845" cy="2154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52" name="文本框 34"/>
          <p:cNvSpPr txBox="1"/>
          <p:nvPr>
            <p:custDataLst>
              <p:tags r:id="rId6"/>
            </p:custDataLst>
          </p:nvPr>
        </p:nvSpPr>
        <p:spPr>
          <a:xfrm>
            <a:off x="2905736" y="2169438"/>
            <a:ext cx="1845696" cy="349382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功能性：产品针对不同的肤质和需求，具有多种功效和功能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圆角矩形 3"/>
          <p:cNvSpPr/>
          <p:nvPr>
            <p:custDataLst>
              <p:tags r:id="rId7"/>
            </p:custDataLst>
          </p:nvPr>
        </p:nvSpPr>
        <p:spPr>
          <a:xfrm>
            <a:off x="5088514" y="1743170"/>
            <a:ext cx="2015097" cy="40550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56" name="圆角矩形 4"/>
          <p:cNvSpPr/>
          <p:nvPr>
            <p:custDataLst>
              <p:tags r:id="rId8"/>
            </p:custDataLst>
          </p:nvPr>
        </p:nvSpPr>
        <p:spPr>
          <a:xfrm>
            <a:off x="5090443" y="1743170"/>
            <a:ext cx="2010845" cy="2154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58" name="文本框 5"/>
          <p:cNvSpPr txBox="1"/>
          <p:nvPr>
            <p:custDataLst>
              <p:tags r:id="rId9"/>
            </p:custDataLst>
          </p:nvPr>
        </p:nvSpPr>
        <p:spPr>
          <a:xfrm>
            <a:off x="5173382" y="2169438"/>
            <a:ext cx="1845696" cy="349382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安全性：产品经过严格的质量控制和测试，确保对皮肤无害和安全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圆角矩形 8"/>
          <p:cNvSpPr/>
          <p:nvPr>
            <p:custDataLst>
              <p:tags r:id="rId10"/>
            </p:custDataLst>
          </p:nvPr>
        </p:nvSpPr>
        <p:spPr>
          <a:xfrm>
            <a:off x="7356804" y="1743170"/>
            <a:ext cx="2015097" cy="40550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62" name="圆角矩形 9"/>
          <p:cNvSpPr/>
          <p:nvPr>
            <p:custDataLst>
              <p:tags r:id="rId11"/>
            </p:custDataLst>
          </p:nvPr>
        </p:nvSpPr>
        <p:spPr>
          <a:xfrm>
            <a:off x="7358733" y="1743170"/>
            <a:ext cx="2010845" cy="2154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64" name="文本框 10"/>
          <p:cNvSpPr txBox="1"/>
          <p:nvPr>
            <p:custDataLst>
              <p:tags r:id="rId12"/>
            </p:custDataLst>
          </p:nvPr>
        </p:nvSpPr>
        <p:spPr>
          <a:xfrm>
            <a:off x="7441672" y="2169438"/>
            <a:ext cx="1845696" cy="349382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可持续性：产品采用环保和可持续的材料和包装，符合现代社会的环保要求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圆角矩形 6"/>
          <p:cNvSpPr/>
          <p:nvPr>
            <p:custDataLst>
              <p:tags r:id="rId13"/>
            </p:custDataLst>
          </p:nvPr>
        </p:nvSpPr>
        <p:spPr>
          <a:xfrm>
            <a:off x="9625094" y="1744455"/>
            <a:ext cx="2015097" cy="40550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68" name="圆角矩形 7"/>
          <p:cNvSpPr/>
          <p:nvPr>
            <p:custDataLst>
              <p:tags r:id="rId14"/>
            </p:custDataLst>
          </p:nvPr>
        </p:nvSpPr>
        <p:spPr>
          <a:xfrm>
            <a:off x="9627022" y="1744455"/>
            <a:ext cx="2010845" cy="2154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70" name="文本框 11"/>
          <p:cNvSpPr txBox="1"/>
          <p:nvPr>
            <p:custDataLst>
              <p:tags r:id="rId15"/>
            </p:custDataLst>
          </p:nvPr>
        </p:nvSpPr>
        <p:spPr>
          <a:xfrm>
            <a:off x="9709962" y="2171367"/>
            <a:ext cx="1845696" cy="349382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用户体验：产品注重用户体验和感受，提供舒适、便捷的使用体验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技术创新及研发实力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技术创新成果</a:t>
            </a:r>
            <a:endParaRPr altLang="en-US" lang="zh-CN"/>
          </a:p>
        </p:txBody>
      </p:sp>
      <p:sp>
        <p:nvSpPr>
          <p:cNvPr id="1049486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8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0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2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4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技术创新：介绍品牌在美容护肤领域的技术创新，包括新技术、新配方和新产品的研发情况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6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研发团队：介绍品牌的技术研发团队，包括团队规模、专业领域和研发经验等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8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研发实力：介绍品牌在美容护肤领域的研发实力，包括研发投入、专利申请和获奖情况等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0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技术成果：介绍品牌在美容护肤领域的技术成果，包括已经上市的产品和技术创新的应用情况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研发实力介绍</a:t>
            </a:r>
            <a:endParaRPr altLang="en-US" lang="zh-CN"/>
          </a:p>
        </p:txBody>
      </p:sp>
      <p:sp>
        <p:nvSpPr>
          <p:cNvPr id="1049540" name="圆角矩形 26"/>
          <p:cNvSpPr/>
          <p:nvPr>
            <p:custDataLst>
              <p:tags r:id="rId1"/>
            </p:custDataLst>
          </p:nvPr>
        </p:nvSpPr>
        <p:spPr>
          <a:xfrm>
            <a:off x="551935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2" name="圆角矩形 28"/>
          <p:cNvSpPr/>
          <p:nvPr>
            <p:custDataLst>
              <p:tags r:id="rId2"/>
            </p:custDataLst>
          </p:nvPr>
        </p:nvSpPr>
        <p:spPr>
          <a:xfrm>
            <a:off x="5545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44" name="文本框 31"/>
          <p:cNvSpPr txBox="1"/>
          <p:nvPr>
            <p:custDataLst>
              <p:tags r:id="rId3"/>
            </p:custDataLst>
          </p:nvPr>
        </p:nvSpPr>
        <p:spPr>
          <a:xfrm>
            <a:off x="708594" y="2174232"/>
            <a:ext cx="2307652" cy="344209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研发投入占比：介绍企业在研发方面的投入占比，以及研发团队规模和实力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圆角矩形 29"/>
          <p:cNvSpPr/>
          <p:nvPr>
            <p:custDataLst>
              <p:tags r:id="rId4"/>
            </p:custDataLst>
          </p:nvPr>
        </p:nvSpPr>
        <p:spPr>
          <a:xfrm>
            <a:off x="3374368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8" name="圆角矩形 32"/>
          <p:cNvSpPr/>
          <p:nvPr>
            <p:custDataLst>
              <p:tags r:id="rId5"/>
            </p:custDataLst>
          </p:nvPr>
        </p:nvSpPr>
        <p:spPr>
          <a:xfrm>
            <a:off x="3376936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50" name="文本框 34"/>
          <p:cNvSpPr txBox="1"/>
          <p:nvPr>
            <p:custDataLst>
              <p:tags r:id="rId6"/>
            </p:custDataLst>
          </p:nvPr>
        </p:nvSpPr>
        <p:spPr>
          <a:xfrm>
            <a:off x="3533595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专利数量：介绍企业在美容护肤领域获得的专利数量和专利质量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圆角矩形 3"/>
          <p:cNvSpPr/>
          <p:nvPr>
            <p:custDataLst>
              <p:tags r:id="rId7"/>
            </p:custDataLst>
          </p:nvPr>
        </p:nvSpPr>
        <p:spPr>
          <a:xfrm>
            <a:off x="6196801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4" name="圆角矩形 4"/>
          <p:cNvSpPr/>
          <p:nvPr>
            <p:custDataLst>
              <p:tags r:id="rId8"/>
            </p:custDataLst>
          </p:nvPr>
        </p:nvSpPr>
        <p:spPr>
          <a:xfrm>
            <a:off x="6199369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56" name="文本框 5"/>
          <p:cNvSpPr txBox="1"/>
          <p:nvPr>
            <p:custDataLst>
              <p:tags r:id="rId9"/>
            </p:custDataLst>
          </p:nvPr>
        </p:nvSpPr>
        <p:spPr>
          <a:xfrm>
            <a:off x="6355387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创新产品：介绍企业推出的创新产品，以及这些产品在市场上的表现和口碑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圆角矩形 8"/>
          <p:cNvSpPr/>
          <p:nvPr>
            <p:custDataLst>
              <p:tags r:id="rId10"/>
            </p:custDataLst>
          </p:nvPr>
        </p:nvSpPr>
        <p:spPr>
          <a:xfrm>
            <a:off x="9019234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0" name="圆角矩形 9"/>
          <p:cNvSpPr/>
          <p:nvPr>
            <p:custDataLst>
              <p:tags r:id="rId11"/>
            </p:custDataLst>
          </p:nvPr>
        </p:nvSpPr>
        <p:spPr>
          <a:xfrm>
            <a:off x="90218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2" name="文本框 10"/>
          <p:cNvSpPr txBox="1"/>
          <p:nvPr>
            <p:custDataLst>
              <p:tags r:id="rId12"/>
            </p:custDataLst>
          </p:nvPr>
        </p:nvSpPr>
        <p:spPr>
          <a:xfrm>
            <a:off x="9177820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研发合作：介绍企业与高校、科研机构等在研发方面的合作，以及合作成果和影响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与行业领先品牌的差距</a:t>
            </a:r>
            <a:endParaRPr altLang="en-US" lang="zh-CN"/>
          </a:p>
        </p:txBody>
      </p:sp>
      <p:sp>
        <p:nvSpPr>
          <p:cNvPr id="104960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技术创新：品牌在产品研发、生产技术等方面的创新能力和成果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研发实力：品牌在研发团队、研发投入等方面的实力和水平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品牌影响力：品牌在市场上的知名度和美誉度，以及在消费者心中的地位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产品质量：品牌在产品品质、安全性等方面的表现和口碑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品牌形象及市场影响力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品牌形象塑造</a:t>
            </a:r>
            <a:endParaRPr altLang="en-US" lang="zh-CN"/>
          </a:p>
        </p:txBody>
      </p:sp>
      <p:sp>
        <p:nvSpPr>
          <p:cNvPr id="1049724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6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8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0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2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品牌形象：通过视觉、听觉等感官元素，打造独特的品牌形象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4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品牌定位：明确品牌在市场中的定位，以及目标消费者群体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6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品牌故事：讲述品牌背后的故事，增强消费者对品牌的认同感和归属感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8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品牌传播：通过有效的传播渠道，提高品牌知名度和美誉度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市场影响力分析</a:t>
            </a:r>
            <a:endParaRPr altLang="en-US" lang="zh-CN"/>
          </a:p>
        </p:txBody>
      </p:sp>
      <p:sp>
        <p:nvSpPr>
          <p:cNvPr id="1049778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80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82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84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86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8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90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92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4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6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98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00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2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4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6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08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0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2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4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品牌知名度：品牌在市场上的知名度和曝光度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营销策略：品牌的营销策略和推广手段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消费者口碑：品牌在消费者中的口碑和评价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市场份额：品牌在市场上的占有率和销售业绩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与其他品牌的竞争关系</a:t>
            </a:r>
            <a:endParaRPr altLang="en-US" lang="zh-CN"/>
          </a:p>
        </p:txBody>
      </p:sp>
      <p:sp>
        <p:nvSpPr>
          <p:cNvPr id="104986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营销策略：采用有效的营销策略，提高品牌知名度和美誉度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品牌定位：明确品牌在市场中的定位，与其他品牌形成差异化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产品创新：不断推出具有创新性的产品，提高品牌竞争力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渠道拓展：积极拓展销售渠道，扩大品牌市场份额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社会责任及未来规划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9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社会责任履行情况</a:t>
            </a:r>
            <a:endParaRPr altLang="en-US" lang="zh-CN"/>
          </a:p>
        </p:txBody>
      </p:sp>
      <p:sp>
        <p:nvSpPr>
          <p:cNvPr id="1050006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10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4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18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2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社会责任报告：定期发布社会责任报告，公开透明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4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未来规划：制定可持续发展计划，推动行业进步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6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环保理念：关注环境保护，倡导绿色消费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8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公益事业：积极参与公益活动，回馈社会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未来发展规划</a:t>
            </a:r>
            <a:endParaRPr altLang="en-US" lang="zh-CN"/>
          </a:p>
        </p:txBody>
      </p:sp>
      <p:sp>
        <p:nvSpPr>
          <p:cNvPr id="1050068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0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2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社会责任：关注环保、公益事业，推动可持续发展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74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6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8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品牌定位：明确品牌在市场中的定位，提升品牌形象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80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2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4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产品创新：不断研发新产品，满足消费者需求，引领市场趋势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86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8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0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营销策略：加强线上线下营销，提高品牌知名度和美誉度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行业前景预测</a:t>
            </a:r>
            <a:endParaRPr altLang="en-US" lang="zh-CN"/>
          </a:p>
        </p:txBody>
      </p:sp>
      <p:sp>
        <p:nvSpPr>
          <p:cNvPr id="105013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美容护肤行业市场规模及增长趋势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消费者需求变化及购买行为特点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未来美容护肤行业发展趋势预测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品牌在行业中的竞争地位及市场机会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92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194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96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6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6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6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6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6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6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6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6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0_6*l_h_i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0_6*l_h_a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5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0_6*l_h_i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0_6*l_h_a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6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SLIDE_ID" val="custom2023099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55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185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12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268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309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2023-12-17T02:18:23Z</dcterms:created>
  <dcterms:modified xsi:type="dcterms:W3CDTF">2023-12-17T02:18:23Z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76aece79ef1648dea56aafaed5a7ca06_21</vt:lpwstr>
  </property>
</Properties>
</file>