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338" r:id="rId1"/>
    <p:sldMasterId id="2147485375" r:id="rId2"/>
  </p:sldMasterIdLst>
  <p:notesMasterIdLst>
    <p:notesMasterId r:id="rId3"/>
  </p:notesMasterIdLst>
  <p:sldIdLst>
    <p:sldId id="1036" r:id="rId4"/>
    <p:sldId id="1041" r:id="rId5"/>
    <p:sldId id="1046" r:id="rId6"/>
    <p:sldId id="1051" r:id="rId7"/>
    <p:sldId id="1058" r:id="rId9"/>
    <p:sldId id="1061" r:id="rId10"/>
    <p:sldId id="1064" r:id="rId11"/>
    <p:sldId id="1068" r:id="rId12"/>
    <p:sldId id="1075" r:id="rId14"/>
    <p:sldId id="1078" r:id="rId15"/>
    <p:sldId id="1081" r:id="rId16"/>
    <p:sldId id="1085" r:id="rId17"/>
    <p:sldId id="1092" r:id="rId19"/>
    <p:sldId id="1095" r:id="rId20"/>
    <p:sldId id="1098" r:id="rId21"/>
    <p:sldId id="1102" r:id="rId22"/>
    <p:sldId id="1109" r:id="rId24"/>
    <p:sldId id="1112" r:id="rId25"/>
    <p:sldId id="1115" r:id="rId26"/>
    <p:sldId id="1119" r:id="rId27"/>
    <p:sldId id="1126" r:id="rId29"/>
    <p:sldId id="1129" r:id="rId30"/>
    <p:sldId id="1132" r:id="rId31"/>
    <p:sldId id="1136" r:id="rId32"/>
    <p:sldId id="1143" r:id="rId34"/>
    <p:sldId id="1146" r:id="rId35"/>
    <p:sldId id="1150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339" r:id="rId1"/>
    <p:sldLayoutId id="2147485340" r:id="rId2"/>
    <p:sldLayoutId id="2147485341" r:id="rId3"/>
    <p:sldLayoutId id="2147485342" r:id="rId4"/>
    <p:sldLayoutId id="2147485343" r:id="rId5"/>
    <p:sldLayoutId id="2147485344" r:id="rId6"/>
    <p:sldLayoutId id="2147485345" r:id="rId7"/>
    <p:sldLayoutId id="2147485346" r:id="rId8"/>
    <p:sldLayoutId id="2147485347" r:id="rId9"/>
    <p:sldLayoutId id="2147485348" r:id="rId10"/>
    <p:sldLayoutId id="214748534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376" r:id="rId1"/>
    <p:sldLayoutId id="2147485377" r:id="rId2"/>
    <p:sldLayoutId id="2147485378" r:id="rId3"/>
    <p:sldLayoutId id="2147485379" r:id="rId4"/>
    <p:sldLayoutId id="2147485380" r:id="rId5"/>
    <p:sldLayoutId id="2147485381" r:id="rId6"/>
    <p:sldLayoutId id="2147485382" r:id="rId7"/>
    <p:sldLayoutId id="2147485383" r:id="rId8"/>
    <p:sldLayoutId id="2147485384" r:id="rId9"/>
    <p:sldLayoutId id="2147485385" r:id="rId10"/>
    <p:sldLayoutId id="214748538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8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tags" Target="../tags/tag121.xml"/><Relationship Id="rId5" Type="http://schemas.openxmlformats.org/officeDocument/2006/relationships/tags" Target="../tags/tag122.xml"/><Relationship Id="rId6" Type="http://schemas.openxmlformats.org/officeDocument/2006/relationships/tags" Target="../tags/tag123.xml"/><Relationship Id="rId7" Type="http://schemas.openxmlformats.org/officeDocument/2006/relationships/tags" Target="../tags/tag124.xml"/><Relationship Id="rId8" Type="http://schemas.openxmlformats.org/officeDocument/2006/relationships/tags" Target="../tags/tag125.xml"/><Relationship Id="rId9" Type="http://schemas.openxmlformats.org/officeDocument/2006/relationships/tags" Target="../tags/tag126.xml"/><Relationship Id="rId10" Type="http://schemas.openxmlformats.org/officeDocument/2006/relationships/tags" Target="../tags/tag127.xml"/><Relationship Id="rId11" Type="http://schemas.openxmlformats.org/officeDocument/2006/relationships/tags" Target="../tags/tag128.xml"/><Relationship Id="rId12" Type="http://schemas.openxmlformats.org/officeDocument/2006/relationships/tags" Target="../tags/tag12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tags" Target="../tags/tag157.xml"/><Relationship Id="rId14" Type="http://schemas.openxmlformats.org/officeDocument/2006/relationships/tags" Target="../tags/tag158.xml"/><Relationship Id="rId1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tags" Target="../tags/tag171.xml"/><Relationship Id="rId14" Type="http://schemas.openxmlformats.org/officeDocument/2006/relationships/tags" Target="../tags/tag172.xml"/><Relationship Id="rId15" Type="http://schemas.openxmlformats.org/officeDocument/2006/relationships/tags" Target="../tags/tag173.xml"/><Relationship Id="rId16" Type="http://schemas.openxmlformats.org/officeDocument/2006/relationships/tags" Target="../tags/tag174.xml"/><Relationship Id="rId17" Type="http://schemas.openxmlformats.org/officeDocument/2006/relationships/tags" Target="../tags/tag175.xml"/><Relationship Id="rId18" Type="http://schemas.openxmlformats.org/officeDocument/2006/relationships/tags" Target="../tags/tag176.xml"/><Relationship Id="rId19" Type="http://schemas.openxmlformats.org/officeDocument/2006/relationships/tags" Target="../tags/tag177.xml"/><Relationship Id="rId20" Type="http://schemas.openxmlformats.org/officeDocument/2006/relationships/tags" Target="../tags/tag178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tags" Target="../tags/tag191.xml"/><Relationship Id="rId14" Type="http://schemas.openxmlformats.org/officeDocument/2006/relationships/tags" Target="../tags/tag192.xml"/><Relationship Id="rId15" Type="http://schemas.openxmlformats.org/officeDocument/2006/relationships/tags" Target="../tags/tag193.xml"/><Relationship Id="rId16" Type="http://schemas.openxmlformats.org/officeDocument/2006/relationships/tags" Target="../tags/tag194.xml"/><Relationship Id="rId17" Type="http://schemas.openxmlformats.org/officeDocument/2006/relationships/tags" Target="../tags/tag195.xml"/><Relationship Id="rId18" Type="http://schemas.openxmlformats.org/officeDocument/2006/relationships/tags" Target="../tags/tag196.xml"/><Relationship Id="rId1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tags" Target="../tags/tag228.xml"/><Relationship Id="rId14" Type="http://schemas.openxmlformats.org/officeDocument/2006/relationships/tags" Target="../tags/tag229.xml"/><Relationship Id="rId15" Type="http://schemas.openxmlformats.org/officeDocument/2006/relationships/tags" Target="../tags/tag230.xml"/><Relationship Id="rId16" Type="http://schemas.openxmlformats.org/officeDocument/2006/relationships/tags" Target="../tags/tag231.xml"/><Relationship Id="rId17" Type="http://schemas.openxmlformats.org/officeDocument/2006/relationships/tags" Target="../tags/tag232.xml"/><Relationship Id="rId18" Type="http://schemas.openxmlformats.org/officeDocument/2006/relationships/tags" Target="../tags/tag233.xml"/><Relationship Id="rId19" Type="http://schemas.openxmlformats.org/officeDocument/2006/relationships/tags" Target="../tags/tag234.xml"/><Relationship Id="rId20" Type="http://schemas.openxmlformats.org/officeDocument/2006/relationships/tags" Target="../tags/tag235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9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tags" Target="../tags/tag309.xml"/><Relationship Id="rId14" Type="http://schemas.openxmlformats.org/officeDocument/2006/relationships/tags" Target="../tags/tag310.xml"/><Relationship Id="rId1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tags" Target="../tags/tag323.xml"/><Relationship Id="rId14" Type="http://schemas.openxmlformats.org/officeDocument/2006/relationships/tags" Target="../tags/tag324.xml"/><Relationship Id="rId1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电子商务行业工作总结及工作展望2024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1900" lang="zh-CN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altLang="en-US" dirty="0" sz="19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1900" lang="zh-CN">
                <a:effectLst/>
                <a:latin typeface="+mj-ea"/>
                <a:ea typeface="+mj-ea"/>
                <a:cs typeface="MiSans" panose="00000500000000000000" charset="-122"/>
              </a:rPr>
              <a:t>电子商务行业概述</a:t>
            </a:r>
            <a:endParaRPr altLang="en-US" dirty="0" sz="19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1900" lang="zh-CN">
                <a:effectLst/>
                <a:latin typeface="+mj-ea"/>
                <a:ea typeface="+mj-ea"/>
                <a:cs typeface="MiSans" panose="00000500000000000000" charset="-122"/>
              </a:rPr>
              <a:t>电子商务行业的工作总结</a:t>
            </a:r>
            <a:endParaRPr altLang="en-US" dirty="0" sz="19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1900" lang="zh-CN">
                <a:effectLst/>
                <a:latin typeface="+mj-ea"/>
                <a:ea typeface="+mj-ea"/>
                <a:cs typeface="MiSans" panose="00000500000000000000" charset="-122"/>
              </a:rPr>
              <a:t>电子商务行业的发展趋势和展望</a:t>
            </a:r>
            <a:endParaRPr altLang="en-US" dirty="0" sz="19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1900" lang="zh-CN">
                <a:effectLst/>
                <a:latin typeface="+mj-ea"/>
                <a:ea typeface="+mj-ea"/>
                <a:cs typeface="MiSans" panose="00000500000000000000" charset="-122"/>
              </a:rPr>
              <a:t>电子商务行业的机遇和挑战</a:t>
            </a:r>
            <a:endParaRPr altLang="en-US" dirty="0" sz="19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 fontScale="88333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电子商务行业的政策环境和监管趋势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电子商务行业概述</a:t>
            </a:r>
            <a:endParaRPr altLang="en-US" lang="zh-CN"/>
          </a:p>
        </p:txBody>
      </p:sp>
      <p:sp>
        <p:nvSpPr>
          <p:cNvPr id="10488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电子商务的定义和发展历程</a:t>
            </a:r>
            <a:endParaRPr altLang="en-US" lang="zh-CN"/>
          </a:p>
        </p:txBody>
      </p:sp>
      <p:sp>
        <p:nvSpPr>
          <p:cNvPr id="1048958" name="正文"/>
          <p:cNvSpPr txBox="1"/>
          <p:nvPr>
            <p:custDataLst>
              <p:tags r:id="rId1"/>
            </p:custDataLst>
          </p:nvPr>
        </p:nvSpPr>
        <p:spPr>
          <a:xfrm>
            <a:off x="2408334" y="1452880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电子商务的定义：电子商务是一种基于互联网的商业活动，通过电子手段进行商品和服务的交易、商务洽谈、合同签订等活动。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正文"/>
          <p:cNvSpPr txBox="1"/>
          <p:nvPr>
            <p:custDataLst>
              <p:tags r:id="rId2"/>
            </p:custDataLst>
          </p:nvPr>
        </p:nvSpPr>
        <p:spPr>
          <a:xfrm>
            <a:off x="2408334" y="2720311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电子商务的发展历程：电子商务经历了从萌芽期到成熟期的历程，其中经历了B2B、B2C、C2C等发展阶段，如今已经成为了全球性的商业活动。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正文"/>
          <p:cNvSpPr txBox="1"/>
          <p:nvPr>
            <p:custDataLst>
              <p:tags r:id="rId3"/>
            </p:custDataLst>
          </p:nvPr>
        </p:nvSpPr>
        <p:spPr>
          <a:xfrm>
            <a:off x="2408334" y="3987743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电子商务的优点：电子商务具有方便快捷、降低成本、提高效率等优点，为商业活动带来了更多的机会和可能性。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正文"/>
          <p:cNvSpPr txBox="1"/>
          <p:nvPr>
            <p:custDataLst>
              <p:tags r:id="rId4"/>
            </p:custDataLst>
          </p:nvPr>
        </p:nvSpPr>
        <p:spPr>
          <a:xfrm>
            <a:off x="2408334" y="5255174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电子商务的影响：电子商务对传统商业产生了巨大的冲击，同时也为商业活动带来了更多的创新和变革，推动了商业模式的升级和转型。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电子商务行业的市场规模和增长趋势</a:t>
            </a:r>
            <a:endParaRPr altLang="en-US" lang="zh-CN"/>
          </a:p>
        </p:txBody>
      </p:sp>
      <p:sp>
        <p:nvSpPr>
          <p:cNvPr id="1049000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市场规模：全球电子商务交易规模逐年增长，中国电子商务市场占据全球领先地位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4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6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增长趋势：移动电商、跨境电商、社交电商等新兴领域快速发展，未来市场潜力巨大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0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2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影响因素：互联网普及率、物流体系完善程度、消费者购物习惯等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6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8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未来展望：随着5G、物联网等技术的普及，电子商务行业将迎来更加广阔的发展空间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2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电子商务行业的主要类型和特点</a:t>
            </a:r>
            <a:endParaRPr altLang="en-US" lang="zh-CN"/>
          </a:p>
        </p:txBody>
      </p:sp>
      <p:sp>
        <p:nvSpPr>
          <p:cNvPr id="1049058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0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2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电子商务行业的主要类型：B2B、B2C、C2C、O2O等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64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6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8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电子商务行业的特点：便捷性、全球化、安全性、交互性等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70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2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4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电子商务行业的市场规模和增长趋势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76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8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0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电子商务行业对传统零售业的影响和挑战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电子商务行业的工作总结</a:t>
            </a:r>
            <a:endParaRPr altLang="en-US" lang="zh-CN"/>
          </a:p>
        </p:txBody>
      </p:sp>
      <p:sp>
        <p:nvSpPr>
          <p:cNvPr id="104911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电子商务行业的工作内容和流程</a:t>
            </a:r>
            <a:endParaRPr altLang="en-US" lang="zh-CN"/>
          </a:p>
        </p:txBody>
      </p:sp>
      <p:sp>
        <p:nvSpPr>
          <p:cNvPr id="1049180" name="弧形 58"/>
          <p:cNvSpPr/>
          <p:nvPr>
            <p:custDataLst>
              <p:tags r:id="rId1"/>
            </p:custDataLst>
          </p:nvPr>
        </p:nvSpPr>
        <p:spPr>
          <a:xfrm>
            <a:off x="8107509" y="2106209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2" name="弧形 57"/>
          <p:cNvSpPr/>
          <p:nvPr>
            <p:custDataLst>
              <p:tags r:id="rId2"/>
            </p:custDataLst>
          </p:nvPr>
        </p:nvSpPr>
        <p:spPr>
          <a:xfrm>
            <a:off x="608330" y="2106209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4" name="椭圆 22"/>
          <p:cNvSpPr/>
          <p:nvPr>
            <p:custDataLst>
              <p:tags r:id="rId3"/>
            </p:custDataLst>
          </p:nvPr>
        </p:nvSpPr>
        <p:spPr>
          <a:xfrm>
            <a:off x="8448679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6" name="椭圆 23"/>
          <p:cNvSpPr/>
          <p:nvPr>
            <p:custDataLst>
              <p:tags r:id="rId4"/>
            </p:custDataLst>
          </p:nvPr>
        </p:nvSpPr>
        <p:spPr>
          <a:xfrm>
            <a:off x="8834838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8" name="正文"/>
          <p:cNvSpPr txBox="1"/>
          <p:nvPr>
            <p:custDataLst>
              <p:tags r:id="rId5"/>
            </p:custDataLst>
          </p:nvPr>
        </p:nvSpPr>
        <p:spPr>
          <a:xfrm>
            <a:off x="8901385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电子商务的物流配送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90" name="椭圆 24"/>
          <p:cNvSpPr/>
          <p:nvPr>
            <p:custDataLst>
              <p:tags r:id="rId6"/>
            </p:custDataLst>
          </p:nvPr>
        </p:nvSpPr>
        <p:spPr>
          <a:xfrm>
            <a:off x="6016437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2" name="椭圆 25"/>
          <p:cNvSpPr/>
          <p:nvPr>
            <p:custDataLst>
              <p:tags r:id="rId7"/>
            </p:custDataLst>
          </p:nvPr>
        </p:nvSpPr>
        <p:spPr>
          <a:xfrm>
            <a:off x="6401659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4" name="正文"/>
          <p:cNvSpPr txBox="1"/>
          <p:nvPr>
            <p:custDataLst>
              <p:tags r:id="rId8"/>
            </p:custDataLst>
          </p:nvPr>
        </p:nvSpPr>
        <p:spPr>
          <a:xfrm>
            <a:off x="6469143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电子商务的运营模式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椭圆 7"/>
          <p:cNvSpPr/>
          <p:nvPr>
            <p:custDataLst>
              <p:tags r:id="rId9"/>
            </p:custDataLst>
          </p:nvPr>
        </p:nvSpPr>
        <p:spPr>
          <a:xfrm>
            <a:off x="3584195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8" name="椭圆 9"/>
          <p:cNvSpPr/>
          <p:nvPr>
            <p:custDataLst>
              <p:tags r:id="rId10"/>
            </p:custDataLst>
          </p:nvPr>
        </p:nvSpPr>
        <p:spPr>
          <a:xfrm>
            <a:off x="3969417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0" name="正文"/>
          <p:cNvSpPr txBox="1"/>
          <p:nvPr>
            <p:custDataLst>
              <p:tags r:id="rId11"/>
            </p:custDataLst>
          </p:nvPr>
        </p:nvSpPr>
        <p:spPr>
          <a:xfrm>
            <a:off x="403690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电子商务的交易流程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02" name="椭圆 5"/>
          <p:cNvSpPr/>
          <p:nvPr>
            <p:custDataLst>
              <p:tags r:id="rId12"/>
            </p:custDataLst>
          </p:nvPr>
        </p:nvSpPr>
        <p:spPr>
          <a:xfrm>
            <a:off x="875455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4" name="椭圆 4"/>
          <p:cNvSpPr/>
          <p:nvPr>
            <p:custDataLst>
              <p:tags r:id="rId13"/>
            </p:custDataLst>
          </p:nvPr>
        </p:nvSpPr>
        <p:spPr>
          <a:xfrm>
            <a:off x="1260677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6" name="正文"/>
          <p:cNvSpPr txBox="1"/>
          <p:nvPr>
            <p:custDataLst>
              <p:tags r:id="rId14"/>
            </p:custDataLst>
          </p:nvPr>
        </p:nvSpPr>
        <p:spPr>
          <a:xfrm>
            <a:off x="132816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电子商务的定义和分类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电子商务行业的工作挑战和解决方案</a:t>
            </a:r>
            <a:endParaRPr altLang="en-US" lang="zh-CN"/>
          </a:p>
        </p:txBody>
      </p:sp>
      <p:sp>
        <p:nvSpPr>
          <p:cNvPr id="104924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4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6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挑战：市场竞争激烈、消费者需求多样化、技术更新迅速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具体措施：加大研发投入、优化供应链管理、加强线上线下融合、提高客户体验满意度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6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6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8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4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6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实施效果：提升市场份额、增加销售额、提高客户满意度、增强企业竞争力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解决方案：提升产品质量和服务水平、加强品牌营销和推广、积极跟进新技术并应用在业务中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电子商务行业的工作成果和亮点</a:t>
            </a:r>
            <a:endParaRPr altLang="en-US" lang="zh-CN"/>
          </a:p>
        </p:txBody>
      </p:sp>
      <p:sp>
        <p:nvSpPr>
          <p:cNvPr id="1049316" name="矩形 5"/>
          <p:cNvSpPr/>
          <p:nvPr>
            <p:custDataLst>
              <p:tags r:id="rId1"/>
            </p:custDataLst>
          </p:nvPr>
        </p:nvSpPr>
        <p:spPr>
          <a:xfrm>
            <a:off x="897027" y="1458041"/>
            <a:ext cx="3224658" cy="2213089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8" name="矩形 10"/>
          <p:cNvSpPr/>
          <p:nvPr>
            <p:custDataLst>
              <p:tags r:id="rId2"/>
            </p:custDataLst>
          </p:nvPr>
        </p:nvSpPr>
        <p:spPr>
          <a:xfrm>
            <a:off x="1245392" y="1452880"/>
            <a:ext cx="522547" cy="27095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0" name="TextBox 2"/>
          <p:cNvSpPr txBox="1"/>
          <p:nvPr>
            <p:custDataLst>
              <p:tags r:id="rId3"/>
            </p:custDataLst>
          </p:nvPr>
        </p:nvSpPr>
        <p:spPr>
          <a:xfrm>
            <a:off x="1049275" y="2214122"/>
            <a:ext cx="2893116" cy="129757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电子商务行业规模持续扩大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22" name="矩形 6"/>
          <p:cNvSpPr/>
          <p:nvPr>
            <p:custDataLst>
              <p:tags r:id="rId4"/>
            </p:custDataLst>
          </p:nvPr>
        </p:nvSpPr>
        <p:spPr>
          <a:xfrm>
            <a:off x="4481315" y="1458041"/>
            <a:ext cx="3224658" cy="2213089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4" name="矩形 11"/>
          <p:cNvSpPr/>
          <p:nvPr>
            <p:custDataLst>
              <p:tags r:id="rId5"/>
            </p:custDataLst>
          </p:nvPr>
        </p:nvSpPr>
        <p:spPr>
          <a:xfrm>
            <a:off x="4849033" y="1452880"/>
            <a:ext cx="522547" cy="27095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6" name="TextBox 2"/>
          <p:cNvSpPr txBox="1"/>
          <p:nvPr>
            <p:custDataLst>
              <p:tags r:id="rId6"/>
            </p:custDataLst>
          </p:nvPr>
        </p:nvSpPr>
        <p:spPr>
          <a:xfrm>
            <a:off x="4633563" y="2214122"/>
            <a:ext cx="2893116" cy="129757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电子商务行业成为经济增长的新引擎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28" name="矩形 7"/>
          <p:cNvSpPr/>
          <p:nvPr>
            <p:custDataLst>
              <p:tags r:id="rId7"/>
            </p:custDataLst>
          </p:nvPr>
        </p:nvSpPr>
        <p:spPr>
          <a:xfrm>
            <a:off x="8064958" y="1458041"/>
            <a:ext cx="3224658" cy="2213089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0" name="矩形 12"/>
          <p:cNvSpPr/>
          <p:nvPr>
            <p:custDataLst>
              <p:tags r:id="rId8"/>
            </p:custDataLst>
          </p:nvPr>
        </p:nvSpPr>
        <p:spPr>
          <a:xfrm>
            <a:off x="8452030" y="1452880"/>
            <a:ext cx="522547" cy="27095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2" name="TextBox 2"/>
          <p:cNvSpPr txBox="1"/>
          <p:nvPr>
            <p:custDataLst>
              <p:tags r:id="rId9"/>
            </p:custDataLst>
          </p:nvPr>
        </p:nvSpPr>
        <p:spPr>
          <a:xfrm>
            <a:off x="8217206" y="2214122"/>
            <a:ext cx="2893116" cy="129757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电子商务行业推动传统产业转型升级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34" name="矩形 33"/>
          <p:cNvSpPr/>
          <p:nvPr>
            <p:custDataLst>
              <p:tags r:id="rId10"/>
            </p:custDataLst>
          </p:nvPr>
        </p:nvSpPr>
        <p:spPr>
          <a:xfrm>
            <a:off x="896382" y="4016588"/>
            <a:ext cx="3224658" cy="2213089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6" name="矩形 37"/>
          <p:cNvSpPr/>
          <p:nvPr>
            <p:custDataLst>
              <p:tags r:id="rId11"/>
            </p:custDataLst>
          </p:nvPr>
        </p:nvSpPr>
        <p:spPr>
          <a:xfrm>
            <a:off x="1244747" y="4011427"/>
            <a:ext cx="522547" cy="27095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8" name="TextBox 2"/>
          <p:cNvSpPr txBox="1"/>
          <p:nvPr>
            <p:custDataLst>
              <p:tags r:id="rId12"/>
            </p:custDataLst>
          </p:nvPr>
        </p:nvSpPr>
        <p:spPr>
          <a:xfrm>
            <a:off x="1048630" y="4772669"/>
            <a:ext cx="2893116" cy="129757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电子商务行业创新发展取得显著成效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40" name="矩形 34"/>
          <p:cNvSpPr/>
          <p:nvPr>
            <p:custDataLst>
              <p:tags r:id="rId13"/>
            </p:custDataLst>
          </p:nvPr>
        </p:nvSpPr>
        <p:spPr>
          <a:xfrm>
            <a:off x="4480670" y="4016588"/>
            <a:ext cx="3224658" cy="2213089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2" name="矩形 38"/>
          <p:cNvSpPr/>
          <p:nvPr>
            <p:custDataLst>
              <p:tags r:id="rId14"/>
            </p:custDataLst>
          </p:nvPr>
        </p:nvSpPr>
        <p:spPr>
          <a:xfrm>
            <a:off x="4848388" y="4011427"/>
            <a:ext cx="522547" cy="27095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4" name="TextBox 2"/>
          <p:cNvSpPr txBox="1"/>
          <p:nvPr>
            <p:custDataLst>
              <p:tags r:id="rId15"/>
            </p:custDataLst>
          </p:nvPr>
        </p:nvSpPr>
        <p:spPr>
          <a:xfrm>
            <a:off x="4632918" y="4772669"/>
            <a:ext cx="2893116" cy="129757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电子商务行业成为创新创业的重要领域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46" name="矩形 35"/>
          <p:cNvSpPr/>
          <p:nvPr>
            <p:custDataLst>
              <p:tags r:id="rId16"/>
            </p:custDataLst>
          </p:nvPr>
        </p:nvSpPr>
        <p:spPr>
          <a:xfrm>
            <a:off x="8064312" y="4016588"/>
            <a:ext cx="3224658" cy="2213089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8" name="矩形 39"/>
          <p:cNvSpPr/>
          <p:nvPr>
            <p:custDataLst>
              <p:tags r:id="rId17"/>
            </p:custDataLst>
          </p:nvPr>
        </p:nvSpPr>
        <p:spPr>
          <a:xfrm>
            <a:off x="8451385" y="4011427"/>
            <a:ext cx="522547" cy="27095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0" name="TextBox 2"/>
          <p:cNvSpPr txBox="1"/>
          <p:nvPr>
            <p:custDataLst>
              <p:tags r:id="rId18"/>
            </p:custDataLst>
          </p:nvPr>
        </p:nvSpPr>
        <p:spPr>
          <a:xfrm>
            <a:off x="8216561" y="4772669"/>
            <a:ext cx="2893116" cy="129757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电子商务行业推动全球贸易便利化发展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电子商务行业的发展趋势和展望</a:t>
            </a:r>
            <a:endParaRPr altLang="en-US" lang="zh-CN"/>
          </a:p>
        </p:txBody>
      </p:sp>
      <p:sp>
        <p:nvSpPr>
          <p:cNvPr id="104938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电子商务行业的发展趋势和未来发展方向</a:t>
            </a:r>
            <a:endParaRPr altLang="en-US" lang="zh-CN"/>
          </a:p>
        </p:txBody>
      </p:sp>
      <p:sp>
        <p:nvSpPr>
          <p:cNvPr id="1049450" name="正文"/>
          <p:cNvSpPr txBox="1"/>
          <p:nvPr>
            <p:custDataLst>
              <p:tags r:id="rId1"/>
            </p:custDataLst>
          </p:nvPr>
        </p:nvSpPr>
        <p:spPr>
          <a:xfrm>
            <a:off x="3372385" y="4666395"/>
            <a:ext cx="5441656" cy="1562955"/>
          </a:xfrm>
          <a:prstGeom prst="rect"/>
          <a:noFill/>
        </p:spPr>
        <p:txBody>
          <a:bodyPr anchor="t" anchorCtr="0" bIns="0" lIns="0" rIns="0" rtlCol="0" tIns="0" wrap="square">
            <a:normAutofit fontScale="85714" lnSpcReduction="10000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- 智能化发展</a:t>
            </a:r>
            <a:endParaRPr altLang="en-US" dirty="0" sz="14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- 社交化发展</a:t>
            </a:r>
            <a:endParaRPr altLang="en-US" dirty="0" sz="14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- 移动化发展</a:t>
            </a:r>
            <a:endParaRPr altLang="en-US" dirty="0" sz="14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- 国际化发展</a:t>
            </a:r>
            <a:endParaRPr altLang="en-US" dirty="0" sz="14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标题"/>
          <p:cNvSpPr txBox="1"/>
          <p:nvPr>
            <p:custDataLst>
              <p:tags r:id="rId2"/>
            </p:custDataLst>
          </p:nvPr>
        </p:nvSpPr>
        <p:spPr>
          <a:xfrm>
            <a:off x="3372385" y="3928334"/>
            <a:ext cx="5441656" cy="68689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6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电子商务行业的未来发展方向： - 智能化发展 - 社交化发展 - 移动化发展 - 国际化发展</a:t>
            </a:r>
            <a:endParaRPr altLang="en-US" b="1" dirty="0" sz="16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454" name="正文"/>
          <p:cNvSpPr txBox="1"/>
          <p:nvPr>
            <p:custDataLst>
              <p:tags r:id="rId3"/>
            </p:custDataLst>
          </p:nvPr>
        </p:nvSpPr>
        <p:spPr>
          <a:xfrm>
            <a:off x="3372385" y="2190942"/>
            <a:ext cx="5441656" cy="1562955"/>
          </a:xfrm>
          <a:prstGeom prst="rect"/>
          <a:noFill/>
        </p:spPr>
        <p:txBody>
          <a:bodyPr anchor="t" anchorCtr="0" bIns="0" lIns="0" rIns="0" rtlCol="0" tIns="0" wrap="square">
            <a:normAutofit fontScale="85714" lnSpcReduction="10000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- 移动电商的崛起</a:t>
            </a:r>
            <a:endParaRPr altLang="en-US" dirty="0" sz="14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- 社交电商的兴起</a:t>
            </a:r>
            <a:endParaRPr altLang="en-US" dirty="0" sz="14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- 跨境电商的发展</a:t>
            </a:r>
            <a:endParaRPr altLang="en-US" dirty="0" sz="14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- 人工智能在电商中的应用</a:t>
            </a:r>
            <a:endParaRPr altLang="en-US" dirty="0" sz="14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标题"/>
          <p:cNvSpPr txBox="1"/>
          <p:nvPr>
            <p:custDataLst>
              <p:tags r:id="rId4"/>
            </p:custDataLst>
          </p:nvPr>
        </p:nvSpPr>
        <p:spPr>
          <a:xfrm>
            <a:off x="3372385" y="1452880"/>
            <a:ext cx="5441656" cy="686894"/>
          </a:xfrm>
          <a:prstGeom prst="rect"/>
          <a:noFill/>
        </p:spPr>
        <p:txBody>
          <a:bodyPr anchor="b" bIns="0" lIns="0" rIns="0" rtlCol="0" tIns="0" wrap="square">
            <a:normAutofit fontScale="78889" lnSpcReduction="20000"/>
          </a:bodyPr>
          <a:p>
            <a:r>
              <a:rPr altLang="en-US" b="1" dirty="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电子商务行业的发展趋势： - 移动电商的崛起 - 社交电商的兴起 - 跨境电商的发展 - 人工智能在电商中的应用</a:t>
            </a:r>
            <a:endParaRPr altLang="en-US" b="1" dirty="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电子商务行业的未来市场规模和增长预测</a:t>
            </a:r>
            <a:endParaRPr altLang="en-US" lang="zh-CN"/>
          </a:p>
        </p:txBody>
      </p:sp>
      <p:sp>
        <p:nvSpPr>
          <p:cNvPr id="104949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市场规模：随着互联网普及率的提高和消费者对线上购物的接受度增加，电子商务行业市场规模将持续扩大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增长预测：未来几年，电子商务行业将保持高速增长，预计未来几年增长率将保持在10%以上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影响因素：政策支持、技术创新、消费者需求等将推动电子商务行业持续发展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未来趋势：移动电商、社交电商、跨境电商等将成为电子商务行业的重要发展方向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电子商务行业的未来技术趋势和影响</a:t>
            </a:r>
            <a:endParaRPr altLang="en-US" lang="zh-CN"/>
          </a:p>
        </p:txBody>
      </p:sp>
      <p:sp>
        <p:nvSpPr>
          <p:cNvPr id="104955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4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6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2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4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人工智能与大数据：提高电商运营效率，实现个性化推荐和精准营销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区块链技术：保障交易安全，提高信任度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7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4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6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2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4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虚拟现实与增强现实：提升购物体验，创造全新商业模式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物联网与智能物流：实现商品实时追踪，提高物流效率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电子商务行业的机遇和挑战</a:t>
            </a:r>
            <a:endParaRPr altLang="en-US" lang="zh-CN"/>
          </a:p>
        </p:txBody>
      </p:sp>
      <p:sp>
        <p:nvSpPr>
          <p:cNvPr id="104962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电子商务行业的机遇和前景展望</a:t>
            </a:r>
            <a:endParaRPr altLang="en-US" lang="zh-CN"/>
          </a:p>
        </p:txBody>
      </p:sp>
      <p:sp>
        <p:nvSpPr>
          <p:cNvPr id="1049688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0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2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电子商务行业的发展趋势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6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8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电子商务行业的机遇和挑战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2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4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电子商务行业的未来发展方向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8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0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电子商务行业的前景展望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4" name="内容占位符 1"/>
          <p:cNvSpPr>
            <a:spLocks noGrp="1"/>
          </p:cNvSpPr>
          <p:nvPr>
            <p:ph idx="3"/>
          </p:nvPr>
        </p:nvSpPr>
        <p:spPr/>
        <p:txBody>
          <a:bodyPr>
            <a:normAutofit fontScale="77500" lnSpcReduction="10000"/>
          </a:bodyPr>
          <a:p>
            <a:r>
              <a:rPr altLang="en-US" lang="zh-CN"/>
              <a:t>市场竞争激烈：随着电子商务的快速发展，竞争日益激烈，企业需要不断提高产品质量和服务水平以保持竞争优势。</a:t>
            </a:r>
            <a:endParaRPr altLang="en-US" lang="zh-CN"/>
          </a:p>
          <a:p>
            <a:r>
              <a:rPr altLang="en-US" lang="zh-CN"/>
              <a:t>法律法规不完善：电子商务涉及到诸多法律问题，如消费者权益保护、知识产权保护等，需要不断完善相关法律法规以保障行业的健康发展。</a:t>
            </a:r>
            <a:endParaRPr altLang="en-US" lang="zh-CN"/>
          </a:p>
          <a:p>
            <a:r>
              <a:rPr altLang="en-US" lang="zh-CN"/>
              <a:t>网络安全问题：电子商务交易涉及到大量个人信息和资金安全，需要加强网络安全管理以保障用户权益。</a:t>
            </a:r>
            <a:endParaRPr altLang="en-US" lang="zh-CN"/>
          </a:p>
          <a:p>
            <a:r>
              <a:rPr altLang="en-US" lang="zh-CN"/>
              <a:t>物流配送问题：物流配送是电子商务的重要组成部分，也是行业发展的瓶颈之一，需要提高物流配送效率和服务质量以提升用户体验。  针对以上挑战，企业可以采取以下应对策略：</a:t>
            </a:r>
            <a:endParaRPr altLang="en-US" lang="zh-CN"/>
          </a:p>
          <a:p>
            <a:pPr lvl="1"/>
            <a:r>
              <a:rPr altLang="en-US" lang="zh-CN"/>
              <a:t>针对以上挑战，企业可以采取以下应对策略：</a:t>
            </a:r>
            <a:endParaRPr altLang="en-US" lang="zh-CN"/>
          </a:p>
          <a:p>
            <a:r>
              <a:rPr altLang="en-US" lang="zh-CN"/>
              <a:t>加强技术创新：通过不断研发新技术、新产品和新服务，提高产品质量和服务水平，增强企业核心竞争力。</a:t>
            </a:r>
            <a:endParaRPr altLang="en-US" lang="zh-CN"/>
          </a:p>
          <a:p>
            <a:r>
              <a:rPr altLang="en-US" lang="zh-CN"/>
              <a:t>完善法律法规：积极参与相关法律法规的制定和完善，加强行业自律和监管，保障行业的健康发展。</a:t>
            </a:r>
            <a:endParaRPr altLang="en-US" lang="zh-CN"/>
          </a:p>
          <a:p>
            <a:r>
              <a:rPr altLang="en-US" lang="zh-CN"/>
              <a:t>加强网络安全管理：加强网络安全技术研发和管理，保障用户个人信息和资金安全，提高用户信任度。</a:t>
            </a:r>
            <a:endParaRPr altLang="en-US" lang="zh-CN"/>
          </a:p>
          <a:p>
            <a:r>
              <a:rPr altLang="en-US" lang="zh-CN"/>
              <a:t>提高物流配送效率：加强物流基础设施建设和技术创新，提高物流配送效率和服务质量，提升用户体验。</a:t>
            </a:r>
            <a:endParaRPr altLang="en-US" lang="zh-CN"/>
          </a:p>
        </p:txBody>
      </p:sp>
      <p:sp>
        <p:nvSpPr>
          <p:cNvPr id="104974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电子商务行业的挑战和应对策略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电子商务行业的未来创新方向和机会</a:t>
            </a:r>
            <a:endParaRPr altLang="en-US" lang="zh-CN"/>
          </a:p>
        </p:txBody>
      </p:sp>
      <p:sp>
        <p:nvSpPr>
          <p:cNvPr id="1049782" name="正文"/>
          <p:cNvSpPr txBox="1"/>
          <p:nvPr>
            <p:custDataLst>
              <p:tags r:id="rId1"/>
            </p:custDataLst>
          </p:nvPr>
        </p:nvSpPr>
        <p:spPr>
          <a:xfrm>
            <a:off x="2408334" y="1452880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电子商务行业的发展趋势：随着互联网技术的不断进步，电子商务行业将继续保持快速增长，并逐渐向智能化、个性化、社交化等方向发展。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正文"/>
          <p:cNvSpPr txBox="1"/>
          <p:nvPr>
            <p:custDataLst>
              <p:tags r:id="rId2"/>
            </p:custDataLst>
          </p:nvPr>
        </p:nvSpPr>
        <p:spPr>
          <a:xfrm>
            <a:off x="2408334" y="2720311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电子商务行业的创新方向：未来，电子商务行业将更加注重技术创新和模式创新，如人工智能、大数据、物联网等技术的应用，以及社交电商、跨境电商等新模式的探索。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正文"/>
          <p:cNvSpPr txBox="1"/>
          <p:nvPr>
            <p:custDataLst>
              <p:tags r:id="rId3"/>
            </p:custDataLst>
          </p:nvPr>
        </p:nvSpPr>
        <p:spPr>
          <a:xfrm>
            <a:off x="2408334" y="3987743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电子商务行业的机会：随着消费者需求的不断变化和市场竞争的加剧，电子商务行业将面临更多的机会和挑战。未来，电子商务企业需要更加注重用户体验和服务质量，同时积极拓展新的市场和业务领域。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正文"/>
          <p:cNvSpPr txBox="1"/>
          <p:nvPr>
            <p:custDataLst>
              <p:tags r:id="rId4"/>
            </p:custDataLst>
          </p:nvPr>
        </p:nvSpPr>
        <p:spPr>
          <a:xfrm>
            <a:off x="2408334" y="5255174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电子商务行业的挑战：随着电子商务行业的快速发展，竞争也将更加激烈。未来，电子商务企业需要更加注重品牌建设、技术创新和人才培养等方面的工作，以应对市场竞争和消费者需求的变化。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电子商务行业的政策环境和监管趋势</a:t>
            </a:r>
            <a:endParaRPr altLang="en-US" lang="zh-CN"/>
          </a:p>
        </p:txBody>
      </p:sp>
      <p:sp>
        <p:nvSpPr>
          <p:cNvPr id="104982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电子商务行业的政策环境和政策影响</a:t>
            </a:r>
            <a:endParaRPr altLang="en-US" lang="zh-CN"/>
          </a:p>
        </p:txBody>
      </p:sp>
      <p:sp>
        <p:nvSpPr>
          <p:cNvPr id="1049888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92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6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0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4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监管趋势：未来电子商务行业的监管方向和趋势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06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行业展望：在政策环境下，电子商务行业的未来发展和前景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08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政策环境：国家对电子商务行业的政策扶持和监管加强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10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政策影响：政策环境对电子商务行业的影响和挑战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电子商务行业的监管趋势和监管要求</a:t>
            </a:r>
            <a:endParaRPr altLang="en-US" lang="zh-CN"/>
          </a:p>
        </p:txBody>
      </p:sp>
      <p:sp>
        <p:nvSpPr>
          <p:cNvPr id="1049946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政策环境概述：介绍电子商务行业政策环境的发展历程和现状，包括相关法律法规的制定和实施情况。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0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2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监管趋势分析：分析电子商务行业监管趋势，包括对电商平台的监管、对数据安全的监管、对消费者权益的保障等。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6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8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监管要求解读：解读电子商务行业监管要求，包括对电商平台的合规性要求、对数据安全的保护要求、对消费者权益的保障要求等。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2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4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未来展望：展望电子商务行业未来的监管趋势和要求，包括对新技术应用的风险防范、对跨境电商的监管合作等。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8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电子商务行业的合规性和风险控制</a:t>
            </a:r>
            <a:endParaRPr altLang="en-US" lang="zh-CN"/>
          </a:p>
        </p:txBody>
      </p:sp>
      <p:sp>
        <p:nvSpPr>
          <p:cNvPr id="105000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06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8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政策环境：国家对电子商务行业的监管政策及法规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1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12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4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合规性：企业需要遵守的法律法规和行业规范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1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18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风险控制：企业如何识别、评估和控制风险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20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24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6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未来展望：合规性和风险控制的发展趋势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总结和建议</a:t>
            </a:r>
            <a:endParaRPr altLang="en-US" lang="zh-CN"/>
          </a:p>
        </p:txBody>
      </p:sp>
      <p:sp>
        <p:nvSpPr>
          <p:cNvPr id="105006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07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对电子商务行业的总结和回顾</a:t>
            </a:r>
            <a:endParaRPr altLang="en-US" lang="zh-CN"/>
          </a:p>
        </p:txBody>
      </p:sp>
      <p:sp>
        <p:nvSpPr>
          <p:cNvPr id="1050126" name="弧形 58"/>
          <p:cNvSpPr/>
          <p:nvPr>
            <p:custDataLst>
              <p:tags r:id="rId1"/>
            </p:custDataLst>
          </p:nvPr>
        </p:nvSpPr>
        <p:spPr>
          <a:xfrm>
            <a:off x="8107509" y="2106209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8" name="弧形 57"/>
          <p:cNvSpPr/>
          <p:nvPr>
            <p:custDataLst>
              <p:tags r:id="rId2"/>
            </p:custDataLst>
          </p:nvPr>
        </p:nvSpPr>
        <p:spPr>
          <a:xfrm>
            <a:off x="608330" y="2106209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0" name="椭圆 22"/>
          <p:cNvSpPr/>
          <p:nvPr>
            <p:custDataLst>
              <p:tags r:id="rId3"/>
            </p:custDataLst>
          </p:nvPr>
        </p:nvSpPr>
        <p:spPr>
          <a:xfrm>
            <a:off x="8448679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2" name="椭圆 23"/>
          <p:cNvSpPr/>
          <p:nvPr>
            <p:custDataLst>
              <p:tags r:id="rId4"/>
            </p:custDataLst>
          </p:nvPr>
        </p:nvSpPr>
        <p:spPr>
          <a:xfrm>
            <a:off x="8834838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4" name="正文"/>
          <p:cNvSpPr txBox="1"/>
          <p:nvPr>
            <p:custDataLst>
              <p:tags r:id="rId5"/>
            </p:custDataLst>
          </p:nvPr>
        </p:nvSpPr>
        <p:spPr>
          <a:xfrm>
            <a:off x="8901385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电子商务行业面临的挑战和机遇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136" name="椭圆 24"/>
          <p:cNvSpPr/>
          <p:nvPr>
            <p:custDataLst>
              <p:tags r:id="rId6"/>
            </p:custDataLst>
          </p:nvPr>
        </p:nvSpPr>
        <p:spPr>
          <a:xfrm>
            <a:off x="6016437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8" name="椭圆 25"/>
          <p:cNvSpPr/>
          <p:nvPr>
            <p:custDataLst>
              <p:tags r:id="rId7"/>
            </p:custDataLst>
          </p:nvPr>
        </p:nvSpPr>
        <p:spPr>
          <a:xfrm>
            <a:off x="6401659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0" name="正文"/>
          <p:cNvSpPr txBox="1"/>
          <p:nvPr>
            <p:custDataLst>
              <p:tags r:id="rId8"/>
            </p:custDataLst>
          </p:nvPr>
        </p:nvSpPr>
        <p:spPr>
          <a:xfrm>
            <a:off x="6469143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电子商务行业的发展趋势和未来展望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2" name="椭圆 7"/>
          <p:cNvSpPr/>
          <p:nvPr>
            <p:custDataLst>
              <p:tags r:id="rId9"/>
            </p:custDataLst>
          </p:nvPr>
        </p:nvSpPr>
        <p:spPr>
          <a:xfrm>
            <a:off x="3584195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4" name="椭圆 9"/>
          <p:cNvSpPr/>
          <p:nvPr>
            <p:custDataLst>
              <p:tags r:id="rId10"/>
            </p:custDataLst>
          </p:nvPr>
        </p:nvSpPr>
        <p:spPr>
          <a:xfrm>
            <a:off x="3969417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6" name="正文"/>
          <p:cNvSpPr txBox="1"/>
          <p:nvPr>
            <p:custDataLst>
              <p:tags r:id="rId11"/>
            </p:custDataLst>
          </p:nvPr>
        </p:nvSpPr>
        <p:spPr>
          <a:xfrm>
            <a:off x="403690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电子商务行业的主要业务模式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148" name="椭圆 5"/>
          <p:cNvSpPr/>
          <p:nvPr>
            <p:custDataLst>
              <p:tags r:id="rId12"/>
            </p:custDataLst>
          </p:nvPr>
        </p:nvSpPr>
        <p:spPr>
          <a:xfrm>
            <a:off x="875455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0" name="椭圆 4"/>
          <p:cNvSpPr/>
          <p:nvPr>
            <p:custDataLst>
              <p:tags r:id="rId13"/>
            </p:custDataLst>
          </p:nvPr>
        </p:nvSpPr>
        <p:spPr>
          <a:xfrm>
            <a:off x="1260677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2" name="正文"/>
          <p:cNvSpPr txBox="1"/>
          <p:nvPr>
            <p:custDataLst>
              <p:tags r:id="rId14"/>
            </p:custDataLst>
          </p:nvPr>
        </p:nvSpPr>
        <p:spPr>
          <a:xfrm>
            <a:off x="132816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电子商务行业的发展历程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对电子商务行业的建议和展望</a:t>
            </a:r>
            <a:endParaRPr altLang="en-US" lang="zh-CN"/>
          </a:p>
        </p:txBody>
      </p:sp>
      <p:sp>
        <p:nvSpPr>
          <p:cNvPr id="1050188" name="弧形 58"/>
          <p:cNvSpPr/>
          <p:nvPr>
            <p:custDataLst>
              <p:tags r:id="rId1"/>
            </p:custDataLst>
          </p:nvPr>
        </p:nvSpPr>
        <p:spPr>
          <a:xfrm>
            <a:off x="8107509" y="2106209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0" name="弧形 57"/>
          <p:cNvSpPr/>
          <p:nvPr>
            <p:custDataLst>
              <p:tags r:id="rId2"/>
            </p:custDataLst>
          </p:nvPr>
        </p:nvSpPr>
        <p:spPr>
          <a:xfrm>
            <a:off x="608330" y="2106209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2" name="椭圆 22"/>
          <p:cNvSpPr/>
          <p:nvPr>
            <p:custDataLst>
              <p:tags r:id="rId3"/>
            </p:custDataLst>
          </p:nvPr>
        </p:nvSpPr>
        <p:spPr>
          <a:xfrm>
            <a:off x="8448679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4" name="椭圆 23"/>
          <p:cNvSpPr/>
          <p:nvPr>
            <p:custDataLst>
              <p:tags r:id="rId4"/>
            </p:custDataLst>
          </p:nvPr>
        </p:nvSpPr>
        <p:spPr>
          <a:xfrm>
            <a:off x="8834838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6" name="正文"/>
          <p:cNvSpPr txBox="1"/>
          <p:nvPr>
            <p:custDataLst>
              <p:tags r:id="rId5"/>
            </p:custDataLst>
          </p:nvPr>
        </p:nvSpPr>
        <p:spPr>
          <a:xfrm>
            <a:off x="8901385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加强人才培养和引进，提高团队素质和创新能力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198" name="椭圆 24"/>
          <p:cNvSpPr/>
          <p:nvPr>
            <p:custDataLst>
              <p:tags r:id="rId6"/>
            </p:custDataLst>
          </p:nvPr>
        </p:nvSpPr>
        <p:spPr>
          <a:xfrm>
            <a:off x="6016437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0" name="椭圆 25"/>
          <p:cNvSpPr/>
          <p:nvPr>
            <p:custDataLst>
              <p:tags r:id="rId7"/>
            </p:custDataLst>
          </p:nvPr>
        </p:nvSpPr>
        <p:spPr>
          <a:xfrm>
            <a:off x="6401659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2" name="正文"/>
          <p:cNvSpPr txBox="1"/>
          <p:nvPr>
            <p:custDataLst>
              <p:tags r:id="rId8"/>
            </p:custDataLst>
          </p:nvPr>
        </p:nvSpPr>
        <p:spPr>
          <a:xfrm>
            <a:off x="6469143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拓展国际市场，提高国际竞争力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4" name="椭圆 7"/>
          <p:cNvSpPr/>
          <p:nvPr>
            <p:custDataLst>
              <p:tags r:id="rId9"/>
            </p:custDataLst>
          </p:nvPr>
        </p:nvSpPr>
        <p:spPr>
          <a:xfrm>
            <a:off x="3584195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6" name="椭圆 9"/>
          <p:cNvSpPr/>
          <p:nvPr>
            <p:custDataLst>
              <p:tags r:id="rId10"/>
            </p:custDataLst>
          </p:nvPr>
        </p:nvSpPr>
        <p:spPr>
          <a:xfrm>
            <a:off x="3969417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8" name="正文"/>
          <p:cNvSpPr txBox="1"/>
          <p:nvPr>
            <p:custDataLst>
              <p:tags r:id="rId11"/>
            </p:custDataLst>
          </p:nvPr>
        </p:nvSpPr>
        <p:spPr>
          <a:xfrm>
            <a:off x="403690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加强品牌建设，提高品牌知名度和美誉度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210" name="椭圆 5"/>
          <p:cNvSpPr/>
          <p:nvPr>
            <p:custDataLst>
              <p:tags r:id="rId12"/>
            </p:custDataLst>
          </p:nvPr>
        </p:nvSpPr>
        <p:spPr>
          <a:xfrm>
            <a:off x="875455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2" name="椭圆 4"/>
          <p:cNvSpPr/>
          <p:nvPr>
            <p:custDataLst>
              <p:tags r:id="rId13"/>
            </p:custDataLst>
          </p:nvPr>
        </p:nvSpPr>
        <p:spPr>
          <a:xfrm>
            <a:off x="1260677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4" name="正文"/>
          <p:cNvSpPr txBox="1"/>
          <p:nvPr>
            <p:custDataLst>
              <p:tags r:id="rId14"/>
            </p:custDataLst>
          </p:nvPr>
        </p:nvSpPr>
        <p:spPr>
          <a:xfrm>
            <a:off x="132816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加大技术研发力度，提高产品质量和用户体验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2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1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4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44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5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5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5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6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6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6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9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199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2*l_h_f*1_2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2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2*l_h_f*1_1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2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3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38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5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257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9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7"/>
</p:tagLst>
</file>

<file path=ppt/tags/tag296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32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327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2023-12-17T19:31:04Z</dcterms:created>
  <dcterms:modified xsi:type="dcterms:W3CDTF">2023-12-17T19:31:04Z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e5dfe8786185467392f0d196b8f25fe6_21</vt:lpwstr>
  </property>
</Properties>
</file>