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639" r:id="rId1"/>
    <p:sldMasterId id="2147488676" r:id="rId2"/>
  </p:sldMasterIdLst>
  <p:notesMasterIdLst>
    <p:notesMasterId r:id="rId3"/>
  </p:notesMasterIdLst>
  <p:sldIdLst>
    <p:sldId id="2610" r:id="rId4"/>
    <p:sldId id="2614" r:id="rId5"/>
    <p:sldId id="2617" r:id="rId6"/>
    <p:sldId id="2620" r:id="rId7"/>
    <p:sldId id="2626" r:id="rId9"/>
    <p:sldId id="2629" r:id="rId10"/>
    <p:sldId id="2632" r:id="rId11"/>
    <p:sldId id="2635" r:id="rId12"/>
    <p:sldId id="2638" r:id="rId13"/>
    <p:sldId id="2644" r:id="rId15"/>
    <p:sldId id="2647" r:id="rId16"/>
    <p:sldId id="2650" r:id="rId17"/>
    <p:sldId id="2653" r:id="rId18"/>
    <p:sldId id="2656" r:id="rId19"/>
    <p:sldId id="2662" r:id="rId21"/>
    <p:sldId id="2665" r:id="rId22"/>
    <p:sldId id="2668" r:id="rId23"/>
    <p:sldId id="2671" r:id="rId24"/>
    <p:sldId id="2674" r:id="rId25"/>
    <p:sldId id="2680" r:id="rId27"/>
    <p:sldId id="2683" r:id="rId28"/>
    <p:sldId id="2686" r:id="rId29"/>
    <p:sldId id="2689" r:id="rId30"/>
    <p:sldId id="2693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640" r:id="rId1"/>
    <p:sldLayoutId id="2147488641" r:id="rId2"/>
    <p:sldLayoutId id="2147488642" r:id="rId3"/>
    <p:sldLayoutId id="2147488643" r:id="rId4"/>
    <p:sldLayoutId id="2147488644" r:id="rId5"/>
    <p:sldLayoutId id="2147488645" r:id="rId6"/>
    <p:sldLayoutId id="2147488646" r:id="rId7"/>
    <p:sldLayoutId id="2147488647" r:id="rId8"/>
    <p:sldLayoutId id="2147488648" r:id="rId9"/>
    <p:sldLayoutId id="2147488649" r:id="rId10"/>
    <p:sldLayoutId id="214748865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677" r:id="rId1"/>
    <p:sldLayoutId id="2147488678" r:id="rId2"/>
    <p:sldLayoutId id="2147488679" r:id="rId3"/>
    <p:sldLayoutId id="2147488680" r:id="rId4"/>
    <p:sldLayoutId id="2147488681" r:id="rId5"/>
    <p:sldLayoutId id="2147488682" r:id="rId6"/>
    <p:sldLayoutId id="2147488683" r:id="rId7"/>
    <p:sldLayoutId id="2147488684" r:id="rId8"/>
    <p:sldLayoutId id="2147488685" r:id="rId9"/>
    <p:sldLayoutId id="2147488686" r:id="rId10"/>
    <p:sldLayoutId id="214748868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tags" Target="../tags/tag101.xml"/><Relationship Id="rId12" Type="http://schemas.openxmlformats.org/officeDocument/2006/relationships/tags" Target="../tags/tag10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tags" Target="../tags/tag115.xml"/><Relationship Id="rId14" Type="http://schemas.openxmlformats.org/officeDocument/2006/relationships/tags" Target="../tags/tag116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tags" Target="../tags/tag192.xml"/><Relationship Id="rId18" Type="http://schemas.openxmlformats.org/officeDocument/2006/relationships/tags" Target="../tags/tag193.xml"/><Relationship Id="rId19" Type="http://schemas.openxmlformats.org/officeDocument/2006/relationships/tags" Target="../tags/tag194.xml"/><Relationship Id="rId20" Type="http://schemas.openxmlformats.org/officeDocument/2006/relationships/tags" Target="../tags/tag195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tags" Target="../tags/tag227.xml"/><Relationship Id="rId18" Type="http://schemas.openxmlformats.org/officeDocument/2006/relationships/tags" Target="../tags/tag228.xml"/><Relationship Id="rId19" Type="http://schemas.openxmlformats.org/officeDocument/2006/relationships/tags" Target="../tags/tag229.xml"/><Relationship Id="rId20" Type="http://schemas.openxmlformats.org/officeDocument/2006/relationships/tags" Target="../tags/tag230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tags" Target="../tags/tag262.xml"/><Relationship Id="rId18" Type="http://schemas.openxmlformats.org/officeDocument/2006/relationships/tags" Target="../tags/tag263.xml"/><Relationship Id="rId19" Type="http://schemas.openxmlformats.org/officeDocument/2006/relationships/tags" Target="../tags/tag264.xml"/><Relationship Id="rId20" Type="http://schemas.openxmlformats.org/officeDocument/2006/relationships/tags" Target="../tags/tag265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航天航空行业的成就与展望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航天航空行业的发展趋势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航天航空行业的挑战与机遇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航天航空行业的未来展望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6" name="序号"/>
          <p:cNvSpPr txBox="1"/>
          <p:nvPr>
            <p:custDataLst>
              <p:tags r:id="rId12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3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航天航空行业的成就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航天航空行业的成就</a:t>
            </a:r>
            <a:endParaRPr altLang="en-US" dirty="0" lang="zh-CN"/>
          </a:p>
        </p:txBody>
      </p:sp>
      <p:sp>
        <p:nvSpPr>
          <p:cNvPr id="10488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航天技术突破</a:t>
            </a:r>
            <a:endParaRPr altLang="en-US" lang="zh-CN"/>
          </a:p>
        </p:txBody>
      </p:sp>
      <p:sp>
        <p:nvSpPr>
          <p:cNvPr id="104893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火箭发射技术：提高火箭推力，实现更多有效载荷的发射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载人航天技术：实现人类进入太空，进行长期居住和探索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4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深空探测技术：探测器能够飞越太阳系，探索更远的宇宙奥秘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4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卫星导航技术：为全球提供高精度定位和导航服务，促进各行业的发展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航空工业发展</a:t>
            </a:r>
            <a:endParaRPr altLang="en-US" lang="zh-CN"/>
          </a:p>
        </p:txBody>
      </p:sp>
      <p:sp>
        <p:nvSpPr>
          <p:cNvPr id="104898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航空工业的未来发展趋势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9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航空工业在民用领域的应用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航空工业在军事领域的应用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1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航空工业的起源和发展历程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载人航天工程</a:t>
            </a:r>
            <a:endParaRPr altLang="en-US" lang="zh-CN"/>
          </a:p>
        </p:txBody>
      </p:sp>
      <p:sp>
        <p:nvSpPr>
          <p:cNvPr id="104905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神舟五号载人航天飞行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神舟六号载人航天飞行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神舟七号载人航天飞行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神舟八号载人航天飞行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国际合作与交流</a:t>
            </a:r>
            <a:endParaRPr altLang="en-US" lang="zh-CN"/>
          </a:p>
        </p:txBody>
      </p:sp>
      <p:sp>
        <p:nvSpPr>
          <p:cNvPr id="104910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国际合作项目：各国共同参与的国际空间站建设、火星探测任务等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技术交流：各国航天企业之间的技术交流与合作，共同推动航天技术发展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人才培养：国际合作与交流为航天人才的培养提供了更广阔的视野和机会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促进经济发展：航天产业的发展对全球经济产生了积极影响，国际合作与交流有助于拓展商业机会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航天航空行业的发展趋势</a:t>
            </a:r>
            <a:endParaRPr altLang="en-US" dirty="0" lang="zh-CN"/>
          </a:p>
        </p:txBody>
      </p:sp>
      <p:sp>
        <p:nvSpPr>
          <p:cNvPr id="10491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商业航天市场崛起</a:t>
            </a:r>
            <a:endParaRPr altLang="en-US" lang="zh-CN"/>
          </a:p>
        </p:txBody>
      </p:sp>
      <p:sp>
        <p:nvSpPr>
          <p:cNvPr id="104923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商业航天市场前景广阔，未来可期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商业航天市场发展需要政策支持与技术创新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商业航天公司数量增加，竞争激烈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商业航天市场规模不断扩大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绿色可持续发展</a:t>
            </a:r>
            <a:endParaRPr altLang="en-US" lang="zh-CN"/>
          </a:p>
        </p:txBody>
      </p:sp>
      <p:sp>
        <p:nvSpPr>
          <p:cNvPr id="104928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新能源技术：采用新能源技术，如太阳能、风能等，降低碳排放，提高能源利用效率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环保理念：航天航空行业将更加注重环保和可持续发展，减少对环境的影响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智能化技术：通过智能化技术提高飞行器的性能和效率，减少能源消耗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循环经济：推动循环经济发展，实现资源的高效利用和废物的减量化、资源化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智能化与自主创新</a:t>
            </a:r>
            <a:endParaRPr altLang="en-US" lang="zh-CN"/>
          </a:p>
        </p:txBody>
      </p:sp>
      <p:sp>
        <p:nvSpPr>
          <p:cNvPr id="104933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智能化技术应用：人工智能、大数据、云计算等技术在航天航空领域的应用，提高飞行器的性能和安全性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4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自主创新能力提升：加强自主研发，提高国产化率，推动航天航空技术的创新发展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5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绿色可持续发展：注重环保和可持续发展，推广清洁能源和低碳技术，降低航天活动对环境的影响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5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国际合作与交流：加强国际合作与交流，共同推动航天航空技术的发展与创新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空间科学与应用拓展</a:t>
            </a:r>
            <a:endParaRPr altLang="en-US" lang="zh-CN"/>
          </a:p>
        </p:txBody>
      </p:sp>
      <p:sp>
        <p:nvSpPr>
          <p:cNvPr id="10493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空间科学的研究与应用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空间科学在各领域的应用拓展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未来空间科学的发展趋势与展望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空间技术的创新与发展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航天航空行业的挑战与机遇</a:t>
            </a:r>
            <a:endParaRPr altLang="en-US" dirty="0" lang="zh-CN"/>
          </a:p>
        </p:txBody>
      </p:sp>
      <p:sp>
        <p:nvSpPr>
          <p:cNvPr id="10494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技术难题与挑战</a:t>
            </a:r>
            <a:endParaRPr altLang="en-US" lang="zh-CN"/>
          </a:p>
        </p:txBody>
      </p:sp>
      <p:sp>
        <p:nvSpPr>
          <p:cNvPr id="104953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航空技术难题：高效能、低油耗和环保要求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航天技术难题：高精度导航、控制和通信技术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挑战：高风险、高投入和技术更新换代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机遇：国家政策支持、市场需求增长和创新发展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市场竞争与合作机遇</a:t>
            </a:r>
            <a:endParaRPr altLang="en-US" lang="zh-CN"/>
          </a:p>
        </p:txBody>
      </p:sp>
      <p:sp>
        <p:nvSpPr>
          <p:cNvPr id="104958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市场竞争：各国航天航空企业之间的竞争日益激烈，需要不断提高技术水平和创新能力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合作机遇：国际间的合作与交流为航天航空行业提供了更多的机遇，促进技术交流和共同发展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挑战与机遇并存：航天航空行业面临着技术、资金、人才等多方面的挑战，同时也孕育着巨大的发展机遇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未来展望：随着科技的不断进步和创新，航天航空行业将迎来更加广阔的发展空间和前景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政策法规与国际环境</a:t>
            </a:r>
            <a:endParaRPr altLang="en-US" lang="zh-CN"/>
          </a:p>
        </p:txBody>
      </p:sp>
      <p:sp>
        <p:nvSpPr>
          <p:cNvPr id="10496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政策法规：国内外政策法规对航天航空行业的影响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挑战与机遇：政策法规与国际环境带来的挑战和机遇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应对策略：如何应对政策法规与国际环境的变化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国际环境：国际合作与竞争对航天航空行业的影响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人才培养与科技创新</a:t>
            </a:r>
            <a:endParaRPr altLang="en-US" lang="zh-CN"/>
          </a:p>
        </p:txBody>
      </p:sp>
      <p:sp>
        <p:nvSpPr>
          <p:cNvPr id="10497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人才培养：加强航天航空领域人才队伍建设，提高专业素质和创新能力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科技创新：推动航天航空技术研发，加强自主创新和核心技术攻关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跨界合作：促进航天航空与其他领域的交流与合作，共同推动行业发展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国际化发展：加强国际合作与交流，推动航天航空行业走向世界舞台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航天航空行业的未来展望</a:t>
            </a:r>
            <a:endParaRPr altLang="en-US" dirty="0" lang="zh-CN"/>
          </a:p>
        </p:txBody>
      </p:sp>
      <p:sp>
        <p:nvSpPr>
          <p:cNvPr id="10497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拓展深空探测领域</a:t>
            </a:r>
            <a:endParaRPr altLang="en-US" lang="zh-CN"/>
          </a:p>
        </p:txBody>
      </p:sp>
      <p:sp>
        <p:nvSpPr>
          <p:cNvPr id="10498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探测器研发：研发更先进的深空探测器，实现更远距离的探测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拓展探测目标：将探测目标拓展到更远的行星和星系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国际合作：加强国际合作，共同推进深空探测领域的发展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探测技术：提升探测技术，提高探测精度和范围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加强国际合作与交流</a:t>
            </a:r>
            <a:endParaRPr altLang="en-US" lang="zh-CN"/>
          </a:p>
        </p:txBody>
      </p:sp>
      <p:sp>
        <p:nvSpPr>
          <p:cNvPr id="10498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交流技术经验：分享技术成果和经验，促进航天技术的进步与发展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推动国际合作：加强与其他国家的航天机构合作，共同开展研究与探索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拓展商业合作：推动商业航天领域的合作，促进航天产业的繁荣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增进相互了解：通过国际合作与交流，增进各国之间的相互了解与信任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推动商业航天发展</a:t>
            </a:r>
            <a:endParaRPr altLang="en-US" lang="zh-CN"/>
          </a:p>
        </p:txBody>
      </p:sp>
      <p:sp>
        <p:nvSpPr>
          <p:cNvPr id="10499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4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商业航天公司的崛起：越来越多的私营企业开始涉足航天领域，推动商业航天的发展。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5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降低成本和提高效率：商业航天公司通过技术创新和规模效应，降低航天活动的成本，提高运营效率。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6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拓展应用领域：商业航天公司正在探索更多的应用领域，如太空旅游、卫星通信、地球观测等。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6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政策支持和法规完善：各国政府正在加大对商业航天的支持力度，完善相关法规，为商业航天发展提供良好的环境。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提升航天技术水平</a:t>
            </a:r>
            <a:endParaRPr altLang="en-US" lang="zh-CN"/>
          </a:p>
        </p:txBody>
      </p:sp>
      <p:sp>
        <p:nvSpPr>
          <p:cNvPr id="105000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推进技术：研发更高效、更环保的推进系统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载人航天：实现更安全、更舒适的载人飞行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深空探测：探索更遥远、更神秘的宇宙奥秘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商业航天：推动航天产业的商业化发展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62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06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5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5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5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5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5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5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5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1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5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5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5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5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2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2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3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3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.xml><?xml version="1.0" encoding="utf-8"?>
<p:tagLst xmlns:p="http://schemas.openxmlformats.org/presentationml/2006/main">
  <p:tag name="KSO_WM_SLIDE_ID" val="custom2023099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01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2023-12-17T16:38:33Z</dcterms:created>
  <dcterms:modified xsi:type="dcterms:W3CDTF">2023-12-17T16:38:33Z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62032a1d09cc4b448de6dc5352dc90dc_21</vt:lpwstr>
  </property>
</Properties>
</file>