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753" r:id="rId1"/>
    <p:sldMasterId id="2147489790" r:id="rId2"/>
  </p:sldMasterIdLst>
  <p:notesMasterIdLst>
    <p:notesMasterId r:id="rId3"/>
  </p:notesMasterIdLst>
  <p:sldIdLst>
    <p:sldId id="3120" r:id="rId4"/>
    <p:sldId id="3124" r:id="rId5"/>
    <p:sldId id="3129" r:id="rId6"/>
    <p:sldId id="3134" r:id="rId7"/>
    <p:sldId id="3141" r:id="rId9"/>
    <p:sldId id="3144" r:id="rId10"/>
    <p:sldId id="3147" r:id="rId11"/>
    <p:sldId id="3151" r:id="rId12"/>
    <p:sldId id="3158" r:id="rId14"/>
    <p:sldId id="3161" r:id="rId15"/>
    <p:sldId id="3164" r:id="rId16"/>
    <p:sldId id="3168" r:id="rId17"/>
    <p:sldId id="3175" r:id="rId19"/>
    <p:sldId id="3178" r:id="rId20"/>
    <p:sldId id="3181" r:id="rId21"/>
    <p:sldId id="3185" r:id="rId22"/>
    <p:sldId id="3192" r:id="rId24"/>
    <p:sldId id="3195" r:id="rId25"/>
    <p:sldId id="3199" r:id="rId26"/>
    <p:sldId id="3206" r:id="rId28"/>
    <p:sldId id="3209" r:id="rId29"/>
    <p:sldId id="3212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754" r:id="rId1"/>
    <p:sldLayoutId id="2147489755" r:id="rId2"/>
    <p:sldLayoutId id="2147489756" r:id="rId3"/>
    <p:sldLayoutId id="2147489757" r:id="rId4"/>
    <p:sldLayoutId id="2147489758" r:id="rId5"/>
    <p:sldLayoutId id="2147489759" r:id="rId6"/>
    <p:sldLayoutId id="2147489760" r:id="rId7"/>
    <p:sldLayoutId id="2147489761" r:id="rId8"/>
    <p:sldLayoutId id="2147489762" r:id="rId9"/>
    <p:sldLayoutId id="2147489763" r:id="rId10"/>
    <p:sldLayoutId id="214748976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791" r:id="rId1"/>
    <p:sldLayoutId id="2147489792" r:id="rId2"/>
    <p:sldLayoutId id="2147489793" r:id="rId3"/>
    <p:sldLayoutId id="2147489794" r:id="rId4"/>
    <p:sldLayoutId id="2147489795" r:id="rId5"/>
    <p:sldLayoutId id="2147489796" r:id="rId6"/>
    <p:sldLayoutId id="2147489797" r:id="rId7"/>
    <p:sldLayoutId id="2147489798" r:id="rId8"/>
    <p:sldLayoutId id="2147489799" r:id="rId9"/>
    <p:sldLayoutId id="2147489800" r:id="rId10"/>
    <p:sldLayoutId id="214748980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tags" Target="../tags/tag195.xml"/><Relationship Id="rId14" Type="http://schemas.openxmlformats.org/officeDocument/2006/relationships/tags" Target="../tags/tag196.xml"/><Relationship Id="rId15" Type="http://schemas.openxmlformats.org/officeDocument/2006/relationships/tags" Target="../tags/tag197.xml"/><Relationship Id="rId16" Type="http://schemas.openxmlformats.org/officeDocument/2006/relationships/tags" Target="../tags/tag198.xml"/><Relationship Id="rId17" Type="http://schemas.openxmlformats.org/officeDocument/2006/relationships/tags" Target="../tags/tag199.xml"/><Relationship Id="rId18" Type="http://schemas.openxmlformats.org/officeDocument/2006/relationships/tags" Target="../tags/tag200.xml"/><Relationship Id="rId19" Type="http://schemas.openxmlformats.org/officeDocument/2006/relationships/tags" Target="../tags/tag201.xml"/><Relationship Id="rId20" Type="http://schemas.openxmlformats.org/officeDocument/2006/relationships/tags" Target="../tags/tag202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企业管理的资本运作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7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资本运作的概述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企业管理的资本运作策略</a:t>
            </a:r>
            <a:endParaRPr altLang="en-US" b="1" dirty="0" sz="17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fontScale="7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企业管理的资本运作风险及应对措施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企业管理的资本运作案例分析</a:t>
            </a:r>
            <a:endParaRPr altLang="en-US" b="1" dirty="0" sz="17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企业管理的资本运作未来发展趋势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资本运作的概述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资本运作的定义</a:t>
            </a:r>
            <a:endParaRPr altLang="en-US" lang="zh-CN"/>
          </a:p>
        </p:txBody>
      </p:sp>
      <p:sp>
        <p:nvSpPr>
          <p:cNvPr id="104899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资本运作是指企业利用自身及外部的资本，通过多种方式进行优化配置，实现资本增值的过程。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资本运作是企业发展壮大的重要手段之一，可以促进企业转型升级、提高市场竞争力。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资本运作涉及的范围广泛，包括投资、融资、并购、重组等多个方面。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资本运作需要遵循市场规律和法律法规，确保合法合规。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资本运作的意义</a:t>
            </a:r>
            <a:endParaRPr altLang="en-US" lang="zh-CN"/>
          </a:p>
        </p:txBody>
      </p:sp>
      <p:sp>
        <p:nvSpPr>
          <p:cNvPr id="10490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促进企业快速发展：资本运作可以帮助企业快速筹集资金，扩大生产规模，提高市场竞争力。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提高企业盈利能力：通过资本运作，企业可以优化资源配置，提高资产收益率，增加利润。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增强企业抗风险能力：资本运作可以帮助企业分散投资风险，降低单一资产的风险，提高企业的抗风险能力。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提升企业形象和信誉：资本运作可以提升企业的形象和信誉，吸引更多的投资者和合作伙伴，为企业发展创造更好的条件。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资本运作的原则</a:t>
            </a:r>
            <a:endParaRPr altLang="en-US" lang="zh-CN"/>
          </a:p>
        </p:txBody>
      </p:sp>
      <p:sp>
        <p:nvSpPr>
          <p:cNvPr id="104909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风险可控：资本运作必须控制风险，确保资金安全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遵守法律法规：资本运作必须遵守国家法律法规，不得违法操作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收益合理：资本运作必须追求合理的收益，不能盲目追求高收益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透明度高：资本运作必须保持透明度，及时公开信息，接受监管和监督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企业管理的资本运作策略</a:t>
            </a:r>
            <a:endParaRPr altLang="en-US" dirty="0" lang="zh-CN"/>
          </a:p>
        </p:txBody>
      </p:sp>
      <p:sp>
        <p:nvSpPr>
          <p:cNvPr id="10491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融资策略</a:t>
            </a:r>
            <a:endParaRPr altLang="en-US" lang="zh-CN"/>
          </a:p>
        </p:txBody>
      </p:sp>
      <p:sp>
        <p:nvSpPr>
          <p:cNvPr id="104922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混合融资：同时采用股权和债权两种方式进行融资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融资租赁：通过租赁设备或资产的方式进行融资，降低企业成本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股权融资：通过发行股票或引入战略投资者等方式筹集资金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债权融资：通过发行债券或向银行贷款等方式筹集资金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</a:t>
            </a:r>
            <a:endParaRPr altLang="en-US" lang="zh-CN"/>
          </a:p>
        </p:txBody>
      </p:sp>
      <p:sp>
        <p:nvSpPr>
          <p:cNvPr id="10492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8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确定投资目标：明确投资目的和预期收益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8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评估投资风险：对投资项目进行全面风险评估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9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选择投资方式：根据企业实际情况选择合适的投资方式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9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9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制定投资计划：制定详细的投资计划和实施方案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运营策略</a:t>
            </a:r>
            <a:endParaRPr altLang="en-US" lang="zh-CN"/>
          </a:p>
        </p:txBody>
      </p:sp>
      <p:sp>
        <p:nvSpPr>
          <p:cNvPr id="10493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3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资本运作的概述和重要性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4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资本运作的主要形式和特点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5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资本运作的风险和应对策略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5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5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资本运作的未来发展趋势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企业管理的资本运作风险及应对措施</a:t>
            </a:r>
            <a:endParaRPr altLang="en-US" dirty="0" lang="zh-CN"/>
          </a:p>
        </p:txBody>
      </p:sp>
      <p:sp>
        <p:nvSpPr>
          <p:cNvPr id="10493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融资风险及应对措施</a:t>
            </a:r>
            <a:endParaRPr altLang="en-US" lang="zh-CN"/>
          </a:p>
        </p:txBody>
      </p:sp>
      <p:sp>
        <p:nvSpPr>
          <p:cNvPr id="10494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融资渠道选择：合理选择银行贷款、股权融资等渠道，降低融资成本和风险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融资风险评估：对不同融资方式进行风险评估，包括信用风险、市场风险等，确保企业稳健发展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应对措施：建立完善的风险管理体系，制定应急预案，加强风险监控和预警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融资结构优化：根据企业实际情况，合理安排债务和权益融资的比例，降低财务风险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投资风险及应对措施</a:t>
            </a:r>
            <a:endParaRPr altLang="en-US" lang="zh-CN"/>
          </a:p>
        </p:txBody>
      </p:sp>
      <p:sp>
        <p:nvSpPr>
          <p:cNvPr id="104954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投资风险：市场风险、信用风险、流动性风险等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4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应对措施：建立风险管理体系、加强风险管理意识、制定风险管理策略等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5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投资组合管理：分散投资、降低风险、提高收益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5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风险管理工具：期权、期货、互换等金融衍生品的使用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运营风险及应对措施</a:t>
            </a:r>
            <a:endParaRPr altLang="en-US" lang="zh-CN"/>
          </a:p>
        </p:txBody>
      </p:sp>
      <p:sp>
        <p:nvSpPr>
          <p:cNvPr id="104959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0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资金流动性风险及应对措施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内部控制风险及应对措施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融资风险及应对措施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投资风险及应对措施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企业管理的资本运作案例分析</a:t>
            </a:r>
            <a:endParaRPr altLang="en-US" dirty="0" lang="zh-CN"/>
          </a:p>
        </p:txBody>
      </p:sp>
      <p:sp>
        <p:nvSpPr>
          <p:cNvPr id="10496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成功案例分析</a:t>
            </a:r>
            <a:endParaRPr altLang="en-US" lang="zh-CN"/>
          </a:p>
        </p:txBody>
      </p:sp>
      <p:sp>
        <p:nvSpPr>
          <p:cNvPr id="104972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腾讯资本运作：通过投资、收购等方式，布局互联网产业，实现多元化发展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阿里巴巴资本运作：通过上市、并购等方式，实现全球化扩张和产业链整合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京东资本运作：通过自建物流、投资物流公司等方式，提升物流能力，增强竞争力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小米资本运作：通过投资硬件公司、建立生态链等方式，实现智能硬件的全面布局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失败案例分析</a:t>
            </a:r>
            <a:endParaRPr altLang="en-US" lang="zh-CN"/>
          </a:p>
        </p:txBody>
      </p:sp>
      <p:sp>
        <p:nvSpPr>
          <p:cNvPr id="104977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案例名称：乐视网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8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案例背景：乐视网曾是视频行业的佼佼者，但近年来陷入困境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9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资本运作问题：过度扩张、资金链断裂、融资困难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9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失败原因分析：战略失误、管理不善、市场变化等因素导致企业陷入困境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企业管理的资本运作未来发展趋势</a:t>
            </a:r>
            <a:endParaRPr altLang="en-US" dirty="0" lang="zh-CN"/>
          </a:p>
        </p:txBody>
      </p:sp>
      <p:sp>
        <p:nvSpPr>
          <p:cNvPr id="10498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资本市场的发展趋势</a:t>
            </a:r>
            <a:endParaRPr altLang="en-US" lang="zh-CN"/>
          </a:p>
        </p:txBody>
      </p:sp>
      <p:sp>
        <p:nvSpPr>
          <p:cNvPr id="104990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市场规模不断扩大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投资者结构多元化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监管政策不断完善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创新业务模式不断涌现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企业管理的资本运作未来发展方向</a:t>
            </a:r>
            <a:endParaRPr altLang="en-US" lang="zh-CN"/>
          </a:p>
        </p:txBody>
      </p:sp>
      <p:sp>
        <p:nvSpPr>
          <p:cNvPr id="104996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数字化转型：利用大数据、人工智能等技术提高资本运作效率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国际化拓展：积极参与全球资本运作，实现跨国资源配置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绿色可持续发展：将环保、社会责任等因素纳入资本运作考量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创新发展：鼓励企业通过创新模式、产品等方式提升资本运作水平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2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02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02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2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5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5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281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2023-12-19T21:54:54Z</dcterms:created>
  <dcterms:modified xsi:type="dcterms:W3CDTF">2023-12-19T21:54:54Z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c25009034bd841a3b87183066acdc6e5_21</vt:lpwstr>
  </property>
</Properties>
</file>