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504" r:id="rId1"/>
    <p:sldMasterId id="2147491541" r:id="rId2"/>
  </p:sldMasterIdLst>
  <p:notesMasterIdLst>
    <p:notesMasterId r:id="rId3"/>
  </p:notesMasterIdLst>
  <p:sldIdLst>
    <p:sldId id="4034" r:id="rId4"/>
    <p:sldId id="4037" r:id="rId5"/>
    <p:sldId id="4040" r:id="rId6"/>
    <p:sldId id="4043" r:id="rId7"/>
    <p:sldId id="4046" r:id="rId8"/>
    <p:sldId id="4049" r:id="rId9"/>
    <p:sldId id="4052" r:id="rId10"/>
    <p:sldId id="4055" r:id="rId11"/>
    <p:sldId id="4058" r:id="rId12"/>
    <p:sldId id="4061" r:id="rId13"/>
    <p:sldId id="4064" r:id="rId14"/>
    <p:sldId id="4067" r:id="rId15"/>
    <p:sldId id="4070" r:id="rId16"/>
    <p:sldId id="4073" r:id="rId17"/>
    <p:sldId id="4076" r:id="rId18"/>
    <p:sldId id="4079" r:id="rId19"/>
    <p:sldId id="4082" r:id="rId20"/>
    <p:sldId id="4085" r:id="rId21"/>
    <p:sldId id="4088" r:id="rId22"/>
    <p:sldId id="4091" r:id="rId23"/>
    <p:sldId id="4094" r:id="rId24"/>
    <p:sldId id="4097" r:id="rId25"/>
    <p:sldId id="4100" r:id="rId26"/>
    <p:sldId id="4103" r:id="rId27"/>
    <p:sldId id="4106" r:id="rId28"/>
    <p:sldId id="4109" r:id="rId29"/>
    <p:sldId id="4112" r:id="rId30"/>
    <p:sldId id="4115" r:id="rId31"/>
    <p:sldId id="4118" r:id="rId32"/>
    <p:sldId id="4121" r:id="rId33"/>
    <p:sldId id="4124" r:id="rId34"/>
    <p:sldId id="4127" r:id="rId35"/>
    <p:sldId id="413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05" r:id="rId1"/>
    <p:sldLayoutId id="2147491506" r:id="rId2"/>
    <p:sldLayoutId id="2147491507" r:id="rId3"/>
    <p:sldLayoutId id="2147491508" r:id="rId4"/>
    <p:sldLayoutId id="2147491509" r:id="rId5"/>
    <p:sldLayoutId id="2147491510" r:id="rId6"/>
    <p:sldLayoutId id="2147491511" r:id="rId7"/>
    <p:sldLayoutId id="2147491512" r:id="rId8"/>
    <p:sldLayoutId id="2147491513" r:id="rId9"/>
    <p:sldLayoutId id="2147491514" r:id="rId10"/>
    <p:sldLayoutId id="21474915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42" r:id="rId1"/>
    <p:sldLayoutId id="2147491543" r:id="rId2"/>
    <p:sldLayoutId id="2147491544" r:id="rId3"/>
    <p:sldLayoutId id="2147491545" r:id="rId4"/>
    <p:sldLayoutId id="2147491546" r:id="rId5"/>
    <p:sldLayoutId id="2147491547" r:id="rId6"/>
    <p:sldLayoutId id="2147491548" r:id="rId7"/>
    <p:sldLayoutId id="2147491549" r:id="rId8"/>
    <p:sldLayoutId id="2147491550" r:id="rId9"/>
    <p:sldLayoutId id="2147491551" r:id="rId10"/>
    <p:sldLayoutId id="2147491552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tags" Target="../tags/tag263.xml"/><Relationship Id="rId20" Type="http://schemas.openxmlformats.org/officeDocument/2006/relationships/tags" Target="../tags/tag264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tags" Target="../tags/tag289.xml"/><Relationship Id="rId22" Type="http://schemas.openxmlformats.org/officeDocument/2006/relationships/tags" Target="../tags/tag290.xml"/><Relationship Id="rId23" Type="http://schemas.openxmlformats.org/officeDocument/2006/relationships/tags" Target="../tags/tag291.xml"/><Relationship Id="rId24" Type="http://schemas.openxmlformats.org/officeDocument/2006/relationships/tags" Target="../tags/tag292.xml"/><Relationship Id="rId25" Type="http://schemas.openxmlformats.org/officeDocument/2006/relationships/tags" Target="../tags/tag293.xml"/><Relationship Id="rId26" Type="http://schemas.openxmlformats.org/officeDocument/2006/relationships/tags" Target="../tags/tag294.xml"/><Relationship Id="rId27" Type="http://schemas.openxmlformats.org/officeDocument/2006/relationships/tags" Target="../tags/tag295.xml"/><Relationship Id="rId28" Type="http://schemas.openxmlformats.org/officeDocument/2006/relationships/tags" Target="../tags/tag296.xml"/><Relationship Id="rId29" Type="http://schemas.openxmlformats.org/officeDocument/2006/relationships/tags" Target="../tags/tag297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2024年短途旅游行业市场分析及投资前景预测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短途旅游行业概述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短途旅游行业市场分析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短途旅游行业政策环境分析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短途旅游行业投资前景预测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短途旅游行业案例分析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短途旅游行业技术发展与创新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短途旅游行业概述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短途旅游定义与特点</a:t>
            </a:r>
            <a:endParaRPr altLang="en-US" lang="zh-CN"/>
          </a:p>
        </p:txBody>
      </p:sp>
      <p:sp>
        <p:nvSpPr>
          <p:cNvPr id="1048904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短途旅游具有交通便利、时间灵活、消费较低等特点，适合现代人忙碌的生活节奏和追求休闲体验的需求。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短途旅游是指距离较近、时间较短的旅游活动，通常在周末或节假日进行。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短途旅游可以满足人们放松身心、亲近自然、体验文化等多种需求，对于促进地方经济发展和旅游资源开发具有积极作用。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随着城市化的加速和人们生活水平的提高，短途旅游市场呈现出持续增长的趋势，未来发展前景广阔。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短途旅游市场规模与增长趋势</a:t>
            </a:r>
            <a:endParaRPr altLang="en-US" lang="zh-CN"/>
          </a:p>
        </p:txBody>
      </p:sp>
      <p:sp>
        <p:nvSpPr>
          <p:cNvPr id="104895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短途旅游市场受疫情影响较小，恢复较快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随着消费者对短途旅游需求的增加，市场前景广阔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2019年市场规模约为XX亿元，到2024年预计增长至XX亿元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年复合增长率保持在XX%左右，市场增长迅速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短途旅游市场参与者类型</a:t>
            </a:r>
            <a:endParaRPr altLang="en-US" lang="zh-CN"/>
          </a:p>
        </p:txBody>
      </p:sp>
      <p:sp>
        <p:nvSpPr>
          <p:cNvPr id="1049016" name="弧形 58"/>
          <p:cNvSpPr/>
          <p:nvPr>
            <p:custDataLst>
              <p:tags r:id="rId1"/>
            </p:custDataLst>
          </p:nvPr>
        </p:nvSpPr>
        <p:spPr>
          <a:xfrm>
            <a:off x="7960385" y="2261121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弧形 57"/>
          <p:cNvSpPr/>
          <p:nvPr>
            <p:custDataLst>
              <p:tags r:id="rId2"/>
            </p:custDataLst>
          </p:nvPr>
        </p:nvSpPr>
        <p:spPr>
          <a:xfrm>
            <a:off x="1014984" y="2261121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椭圆 22"/>
          <p:cNvSpPr/>
          <p:nvPr>
            <p:custDataLst>
              <p:tags r:id="rId3"/>
            </p:custDataLst>
          </p:nvPr>
        </p:nvSpPr>
        <p:spPr>
          <a:xfrm>
            <a:off x="8276361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23"/>
          <p:cNvSpPr/>
          <p:nvPr>
            <p:custDataLst>
              <p:tags r:id="rId4"/>
            </p:custDataLst>
          </p:nvPr>
        </p:nvSpPr>
        <p:spPr>
          <a:xfrm>
            <a:off x="8634005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5"/>
            </p:custDataLst>
          </p:nvPr>
        </p:nvSpPr>
        <p:spPr>
          <a:xfrm>
            <a:off x="8695638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短途旅游景点和景区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6" name="椭圆 24"/>
          <p:cNvSpPr/>
          <p:nvPr>
            <p:custDataLst>
              <p:tags r:id="rId6"/>
            </p:custDataLst>
          </p:nvPr>
        </p:nvSpPr>
        <p:spPr>
          <a:xfrm>
            <a:off x="6023728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椭圆 25"/>
          <p:cNvSpPr/>
          <p:nvPr>
            <p:custDataLst>
              <p:tags r:id="rId7"/>
            </p:custDataLst>
          </p:nvPr>
        </p:nvSpPr>
        <p:spPr>
          <a:xfrm>
            <a:off x="6380504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正文"/>
          <p:cNvSpPr txBox="1"/>
          <p:nvPr>
            <p:custDataLst>
              <p:tags r:id="rId8"/>
            </p:custDataLst>
          </p:nvPr>
        </p:nvSpPr>
        <p:spPr>
          <a:xfrm>
            <a:off x="6443005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短途旅游定制公司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椭圆 7"/>
          <p:cNvSpPr/>
          <p:nvPr>
            <p:custDataLst>
              <p:tags r:id="rId9"/>
            </p:custDataLst>
          </p:nvPr>
        </p:nvSpPr>
        <p:spPr>
          <a:xfrm>
            <a:off x="3771096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椭圆 9"/>
          <p:cNvSpPr/>
          <p:nvPr>
            <p:custDataLst>
              <p:tags r:id="rId10"/>
            </p:custDataLst>
          </p:nvPr>
        </p:nvSpPr>
        <p:spPr>
          <a:xfrm>
            <a:off x="4127871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11"/>
            </p:custDataLst>
          </p:nvPr>
        </p:nvSpPr>
        <p:spPr>
          <a:xfrm>
            <a:off x="4190372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在线旅游平台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8" name="椭圆 5"/>
          <p:cNvSpPr/>
          <p:nvPr>
            <p:custDataLst>
              <p:tags r:id="rId12"/>
            </p:custDataLst>
          </p:nvPr>
        </p:nvSpPr>
        <p:spPr>
          <a:xfrm>
            <a:off x="1262383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椭圆 4"/>
          <p:cNvSpPr/>
          <p:nvPr>
            <p:custDataLst>
              <p:tags r:id="rId13"/>
            </p:custDataLst>
          </p:nvPr>
        </p:nvSpPr>
        <p:spPr>
          <a:xfrm>
            <a:off x="1619158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14"/>
            </p:custDataLst>
          </p:nvPr>
        </p:nvSpPr>
        <p:spPr>
          <a:xfrm>
            <a:off x="1681659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传统旅行社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短途旅游市场主要产品与服务</a:t>
            </a:r>
            <a:endParaRPr altLang="en-US" lang="zh-CN"/>
          </a:p>
        </p:txBody>
      </p:sp>
      <p:sp>
        <p:nvSpPr>
          <p:cNvPr id="1049080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短途酒店预订服务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短途旅游线路规划与推荐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2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短途交通服务（如：租车、包车）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8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短途旅游景点门票销售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短途旅游行业市场分析</a:t>
            </a:r>
            <a:endParaRPr altLang="en-US" lang="zh-CN"/>
          </a:p>
        </p:txBody>
      </p:sp>
      <p:sp>
        <p:nvSpPr>
          <p:cNvPr id="10491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短途旅游市场需求分析</a:t>
            </a:r>
            <a:endParaRPr altLang="en-US" lang="zh-CN"/>
          </a:p>
        </p:txBody>
      </p:sp>
      <p:sp>
        <p:nvSpPr>
          <p:cNvPr id="1049182" name="弧形 58"/>
          <p:cNvSpPr/>
          <p:nvPr>
            <p:custDataLst>
              <p:tags r:id="rId1"/>
            </p:custDataLst>
          </p:nvPr>
        </p:nvSpPr>
        <p:spPr>
          <a:xfrm>
            <a:off x="7960385" y="2261121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弧形 57"/>
          <p:cNvSpPr/>
          <p:nvPr>
            <p:custDataLst>
              <p:tags r:id="rId2"/>
            </p:custDataLst>
          </p:nvPr>
        </p:nvSpPr>
        <p:spPr>
          <a:xfrm>
            <a:off x="1014984" y="2261121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椭圆 22"/>
          <p:cNvSpPr/>
          <p:nvPr>
            <p:custDataLst>
              <p:tags r:id="rId3"/>
            </p:custDataLst>
          </p:nvPr>
        </p:nvSpPr>
        <p:spPr>
          <a:xfrm>
            <a:off x="8276361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23"/>
          <p:cNvSpPr/>
          <p:nvPr>
            <p:custDataLst>
              <p:tags r:id="rId4"/>
            </p:custDataLst>
          </p:nvPr>
        </p:nvSpPr>
        <p:spPr>
          <a:xfrm>
            <a:off x="8634005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5"/>
            </p:custDataLst>
          </p:nvPr>
        </p:nvSpPr>
        <p:spPr>
          <a:xfrm>
            <a:off x="8695638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短途旅游市场的竞争格局和发展趋势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2" name="椭圆 24"/>
          <p:cNvSpPr/>
          <p:nvPr>
            <p:custDataLst>
              <p:tags r:id="rId6"/>
            </p:custDataLst>
          </p:nvPr>
        </p:nvSpPr>
        <p:spPr>
          <a:xfrm>
            <a:off x="6023728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椭圆 25"/>
          <p:cNvSpPr/>
          <p:nvPr>
            <p:custDataLst>
              <p:tags r:id="rId7"/>
            </p:custDataLst>
          </p:nvPr>
        </p:nvSpPr>
        <p:spPr>
          <a:xfrm>
            <a:off x="6380504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正文"/>
          <p:cNvSpPr txBox="1"/>
          <p:nvPr>
            <p:custDataLst>
              <p:tags r:id="rId8"/>
            </p:custDataLst>
          </p:nvPr>
        </p:nvSpPr>
        <p:spPr>
          <a:xfrm>
            <a:off x="6443005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短途旅游市场的消费者群体和消费需求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椭圆 7"/>
          <p:cNvSpPr/>
          <p:nvPr>
            <p:custDataLst>
              <p:tags r:id="rId9"/>
            </p:custDataLst>
          </p:nvPr>
        </p:nvSpPr>
        <p:spPr>
          <a:xfrm>
            <a:off x="3771096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椭圆 9"/>
          <p:cNvSpPr/>
          <p:nvPr>
            <p:custDataLst>
              <p:tags r:id="rId10"/>
            </p:custDataLst>
          </p:nvPr>
        </p:nvSpPr>
        <p:spPr>
          <a:xfrm>
            <a:off x="4127871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正文"/>
          <p:cNvSpPr txBox="1"/>
          <p:nvPr>
            <p:custDataLst>
              <p:tags r:id="rId11"/>
            </p:custDataLst>
          </p:nvPr>
        </p:nvSpPr>
        <p:spPr>
          <a:xfrm>
            <a:off x="4190372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短途旅游市场的规模和增长趋势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4" name="椭圆 5"/>
          <p:cNvSpPr/>
          <p:nvPr>
            <p:custDataLst>
              <p:tags r:id="rId12"/>
            </p:custDataLst>
          </p:nvPr>
        </p:nvSpPr>
        <p:spPr>
          <a:xfrm>
            <a:off x="1262383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椭圆 4"/>
          <p:cNvSpPr/>
          <p:nvPr>
            <p:custDataLst>
              <p:tags r:id="rId13"/>
            </p:custDataLst>
          </p:nvPr>
        </p:nvSpPr>
        <p:spPr>
          <a:xfrm>
            <a:off x="1619158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4"/>
            </p:custDataLst>
          </p:nvPr>
        </p:nvSpPr>
        <p:spPr>
          <a:xfrm>
            <a:off x="1681659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短途旅游的定义和特点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短途旅游市场竞争格局</a:t>
            </a:r>
            <a:endParaRPr altLang="en-US" lang="zh-CN"/>
          </a:p>
        </p:txBody>
      </p:sp>
      <p:sp>
        <p:nvSpPr>
          <p:cNvPr id="1049246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短途旅游市场的定义和分类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2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短途旅游市场的竞争格局：主要竞争对手及其市场份额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8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短途旅游市场的竞争特点：价格竞争、服务竞争、品牌竞争等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短途旅游市场的竞争趋势：未来竞争格局的变化和预测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短途旅游市场消费群体分析</a:t>
            </a:r>
            <a:endParaRPr altLang="en-US" lang="zh-CN"/>
          </a:p>
        </p:txBody>
      </p:sp>
      <p:sp>
        <p:nvSpPr>
          <p:cNvPr id="104930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家庭游：以家庭为单位，注重亲子互动和家庭体验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情侣：追求浪漫与特色，偏好短途蜜月和度假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年轻人：追求新鲜刺激，热衷短途探险和体验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中老年人：注重健康养生，偏好短途休闲度假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短途旅游市场发展趋势</a:t>
            </a:r>
            <a:endParaRPr altLang="en-US" lang="zh-CN"/>
          </a:p>
        </p:txBody>
      </p:sp>
      <p:sp>
        <p:nvSpPr>
          <p:cNvPr id="1049366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短途旅游市场持续增长，成为旅游行业的重要组成部分。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短途旅游市场呈现出个性化、定制化、体验化的趋势，满足消费者多样化的需求。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短途旅游市场将进一步细分，如亲子游、自驾游、乡村游等，为投资者提供更多机会。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短途旅游市场将与互联网、科技等新兴产业融合，提升旅游体验和运营效率。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短途旅游行业投资前景预测</a:t>
            </a:r>
            <a:endParaRPr altLang="en-US" lang="zh-CN"/>
          </a:p>
        </p:txBody>
      </p:sp>
      <p:sp>
        <p:nvSpPr>
          <p:cNvPr id="10494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短途旅游行业投资风险与机遇</a:t>
            </a:r>
            <a:endParaRPr altLang="en-US" lang="zh-CN"/>
          </a:p>
        </p:txBody>
      </p:sp>
      <p:sp>
        <p:nvSpPr>
          <p:cNvPr id="104946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投资风险：市场竞争激烈、政策法规限制、旅游安全问题等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投资机遇：消费升级、旅游需求多样化、短途旅游市场潜力巨大等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应对策略：加强市场调研、合理规划投资项目、提高服务质量与安全保障等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未来展望：短途旅游市场将保持稳定增长，投资前景广阔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短途旅游行业投资策略与建议</a:t>
            </a:r>
            <a:endParaRPr altLang="en-US" lang="zh-CN"/>
          </a:p>
        </p:txBody>
      </p:sp>
      <p:sp>
        <p:nvSpPr>
          <p:cNvPr id="104952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投资策略：关注短途旅游市场的细分领域，如乡村旅游、亲子游等，针对不同需求制定投资策略。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投资重点：注重短途旅游目的地的开发与建设，包括住宿、交通、景点等基础设施，以及文化、生态等软环境的提升。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投资风险：充分考虑短途旅游市场的波动性和不确定性，制定风险控制措施，确保投资安全。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投资建议：加强与地方政府、旅游企业等的合作，共同推动短途旅游市场的健康发展，实现互利共赢。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短途旅游行业未来发展趋势与展望</a:t>
            </a:r>
            <a:endParaRPr altLang="en-US" lang="zh-CN"/>
          </a:p>
        </p:txBody>
      </p:sp>
      <p:sp>
        <p:nvSpPr>
          <p:cNvPr id="104958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短途旅游行业将保持稳定增长，成为旅游市场的重要组成部分。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随着消费者对短途旅游需求的增加，短途旅游产品和服务将更加多样化。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短途旅游行业将与互联网、移动支付等新兴技术深度融合，提升用户体验和便捷性。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短途旅游行业将面临更加严格的监管和安全要求，行业规范和标准将不断完善。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短途旅游行业投资前景评估与预测</a:t>
            </a:r>
            <a:endParaRPr altLang="en-US" lang="zh-CN"/>
          </a:p>
        </p:txBody>
      </p:sp>
      <p:sp>
        <p:nvSpPr>
          <p:cNvPr id="104964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技术创新将为短途旅游行业带来更多机会，例如智能旅游、在线预订平台等。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短途旅游行业市场潜力巨大，随着消费者需求的增长，市场规模将持续扩大。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政策支持将促进短途旅游行业的发展，政府将加大对旅游业的扶持力度。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竞争格局将日益激烈，企业需要不断创新以提高竞争力。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短途旅游行业政策环境分析</a:t>
            </a:r>
            <a:endParaRPr altLang="en-US" lang="zh-CN"/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短途旅游行业政策法规分析</a:t>
            </a:r>
            <a:endParaRPr altLang="en-US" lang="zh-CN"/>
          </a:p>
        </p:txBody>
      </p:sp>
      <p:sp>
        <p:nvSpPr>
          <p:cNvPr id="1049742" name="Freeform 7"/>
          <p:cNvSpPr/>
          <p:nvPr>
            <p:custDataLst>
              <p:tags r:id="rId1"/>
            </p:custDataLst>
          </p:nvPr>
        </p:nvSpPr>
        <p:spPr bwMode="auto">
          <a:xfrm>
            <a:off x="1783966" y="1773936"/>
            <a:ext cx="201818" cy="10155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44" name="矩形: 圆角 18"/>
          <p:cNvSpPr/>
          <p:nvPr>
            <p:custDataLst>
              <p:tags r:id="rId2"/>
            </p:custDataLst>
          </p:nvPr>
        </p:nvSpPr>
        <p:spPr bwMode="auto">
          <a:xfrm>
            <a:off x="1443528" y="1875500"/>
            <a:ext cx="2130343" cy="4086126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746" name="Freeform 6"/>
          <p:cNvSpPr/>
          <p:nvPr>
            <p:custDataLst>
              <p:tags r:id="rId3"/>
            </p:custDataLst>
          </p:nvPr>
        </p:nvSpPr>
        <p:spPr bwMode="auto">
          <a:xfrm>
            <a:off x="1870210" y="1773936"/>
            <a:ext cx="1168495" cy="1284189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48" name="标题"/>
          <p:cNvSpPr txBox="1"/>
          <p:nvPr>
            <p:custDataLst>
              <p:tags r:id="rId4"/>
            </p:custDataLst>
          </p:nvPr>
        </p:nvSpPr>
        <p:spPr>
          <a:xfrm>
            <a:off x="1975179" y="1875500"/>
            <a:ext cx="1066943" cy="11826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0" name="正文"/>
          <p:cNvSpPr txBox="1"/>
          <p:nvPr>
            <p:custDataLst>
              <p:tags r:id="rId5"/>
            </p:custDataLst>
          </p:nvPr>
        </p:nvSpPr>
        <p:spPr>
          <a:xfrm>
            <a:off x="1452039" y="3250868"/>
            <a:ext cx="2113734" cy="2710730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国家政策支持：政府出台了一系列政策，鼓励短途旅游的发展，支持旅游业与相关产业融合发展，提高旅游业的竞争力和可持续发展能力。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2" name="Freeform 7"/>
          <p:cNvSpPr/>
          <p:nvPr>
            <p:custDataLst>
              <p:tags r:id="rId6"/>
            </p:custDataLst>
          </p:nvPr>
        </p:nvSpPr>
        <p:spPr bwMode="auto">
          <a:xfrm>
            <a:off x="4174974" y="1773936"/>
            <a:ext cx="201818" cy="10155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54" name="矩形: 圆角 33"/>
          <p:cNvSpPr/>
          <p:nvPr>
            <p:custDataLst>
              <p:tags r:id="rId7"/>
            </p:custDataLst>
          </p:nvPr>
        </p:nvSpPr>
        <p:spPr bwMode="auto">
          <a:xfrm>
            <a:off x="3833969" y="1875500"/>
            <a:ext cx="2130343" cy="4086126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756" name="Freeform 6"/>
          <p:cNvSpPr/>
          <p:nvPr>
            <p:custDataLst>
              <p:tags r:id="rId8"/>
            </p:custDataLst>
          </p:nvPr>
        </p:nvSpPr>
        <p:spPr bwMode="auto">
          <a:xfrm>
            <a:off x="4260651" y="1773936"/>
            <a:ext cx="1168495" cy="1284189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58" name="标题"/>
          <p:cNvSpPr txBox="1"/>
          <p:nvPr>
            <p:custDataLst>
              <p:tags r:id="rId9"/>
            </p:custDataLst>
          </p:nvPr>
        </p:nvSpPr>
        <p:spPr>
          <a:xfrm>
            <a:off x="4365619" y="1875500"/>
            <a:ext cx="1066943" cy="11826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0" name="正文"/>
          <p:cNvSpPr txBox="1"/>
          <p:nvPr>
            <p:custDataLst>
              <p:tags r:id="rId10"/>
            </p:custDataLst>
          </p:nvPr>
        </p:nvSpPr>
        <p:spPr>
          <a:xfrm>
            <a:off x="3843047" y="3250868"/>
            <a:ext cx="2113734" cy="2710730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地方政策创新：各地结合自身实际情况，推出了具有地方特色的短途旅游政策，如乡村旅游、旅游扶贫等，为短途旅游的发展提供了有力支持。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2" name="Freeform 7"/>
          <p:cNvSpPr/>
          <p:nvPr>
            <p:custDataLst>
              <p:tags r:id="rId11"/>
            </p:custDataLst>
          </p:nvPr>
        </p:nvSpPr>
        <p:spPr bwMode="auto">
          <a:xfrm>
            <a:off x="6565415" y="1773936"/>
            <a:ext cx="201818" cy="10155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64" name="矩形: 圆角 46"/>
          <p:cNvSpPr/>
          <p:nvPr>
            <p:custDataLst>
              <p:tags r:id="rId12"/>
            </p:custDataLst>
          </p:nvPr>
        </p:nvSpPr>
        <p:spPr bwMode="auto">
          <a:xfrm>
            <a:off x="6224977" y="1875500"/>
            <a:ext cx="2130343" cy="4086126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766" name="Freeform 6"/>
          <p:cNvSpPr/>
          <p:nvPr>
            <p:custDataLst>
              <p:tags r:id="rId13"/>
            </p:custDataLst>
          </p:nvPr>
        </p:nvSpPr>
        <p:spPr bwMode="auto">
          <a:xfrm>
            <a:off x="6651092" y="1773936"/>
            <a:ext cx="1168495" cy="1284189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68" name="标题"/>
          <p:cNvSpPr txBox="1"/>
          <p:nvPr>
            <p:custDataLst>
              <p:tags r:id="rId14"/>
            </p:custDataLst>
          </p:nvPr>
        </p:nvSpPr>
        <p:spPr>
          <a:xfrm>
            <a:off x="6756627" y="1875500"/>
            <a:ext cx="1066943" cy="11826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0" name="正文"/>
          <p:cNvSpPr txBox="1"/>
          <p:nvPr>
            <p:custDataLst>
              <p:tags r:id="rId15"/>
            </p:custDataLst>
          </p:nvPr>
        </p:nvSpPr>
        <p:spPr>
          <a:xfrm>
            <a:off x="6233488" y="3250868"/>
            <a:ext cx="2113734" cy="2710730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法规监管加强：政府加强了对短途旅游行业的监管，出台了一系列法规和规章，规范了旅游市场秩序，保障了游客的合法权益。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72" name="Freeform 7"/>
          <p:cNvSpPr/>
          <p:nvPr>
            <p:custDataLst>
              <p:tags r:id="rId16"/>
            </p:custDataLst>
          </p:nvPr>
        </p:nvSpPr>
        <p:spPr bwMode="auto">
          <a:xfrm>
            <a:off x="8955855" y="1773936"/>
            <a:ext cx="201818" cy="101553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4" name="矩形: 圆角 52"/>
          <p:cNvSpPr/>
          <p:nvPr>
            <p:custDataLst>
              <p:tags r:id="rId17"/>
            </p:custDataLst>
          </p:nvPr>
        </p:nvSpPr>
        <p:spPr bwMode="auto">
          <a:xfrm>
            <a:off x="8615418" y="1875500"/>
            <a:ext cx="2130343" cy="4086126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776" name="Freeform 6"/>
          <p:cNvSpPr/>
          <p:nvPr>
            <p:custDataLst>
              <p:tags r:id="rId18"/>
            </p:custDataLst>
          </p:nvPr>
        </p:nvSpPr>
        <p:spPr bwMode="auto">
          <a:xfrm>
            <a:off x="9042100" y="1773936"/>
            <a:ext cx="1168495" cy="1284189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8" name="标题"/>
          <p:cNvSpPr txBox="1"/>
          <p:nvPr>
            <p:custDataLst>
              <p:tags r:id="rId19"/>
            </p:custDataLst>
          </p:nvPr>
        </p:nvSpPr>
        <p:spPr>
          <a:xfrm>
            <a:off x="9147068" y="1875500"/>
            <a:ext cx="1066943" cy="11826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80" name="正文"/>
          <p:cNvSpPr txBox="1"/>
          <p:nvPr>
            <p:custDataLst>
              <p:tags r:id="rId20"/>
            </p:custDataLst>
          </p:nvPr>
        </p:nvSpPr>
        <p:spPr>
          <a:xfrm>
            <a:off x="8623929" y="3250868"/>
            <a:ext cx="2113734" cy="2710730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74444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政策环境展望：随着经济的发展和人民生活水平的提高，政府将继续加大对短途旅游行业的支持力度，不断完善相关政策法规，为短途旅游的发展创造更加良好的政策环境。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短途旅游行业政策影响评估</a:t>
            </a:r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政策支持：政府出台相关政策，鼓励短途旅游的发展，为行业提供了有力支持。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限制措施：政府对短途旅游行业的环保、安全等方面实施了严格的监管，对行业发展带来一定压力。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投资前景：在政策的支持下，短途旅游行业的投资前景看好，吸引了大量资本进入。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竞争格局：政策环境的变化对短途旅游行业的竞争格局产生了影响，企业需要关注政策变化，及时调整战略。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短途旅游行业政策发展趋势</a:t>
            </a:r>
            <a:endParaRPr altLang="en-US" lang="zh-CN"/>
          </a:p>
        </p:txBody>
      </p:sp>
      <p:sp>
        <p:nvSpPr>
          <p:cNvPr id="104986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政策支持力度加大，鼓励短途旅游发展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短途旅游行业与互联网融合，提升信息化水平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短途旅游与乡村振兴战略结合，推动乡村旅游发展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短途旅游行业标准逐步完善，规范市场秩序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短途旅游行业政策环境对企业的影响</a:t>
            </a:r>
            <a:endParaRPr altLang="en-US" lang="zh-CN"/>
          </a:p>
        </p:txBody>
      </p:sp>
      <p:sp>
        <p:nvSpPr>
          <p:cNvPr id="1049942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竞争格局：政策环境的变化会影响企业的竞争格局，例如政府对环保要求的提高将促使企业加大环保投入，提高竞争力。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政策支持：政府出台相关政策，鼓励短途旅游行业的发展，为企业提供了良好的政策环境。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规范市场：政策环境对短途旅游市场进行规范，提高了企业的经营门槛和产品质量，有利于行业的健康发展。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投资前景：政策环境对企业投资前景的影响不容忽视，例如政府对短途旅游行业的扶持政策将吸引更多资本进入该领域。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短途旅游行业技术发展与创新</a:t>
            </a:r>
            <a:endParaRPr altLang="en-US" lang="zh-CN"/>
          </a:p>
        </p:txBody>
      </p:sp>
      <p:sp>
        <p:nvSpPr>
          <p:cNvPr id="1050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短途旅游行业技术发展现状</a:t>
            </a:r>
            <a:endParaRPr altLang="en-US" lang="zh-CN"/>
          </a:p>
        </p:txBody>
      </p:sp>
      <p:sp>
        <p:nvSpPr>
          <p:cNvPr id="105005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短途旅游行业技术创新案例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短途旅游行业技术发展概述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短途旅游行业技术发展面临的挑战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短途旅游行业技术发展趋势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短途旅游行业技术创新趋势</a:t>
            </a:r>
            <a:endParaRPr altLang="en-US" lang="zh-CN"/>
          </a:p>
        </p:txBody>
      </p:sp>
      <p:sp>
        <p:nvSpPr>
          <p:cNvPr id="105010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人工智能和大数据的应用：提升旅游体验和个性化服务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虚拟现实和增强现实技术：提供沉浸式旅游体验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移动支付和无接触服务：提升旅游便捷性和安全性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绿色旅游技术：推动可持续发展和环保旅游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短途旅游行业技术发展对企业的影响</a:t>
            </a:r>
            <a:endParaRPr altLang="en-US" lang="zh-CN"/>
          </a:p>
        </p:txBody>
      </p:sp>
      <p:sp>
        <p:nvSpPr>
          <p:cNvPr id="105014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技术创新提升企业竞争力：短途旅游企业通过技术升级和创新，提供更优质的服务和产品，满足消费者需求，提升市场竞争力。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降低成本提高效率：技术发展使得短途旅游企业能够实现自动化、智能化管理，降低人力成本，提高工作效率。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拓宽销售渠道：借助互联网和移动支付等技术，短途旅游企业可以拓展线上销售渠道，扩大市场份额。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提升用户体验：通过技术手段提升服务质量和用户体验，例如提供智能导游、在线预订等服务，增加用户满意度和忠诚度。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短途旅游行业技术创新的机遇与挑战</a:t>
            </a:r>
            <a:endParaRPr altLang="en-US" lang="zh-CN"/>
          </a:p>
        </p:txBody>
      </p:sp>
      <p:sp>
        <p:nvSpPr>
          <p:cNvPr id="1050208" name="Rectangle 6"/>
          <p:cNvSpPr/>
          <p:nvPr>
            <p:custDataLst>
              <p:tags r:id="rId1"/>
            </p:custDataLst>
          </p:nvPr>
        </p:nvSpPr>
        <p:spPr>
          <a:xfrm>
            <a:off x="1202219" y="1941391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10" name="Rectangle 6"/>
          <p:cNvSpPr/>
          <p:nvPr>
            <p:custDataLst>
              <p:tags r:id="rId2"/>
            </p:custDataLst>
          </p:nvPr>
        </p:nvSpPr>
        <p:spPr>
          <a:xfrm>
            <a:off x="1202219" y="2992970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12" name="Rectangle 6"/>
          <p:cNvSpPr/>
          <p:nvPr>
            <p:custDataLst>
              <p:tags r:id="rId3"/>
            </p:custDataLst>
          </p:nvPr>
        </p:nvSpPr>
        <p:spPr>
          <a:xfrm>
            <a:off x="1202219" y="4045138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14" name="Rectangle 6"/>
          <p:cNvSpPr/>
          <p:nvPr>
            <p:custDataLst>
              <p:tags r:id="rId4"/>
            </p:custDataLst>
          </p:nvPr>
        </p:nvSpPr>
        <p:spPr>
          <a:xfrm>
            <a:off x="1202219" y="5096717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16" name="矩形: 圆角 26"/>
          <p:cNvSpPr/>
          <p:nvPr>
            <p:custDataLst>
              <p:tags r:id="rId5"/>
            </p:custDataLst>
          </p:nvPr>
        </p:nvSpPr>
        <p:spPr>
          <a:xfrm>
            <a:off x="1014984" y="2990615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18" name="矩形: 圆角 27"/>
          <p:cNvSpPr/>
          <p:nvPr>
            <p:custDataLst>
              <p:tags r:id="rId6"/>
            </p:custDataLst>
          </p:nvPr>
        </p:nvSpPr>
        <p:spPr>
          <a:xfrm>
            <a:off x="1014984" y="1939036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20" name="矩形: 圆角 28"/>
          <p:cNvSpPr/>
          <p:nvPr>
            <p:custDataLst>
              <p:tags r:id="rId7"/>
            </p:custDataLst>
          </p:nvPr>
        </p:nvSpPr>
        <p:spPr>
          <a:xfrm>
            <a:off x="1014984" y="5093773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222" name="矩形: 圆角 29"/>
          <p:cNvSpPr/>
          <p:nvPr>
            <p:custDataLst>
              <p:tags r:id="rId8"/>
            </p:custDataLst>
          </p:nvPr>
        </p:nvSpPr>
        <p:spPr>
          <a:xfrm>
            <a:off x="1014984" y="4042194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224" name="正文"/>
          <p:cNvSpPr txBox="1"/>
          <p:nvPr>
            <p:custDataLst>
              <p:tags r:id="rId9"/>
            </p:custDataLst>
          </p:nvPr>
        </p:nvSpPr>
        <p:spPr>
          <a:xfrm>
            <a:off x="3038655" y="1945512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机遇：随着科技的进步，短途旅游行业的技术创新为游客提供了更加便捷、个性化的旅游体验，同时也为行业带来了新的增长点。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26" name="标题"/>
          <p:cNvSpPr txBox="1"/>
          <p:nvPr>
            <p:custDataLst>
              <p:tags r:id="rId10"/>
            </p:custDataLst>
          </p:nvPr>
        </p:nvSpPr>
        <p:spPr>
          <a:xfrm>
            <a:off x="1110957" y="1945512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28" name="正文"/>
          <p:cNvSpPr txBox="1"/>
          <p:nvPr>
            <p:custDataLst>
              <p:tags r:id="rId11"/>
            </p:custDataLst>
          </p:nvPr>
        </p:nvSpPr>
        <p:spPr>
          <a:xfrm>
            <a:off x="3038655" y="2997091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挑战：技术创新需要大量的资金和人力资源投入，同时面临着技术更新换代快、市场竞争激烈等挑战。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12"/>
            </p:custDataLst>
          </p:nvPr>
        </p:nvSpPr>
        <p:spPr>
          <a:xfrm>
            <a:off x="1110957" y="2997091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32" name="正文"/>
          <p:cNvSpPr txBox="1"/>
          <p:nvPr>
            <p:custDataLst>
              <p:tags r:id="rId13"/>
            </p:custDataLst>
          </p:nvPr>
        </p:nvSpPr>
        <p:spPr>
          <a:xfrm>
            <a:off x="3038655" y="4048671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机遇与挑战并存：短途旅游行业的技术创新需要在机遇与挑战中寻找平衡，通过不断创新和优化，提升行业的竞争力和市场地位。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34" name="标题"/>
          <p:cNvSpPr txBox="1"/>
          <p:nvPr>
            <p:custDataLst>
              <p:tags r:id="rId14"/>
            </p:custDataLst>
          </p:nvPr>
        </p:nvSpPr>
        <p:spPr>
          <a:xfrm>
            <a:off x="1110957" y="4048671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36" name="正文"/>
          <p:cNvSpPr txBox="1"/>
          <p:nvPr>
            <p:custDataLst>
              <p:tags r:id="rId15"/>
            </p:custDataLst>
          </p:nvPr>
        </p:nvSpPr>
        <p:spPr>
          <a:xfrm>
            <a:off x="3038655" y="5100250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未来展望：随着5G、人工智能等新技术的普及，短途旅游行业的技术创新将迎来更多的机遇和挑战，需要行业内外共同努力，推动短途旅游行业的可持续发展。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6"/>
            </p:custDataLst>
          </p:nvPr>
        </p:nvSpPr>
        <p:spPr>
          <a:xfrm>
            <a:off x="1110957" y="5100250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短途旅游行业案例分析</a:t>
            </a:r>
            <a:endParaRPr altLang="en-US" lang="zh-CN"/>
          </a:p>
        </p:txBody>
      </p:sp>
      <p:sp>
        <p:nvSpPr>
          <p:cNvPr id="1050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成功企业案例介绍与经验总结</a:t>
            </a:r>
            <a:endParaRPr altLang="en-US" lang="zh-CN"/>
          </a:p>
        </p:txBody>
      </p:sp>
      <p:sp>
        <p:nvSpPr>
          <p:cNvPr id="105031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途牛旅游：凭借在线预订和个性化服务，成为短途旅游市场的领导者。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去哪儿旅行：通过技术创新和数据分析，提供高效的旅游解决方案。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马蜂窝旅游：以内容为驱动，打造了旅游社区和攻略分享平台。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同程艺龙：结合在线预订和线下服务，为游客提供一站式旅游服务。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失败企业案例教训与原因分析</a:t>
            </a:r>
            <a:endParaRPr altLang="en-US" lang="zh-CN"/>
          </a:p>
        </p:txBody>
      </p:sp>
      <p:sp>
        <p:nvSpPr>
          <p:cNvPr id="1050378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案例：某短途旅游企业因经营不善导致破产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教训：需注重市场需求和竞争环境分析，合理规划企业发展战略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原因：缺乏有效的市场调研和竞争分析，导致产品和服务不符合市场需求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应对措施：加强市场调研，及时调整产品和服务策略，提高企业竞争力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国内外优秀企业对比分析</a:t>
            </a:r>
            <a:endParaRPr altLang="en-US" lang="zh-CN"/>
          </a:p>
        </p:txBody>
      </p:sp>
      <p:sp>
        <p:nvSpPr>
          <p:cNvPr id="105042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国内优秀企业：携程、去哪儿、途牛等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国际优秀企业：Expedia、Booking.com、TripAdvisor等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对比分析：市场规模、市场份额、创新能力、服务质量等方面的比较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借鉴与启示：从优秀企业中学习经验，提升自身竞争力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从案例中学习经验教训与创新发展</a:t>
            </a:r>
            <a:endParaRPr altLang="en-US" lang="zh-CN"/>
          </a:p>
        </p:txBody>
      </p:sp>
      <p:sp>
        <p:nvSpPr>
          <p:cNvPr id="1050482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6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7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成功案例：分享短途旅游行业中的成功企业或项目，分析其商业模式、营销策略和创新点。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88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2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失败案例：总结短途旅游行业中失败的企业或项目，分析其失败原因，吸取教训。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4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经验教训：从成功和失败案例中提炼出经验教训，为其他企业或项目提供借鉴。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0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7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创新发展：探讨短途旅游行业未来的发展趋势和创新方向，激发创新思维和商业灵感。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54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4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7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4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6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02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2024-01-06T08:07:49Z</dcterms:created>
  <dcterms:modified xsi:type="dcterms:W3CDTF">2024-01-06T08:07:49Z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dbf23bccc71c41668cfd3d049393e020_21</vt:lpwstr>
  </property>
</Properties>
</file>