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99" r:id="rId1"/>
    <p:sldMasterId id="2147494636" r:id="rId2"/>
  </p:sldMasterIdLst>
  <p:notesMasterIdLst>
    <p:notesMasterId r:id="rId3"/>
  </p:notesMasterIdLst>
  <p:sldIdLst>
    <p:sldId id="5564" r:id="rId4"/>
    <p:sldId id="5567" r:id="rId5"/>
    <p:sldId id="5570" r:id="rId6"/>
    <p:sldId id="5573" r:id="rId7"/>
    <p:sldId id="5579" r:id="rId9"/>
    <p:sldId id="5582" r:id="rId10"/>
    <p:sldId id="5585" r:id="rId11"/>
    <p:sldId id="5588" r:id="rId12"/>
    <p:sldId id="5594" r:id="rId14"/>
    <p:sldId id="5597" r:id="rId15"/>
    <p:sldId id="5600" r:id="rId16"/>
    <p:sldId id="5603" r:id="rId17"/>
    <p:sldId id="5609" r:id="rId19"/>
    <p:sldId id="5612" r:id="rId20"/>
    <p:sldId id="5615" r:id="rId21"/>
    <p:sldId id="5618" r:id="rId22"/>
    <p:sldId id="5624" r:id="rId24"/>
    <p:sldId id="5627" r:id="rId25"/>
    <p:sldId id="5630" r:id="rId26"/>
    <p:sldId id="5633" r:id="rId27"/>
    <p:sldId id="5636" r:id="rId28"/>
    <p:sldId id="5642" r:id="rId30"/>
    <p:sldId id="5645" r:id="rId31"/>
    <p:sldId id="5648" r:id="rId32"/>
    <p:sldId id="5651" r:id="rId33"/>
    <p:sldId id="5654" r:id="rId34"/>
    <p:sldId id="5660" r:id="rId36"/>
    <p:sldId id="5663" r:id="rId37"/>
    <p:sldId id="5666" r:id="rId38"/>
    <p:sldId id="566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00" r:id="rId1"/>
    <p:sldLayoutId id="2147494601" r:id="rId2"/>
    <p:sldLayoutId id="2147494602" r:id="rId3"/>
    <p:sldLayoutId id="2147494603" r:id="rId4"/>
    <p:sldLayoutId id="2147494604" r:id="rId5"/>
    <p:sldLayoutId id="2147494605" r:id="rId6"/>
    <p:sldLayoutId id="2147494606" r:id="rId7"/>
    <p:sldLayoutId id="2147494607" r:id="rId8"/>
    <p:sldLayoutId id="2147494608" r:id="rId9"/>
    <p:sldLayoutId id="2147494609" r:id="rId10"/>
    <p:sldLayoutId id="21474946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637" r:id="rId1"/>
    <p:sldLayoutId id="2147494638" r:id="rId2"/>
    <p:sldLayoutId id="2147494639" r:id="rId3"/>
    <p:sldLayoutId id="2147494640" r:id="rId4"/>
    <p:sldLayoutId id="2147494641" r:id="rId5"/>
    <p:sldLayoutId id="2147494642" r:id="rId6"/>
    <p:sldLayoutId id="2147494643" r:id="rId7"/>
    <p:sldLayoutId id="2147494644" r:id="rId8"/>
    <p:sldLayoutId id="2147494645" r:id="rId9"/>
    <p:sldLayoutId id="2147494646" r:id="rId10"/>
    <p:sldLayoutId id="21474946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tags" Target="../tags/tag390.xml"/><Relationship Id="rId22" Type="http://schemas.openxmlformats.org/officeDocument/2006/relationships/tags" Target="../tags/tag391.xml"/><Relationship Id="rId23" Type="http://schemas.openxmlformats.org/officeDocument/2006/relationships/tags" Target="../tags/tag392.xml"/><Relationship Id="rId24" Type="http://schemas.openxmlformats.org/officeDocument/2006/relationships/tags" Target="../tags/tag393.xml"/><Relationship Id="rId25" Type="http://schemas.openxmlformats.org/officeDocument/2006/relationships/tags" Target="../tags/tag394.xml"/><Relationship Id="rId26" Type="http://schemas.openxmlformats.org/officeDocument/2006/relationships/tags" Target="../tags/tag395.xml"/><Relationship Id="rId27" Type="http://schemas.openxmlformats.org/officeDocument/2006/relationships/tags" Target="../tags/tag396.xml"/><Relationship Id="rId28" Type="http://schemas.openxmlformats.org/officeDocument/2006/relationships/tags" Target="../tags/tag397.xml"/><Relationship Id="rId29" Type="http://schemas.openxmlformats.org/officeDocument/2006/relationships/tags" Target="../tags/tag398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企业管理的决策情报获取与分析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决策情报的重要性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决策情报的获取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决策情报的分析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决策情报的应用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决策情报的挑战与对策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决策情报的重要性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决策情报的定义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决策情报是能够支持决策者做出正确决策的信息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决策情报是决策过程中所需要的信息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决策情报是经过加工、分析和处理的情报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决策情报是具有时效性、准确性和可靠性的信息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决策情报对企业的重要性</a:t>
            </a:r>
            <a:endParaRPr altLang="en-US" lang="zh-CN"/>
          </a:p>
        </p:txBody>
      </p:sp>
      <p:sp>
        <p:nvSpPr>
          <p:cNvPr id="1049044" name="梯形 7"/>
          <p:cNvSpPr/>
          <p:nvPr>
            <p:custDataLst>
              <p:tags r:id="rId1"/>
            </p:custDataLst>
          </p:nvPr>
        </p:nvSpPr>
        <p:spPr>
          <a:xfrm flipV="1">
            <a:off x="838200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046" name="任意多边形: 形状 9"/>
          <p:cNvSpPr/>
          <p:nvPr>
            <p:custDataLst>
              <p:tags r:id="rId2"/>
            </p:custDataLst>
          </p:nvPr>
        </p:nvSpPr>
        <p:spPr>
          <a:xfrm>
            <a:off x="9027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04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50" name="正文"/>
          <p:cNvSpPr txBox="1"/>
          <p:nvPr>
            <p:custDataLst>
              <p:tags r:id="rId4"/>
            </p:custDataLst>
          </p:nvPr>
        </p:nvSpPr>
        <p:spPr>
          <a:xfrm>
            <a:off x="9027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提升企业竞争力：通过获取和分析决策情报，企业能够更好地了解市场趋势、竞争对手和客户需求，从而制定更有效的战略和决策，提升竞争力。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2" name="梯形 40"/>
          <p:cNvSpPr/>
          <p:nvPr>
            <p:custDataLst>
              <p:tags r:id="rId5"/>
            </p:custDataLst>
          </p:nvPr>
        </p:nvSpPr>
        <p:spPr>
          <a:xfrm flipV="1">
            <a:off x="29754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054" name="任意多边形: 形状 41"/>
          <p:cNvSpPr/>
          <p:nvPr>
            <p:custDataLst>
              <p:tags r:id="rId6"/>
            </p:custDataLst>
          </p:nvPr>
        </p:nvSpPr>
        <p:spPr>
          <a:xfrm>
            <a:off x="30393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056" name="矩形: 圆顶角 42"/>
          <p:cNvSpPr/>
          <p:nvPr>
            <p:custDataLst>
              <p:tags r:id="rId7"/>
            </p:custDataLst>
          </p:nvPr>
        </p:nvSpPr>
        <p:spPr>
          <a:xfrm flipH="1">
            <a:off x="29754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58" name="正文"/>
          <p:cNvSpPr txBox="1"/>
          <p:nvPr>
            <p:custDataLst>
              <p:tags r:id="rId8"/>
            </p:custDataLst>
          </p:nvPr>
        </p:nvSpPr>
        <p:spPr>
          <a:xfrm>
            <a:off x="30393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降低风险：决策情报可以帮助企业及时发现潜在的风险和机会，从而采取相应的措施来降低风险或抓住机会，避免或减少损失。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0" name="梯形 46"/>
          <p:cNvSpPr/>
          <p:nvPr>
            <p:custDataLst>
              <p:tags r:id="rId9"/>
            </p:custDataLst>
          </p:nvPr>
        </p:nvSpPr>
        <p:spPr>
          <a:xfrm flipV="1">
            <a:off x="51120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062" name="任意多边形: 形状 47"/>
          <p:cNvSpPr/>
          <p:nvPr>
            <p:custDataLst>
              <p:tags r:id="rId10"/>
            </p:custDataLst>
          </p:nvPr>
        </p:nvSpPr>
        <p:spPr>
          <a:xfrm>
            <a:off x="5176532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064" name="矩形: 圆顶角 48"/>
          <p:cNvSpPr/>
          <p:nvPr>
            <p:custDataLst>
              <p:tags r:id="rId11"/>
            </p:custDataLst>
          </p:nvPr>
        </p:nvSpPr>
        <p:spPr>
          <a:xfrm flipH="1">
            <a:off x="51120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66" name="正文"/>
          <p:cNvSpPr txBox="1"/>
          <p:nvPr>
            <p:custDataLst>
              <p:tags r:id="rId12"/>
            </p:custDataLst>
          </p:nvPr>
        </p:nvSpPr>
        <p:spPr>
          <a:xfrm>
            <a:off x="5176532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促进创新：决策情报可以提供丰富的数据和信息，帮助企业了解最新的技术、市场趋势和客户需求，从而推动产品和服务的创新，满足市场和客户的需求。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8" name="梯形 52"/>
          <p:cNvSpPr/>
          <p:nvPr>
            <p:custDataLst>
              <p:tags r:id="rId13"/>
            </p:custDataLst>
          </p:nvPr>
        </p:nvSpPr>
        <p:spPr>
          <a:xfrm flipV="1">
            <a:off x="7249216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070" name="任意多边形: 形状 53"/>
          <p:cNvSpPr/>
          <p:nvPr>
            <p:custDataLst>
              <p:tags r:id="rId14"/>
            </p:custDataLst>
          </p:nvPr>
        </p:nvSpPr>
        <p:spPr>
          <a:xfrm>
            <a:off x="7313131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072" name="矩形: 圆顶角 54"/>
          <p:cNvSpPr/>
          <p:nvPr>
            <p:custDataLst>
              <p:tags r:id="rId15"/>
            </p:custDataLst>
          </p:nvPr>
        </p:nvSpPr>
        <p:spPr>
          <a:xfrm flipH="1">
            <a:off x="7249216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74" name="正文"/>
          <p:cNvSpPr txBox="1"/>
          <p:nvPr>
            <p:custDataLst>
              <p:tags r:id="rId16"/>
            </p:custDataLst>
          </p:nvPr>
        </p:nvSpPr>
        <p:spPr>
          <a:xfrm>
            <a:off x="7313131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提高决策效率：通过获取和分析决策情报，企业能够更快地做出决策，减少决策过程中的不确定性和风险，提高决策效率和准确性。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76" name="梯形 36"/>
          <p:cNvSpPr/>
          <p:nvPr>
            <p:custDataLst>
              <p:tags r:id="rId17"/>
            </p:custDataLst>
          </p:nvPr>
        </p:nvSpPr>
        <p:spPr>
          <a:xfrm flipV="1">
            <a:off x="9386424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078" name="任意多边形: 形状 37"/>
          <p:cNvSpPr/>
          <p:nvPr>
            <p:custDataLst>
              <p:tags r:id="rId18"/>
            </p:custDataLst>
          </p:nvPr>
        </p:nvSpPr>
        <p:spPr>
          <a:xfrm>
            <a:off x="9450339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080" name="矩形: 圆顶角 43"/>
          <p:cNvSpPr/>
          <p:nvPr>
            <p:custDataLst>
              <p:tags r:id="rId19"/>
            </p:custDataLst>
          </p:nvPr>
        </p:nvSpPr>
        <p:spPr>
          <a:xfrm flipH="1">
            <a:off x="9386424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82" name="正文"/>
          <p:cNvSpPr txBox="1"/>
          <p:nvPr>
            <p:custDataLst>
              <p:tags r:id="rId20"/>
            </p:custDataLst>
          </p:nvPr>
        </p:nvSpPr>
        <p:spPr>
          <a:xfrm>
            <a:off x="9451557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增强企业战略适应性：决策情报可以帮助企业更好地了解外部环境的变化和趋势，从而调整和优化战略，增强企业的战略适应性。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决策情报的获取方式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公开信息收集：通过互联网、新闻媒体等途径获取公开信息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调查问卷：针对特定目标群体进行调查，收集意见和建议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专家咨询：邀请行业专家进行咨询，获取专业意见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数据分析：通过对大量数据进行挖掘和分析，发现潜在规律和趋势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2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社交媒体监测：通过监测社交媒体上的言论和情绪，了解公众对企业的看法和态度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竞争情报分析：通过对竞争对手的信息进行收集和分析，了解市场动态和竞争态势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决策情报的获取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内部信息源的利用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内部数据库：利用企业内部数据库，查询历史数据和业务信息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员工调查：通过问卷、访谈等方式收集员工对企业的看法和建议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内部会议：定期召开内部会议，让员工分享经验和知识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内部社交媒体：建立内部社交媒体平台，促进员工之间的交流和合作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外部信息源的利用</a:t>
            </a:r>
            <a:endParaRPr altLang="en-US" lang="zh-CN"/>
          </a:p>
        </p:txBody>
      </p:sp>
      <p:sp>
        <p:nvSpPr>
          <p:cNvPr id="1049318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公开出版物：如行业报告、市场研究报告等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政府机构：如统计局、工商局等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行业协会：如行业协会、商会等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竞争对手：分析竞争对手的情报，了解市场动态和竞争态势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专家学者：邀请专家学者进行讲座或咨询，获取专业意见和建议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社交媒体：通过社交媒体平台获取用户反馈和市场趋势等信息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决策情报的收集方法</a:t>
            </a:r>
            <a:endParaRPr altLang="en-US" lang="zh-CN"/>
          </a:p>
        </p:txBody>
      </p:sp>
      <p:sp>
        <p:nvSpPr>
          <p:cNvPr id="1049364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公开信息收集：通过公开渠道获取信息，如新闻、报告、公开数据库等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0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调查问卷：通过设计问卷，向目标人群收集信息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6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专家访谈：与行业专家、学者进行交流，获取专业意见和建议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2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竞争对手分析：了解竞争对手的战略、业务、市场等信息，为决策提供参考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8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社交媒体监测：通过监测社交媒体上的言论、情绪等信息，了解公众对产品的态度和反馈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4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政府数据：获取政府公开的数据和报告，了解政策走向和行业趋势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决策情报的分析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决策情报分析的方法</a:t>
            </a:r>
            <a:endParaRPr altLang="en-US" lang="zh-CN"/>
          </a:p>
        </p:txBody>
      </p:sp>
      <p:sp>
        <p:nvSpPr>
          <p:cNvPr id="1049498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定量分析方法：利用数学模型和统计方法对数据进行处理和分析，以得出决策依据。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定性分析方法：通过专家评估、经验判断和案例研究等方式对信息进行解读和分析，以得出决策依据。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混合分析方法：结合定量和定性两种方法，相互补充，以得出更全面、准确的决策依据。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结构化分析方法：将复杂的问题分解为若干个简单的子问题，逐一分析并得出结论。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关联分析方法：通过识别数据之间的关联性，发现隐藏在数据背后的规律和趋势，以支持决策。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决策情报分析的工具</a:t>
            </a:r>
            <a:endParaRPr altLang="en-US" lang="zh-CN"/>
          </a:p>
        </p:txBody>
      </p:sp>
      <p:sp>
        <p:nvSpPr>
          <p:cNvPr id="10495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文本挖掘技术：对大量文本数据进行自动化处理和分析，提取有用信息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社交网络分析：研究社交网络中节点和边的关系，揭示群体结构和行为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情感分析：识别和分析文本中的情感倾向，帮助决策者了解公众情绪和态度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竞争情报分析：收集和分析竞争对手的信息，为企业战略制定提供支持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决策情报分析的流程</a:t>
            </a:r>
            <a:endParaRPr altLang="en-US" lang="zh-CN"/>
          </a:p>
        </p:txBody>
      </p:sp>
      <p:sp>
        <p:nvSpPr>
          <p:cNvPr id="10496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收集信息：通过各种渠道收集与决策相关的信息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筛选信息：对收集到的信息进行筛选，去除不相关或不可靠的信息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整理信息：对筛选后的信息进行整理，分类和归纳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分析信息：运用各种分析方法对整理后的信息进行分析，提取有用的信息和知识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评估信息：对分析后的信息进行评估，判断其可靠性和有效性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制定决策：根据分析结果和评估结果制定相应的决策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决策情报的应用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决策支持系统</a:t>
            </a:r>
            <a:endParaRPr altLang="en-US" lang="zh-CN"/>
          </a:p>
        </p:txBody>
      </p:sp>
      <p:sp>
        <p:nvSpPr>
          <p:cNvPr id="10497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定义：决策支持系统是一种基于计算机技术的信息系统，用于辅助决策者进行决策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功能：提供数据查询、分析、预测等功能，帮助决策者更好地理解和解决问题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应用领域：企业管理、金融、医疗等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优势：提高决策效率和准确性，降低决策风险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战略规划与决策制定</a:t>
            </a:r>
            <a:endParaRPr altLang="en-US" lang="zh-CN"/>
          </a:p>
        </p:txBody>
      </p:sp>
      <p:sp>
        <p:nvSpPr>
          <p:cNvPr id="10497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决策情报对战略制定的影响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决策情报在战略规划中的应用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基于决策情报的战略规划流程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决策情报在战略调整中的作用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企业风险管理</a:t>
            </a:r>
            <a:endParaRPr altLang="en-US" lang="zh-CN"/>
          </a:p>
        </p:txBody>
      </p:sp>
      <p:sp>
        <p:nvSpPr>
          <p:cNvPr id="10498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决策情报在风险应对中的应用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决策情报在风险监控中的应用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决策情报在风险识别中的应用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决策情报在风险评估中的应用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市场营销策略制定</a:t>
            </a:r>
            <a:endParaRPr altLang="en-US" lang="zh-CN"/>
          </a:p>
        </p:txBody>
      </p:sp>
      <p:sp>
        <p:nvSpPr>
          <p:cNvPr id="10499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决策情报在市场营销策略制定中的作用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决策情报在产品定位与定价策略中的应用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决策情报在营销渠道选择与拓展策略中的应用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决策情报在市场调研与竞争对手分析中的应用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决策情报的挑战与对策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信息过载问题</a:t>
            </a:r>
            <a:endParaRPr altLang="en-US" lang="zh-CN"/>
          </a:p>
        </p:txBody>
      </p:sp>
      <p:sp>
        <p:nvSpPr>
          <p:cNvPr id="105003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信息过载的定义：指在信息时代，人们面临的信息量过大，超过了处理能力，导致信息无法有效利用的问题。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信息过载的来源：包括企业内部数据、市场数据、行业数据、社交媒体数据等。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信息过载的挑战：信息过载会导致决策者难以筛选出有价值的信息，从而影响决策的质量和效率。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对策：采用有效的信息管理工具和技术，如数据挖掘、文本挖掘、自然语言处理等，对信息进行筛选、分类、整合和提炼，提高信息的利用效率和决策质量。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信息质量参差不齐问题</a:t>
            </a:r>
            <a:endParaRPr altLang="en-US" lang="zh-CN"/>
          </a:p>
        </p:txBody>
      </p:sp>
      <p:sp>
        <p:nvSpPr>
          <p:cNvPr id="1050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信息来源广泛，难以保证质量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缺乏统一的标准和规范，难以评估信息的可靠性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信息传递过程中可能存在失真和误导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需要建立有效的信息筛选和鉴别机制，确保信息的准确性和可靠性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信息保密与安全问题</a:t>
            </a:r>
            <a:endParaRPr altLang="en-US" lang="zh-CN"/>
          </a:p>
        </p:txBody>
      </p:sp>
      <p:sp>
        <p:nvSpPr>
          <p:cNvPr id="10501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保密与安全问题对决策情报获取与分析的影响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加强信息保密与安全管理的措施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决策情报涉及企业核心机密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信息保密与安全是企业管理的首要任务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提高决策情报获取与分析能力的对策</a:t>
            </a:r>
            <a:endParaRPr altLang="en-US" lang="zh-CN"/>
          </a:p>
        </p:txBody>
      </p:sp>
      <p:sp>
        <p:nvSpPr>
          <p:cNvPr id="1050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建立完善的情报收集和分析系统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加强与其他部门的沟通和协作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注重情报的时效性和准确性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提高情报人员的专业素养和技能水平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决策情报技术的发展趋势</a:t>
            </a:r>
            <a:endParaRPr altLang="en-US" lang="zh-CN"/>
          </a:p>
        </p:txBody>
      </p:sp>
      <p:sp>
        <p:nvSpPr>
          <p:cNvPr id="10503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人工智能技术在决策情报中的应用将不断扩大，提高决策效率和准确性。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大数据技术将为决策情报提供更全面、深入的数据支持，帮助企业更好地把握市场趋势和客户需求。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云计算技术将促进决策情报的共享和协同，提高企业内部的信息流通和协作效率。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区块链技术将为决策情报提供更安全、可靠的数据存储和传输方式，保障企业信息的安全和隐私。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人工智能在决策情报中的应用前景</a:t>
            </a:r>
            <a:endParaRPr altLang="en-US" lang="zh-CN"/>
          </a:p>
        </p:txBody>
      </p:sp>
      <p:sp>
        <p:nvSpPr>
          <p:cNvPr id="10504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人工智能技术发展迅速，为决策情报提供了新的解决方案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人工智能在决策情报中的应用场景不断拓展，包括数据挖掘、自然语言处理、机器学习等方面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人工智能在决策情报中的应用前景广阔，未来将更加智能化、自动化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未来需要加强人工智能在决策情报中的研究与应用，提高决策效率和准确性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企业对决策情报的需求变化趋势</a:t>
            </a:r>
            <a:endParaRPr altLang="en-US" lang="zh-CN"/>
          </a:p>
        </p:txBody>
      </p:sp>
      <p:sp>
        <p:nvSpPr>
          <p:cNvPr id="10504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更加注重实时性和动态性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更加关注跨部门和跨领域的协同合作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更加依赖人工智能和机器学习技术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更加关注数据挖掘和分析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4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4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4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4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4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4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4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4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4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4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0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2023-12-19T16:26:25Z</dcterms:created>
  <dcterms:modified xsi:type="dcterms:W3CDTF">2023-12-19T16:26:25Z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8e22eae818d04c5f8a6639ef61f01ab4_21</vt:lpwstr>
  </property>
</Properties>
</file>