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952" r:id="rId1"/>
    <p:sldMasterId id="2147496989" r:id="rId2"/>
  </p:sldMasterIdLst>
  <p:notesMasterIdLst>
    <p:notesMasterId r:id="rId3"/>
  </p:notesMasterIdLst>
  <p:sldIdLst>
    <p:sldId id="6350" r:id="rId4"/>
    <p:sldId id="6354" r:id="rId5"/>
    <p:sldId id="6357" r:id="rId6"/>
    <p:sldId id="6360" r:id="rId7"/>
    <p:sldId id="6363" r:id="rId8"/>
    <p:sldId id="6366" r:id="rId9"/>
    <p:sldId id="6369" r:id="rId10"/>
    <p:sldId id="6372" r:id="rId11"/>
    <p:sldId id="6375" r:id="rId12"/>
    <p:sldId id="6378" r:id="rId13"/>
    <p:sldId id="6381" r:id="rId14"/>
    <p:sldId id="6384" r:id="rId15"/>
    <p:sldId id="6387" r:id="rId16"/>
    <p:sldId id="6390" r:id="rId17"/>
    <p:sldId id="6393" r:id="rId18"/>
    <p:sldId id="6396" r:id="rId19"/>
    <p:sldId id="6399" r:id="rId20"/>
    <p:sldId id="6402" r:id="rId21"/>
    <p:sldId id="6405" r:id="rId22"/>
    <p:sldId id="6408" r:id="rId23"/>
    <p:sldId id="6411" r:id="rId24"/>
    <p:sldId id="6414" r:id="rId25"/>
    <p:sldId id="6417" r:id="rId26"/>
    <p:sldId id="6420" r:id="rId27"/>
    <p:sldId id="6423" r:id="rId28"/>
    <p:sldId id="6426" r:id="rId29"/>
    <p:sldId id="6429" r:id="rId30"/>
    <p:sldId id="6432"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953" r:id="rId1"/>
    <p:sldLayoutId id="2147496954" r:id="rId2"/>
    <p:sldLayoutId id="2147496955" r:id="rId3"/>
    <p:sldLayoutId id="2147496956" r:id="rId4"/>
    <p:sldLayoutId id="2147496957" r:id="rId5"/>
    <p:sldLayoutId id="2147496958" r:id="rId6"/>
    <p:sldLayoutId id="2147496959" r:id="rId7"/>
    <p:sldLayoutId id="2147496960" r:id="rId8"/>
    <p:sldLayoutId id="2147496961" r:id="rId9"/>
    <p:sldLayoutId id="2147496962" r:id="rId10"/>
    <p:sldLayoutId id="214749696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6990" r:id="rId1"/>
    <p:sldLayoutId id="2147496991" r:id="rId2"/>
    <p:sldLayoutId id="2147496992" r:id="rId3"/>
    <p:sldLayoutId id="2147496993" r:id="rId4"/>
    <p:sldLayoutId id="2147496994" r:id="rId5"/>
    <p:sldLayoutId id="2147496995" r:id="rId6"/>
    <p:sldLayoutId id="2147496996" r:id="rId7"/>
    <p:sldLayoutId id="2147496997" r:id="rId8"/>
    <p:sldLayoutId id="2147496998" r:id="rId9"/>
    <p:sldLayoutId id="2147496999" r:id="rId10"/>
    <p:sldLayoutId id="2147497000" r:id="rId11"/>
  </p:sldLayoutIdLs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tags" Target="../tags/tag111.xml"/><Relationship Id="rId10" Type="http://schemas.openxmlformats.org/officeDocument/2006/relationships/tags" Target="../tags/tag112.xml"/><Relationship Id="rId11" Type="http://schemas.openxmlformats.org/officeDocument/2006/relationships/tags" Target="../tags/tag113.xml"/><Relationship Id="rId12" Type="http://schemas.openxmlformats.org/officeDocument/2006/relationships/tags" Target="../tags/tag114.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tags" Target="../tags/tag123.xml"/><Relationship Id="rId10" Type="http://schemas.openxmlformats.org/officeDocument/2006/relationships/tags" Target="../tags/tag124.xml"/><Relationship Id="rId11" Type="http://schemas.openxmlformats.org/officeDocument/2006/relationships/tags" Target="../tags/tag125.xml"/><Relationship Id="rId12" Type="http://schemas.openxmlformats.org/officeDocument/2006/relationships/tags" Target="../tags/tag126.xml"/><Relationship Id="rId13" Type="http://schemas.openxmlformats.org/officeDocument/2006/relationships/tags" Target="../tags/tag127.xml"/><Relationship Id="rId14" Type="http://schemas.openxmlformats.org/officeDocument/2006/relationships/tags" Target="../tags/tag128.xml"/><Relationship Id="rId15" Type="http://schemas.openxmlformats.org/officeDocument/2006/relationships/tags" Target="../tags/tag129.xml"/><Relationship Id="rId16" Type="http://schemas.openxmlformats.org/officeDocument/2006/relationships/tags" Target="../tags/tag130.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tags" Target="../tags/tag178.xml"/><Relationship Id="rId14" Type="http://schemas.openxmlformats.org/officeDocument/2006/relationships/tags" Target="../tags/tag179.xml"/><Relationship Id="rId15" Type="http://schemas.openxmlformats.org/officeDocument/2006/relationships/tags" Target="../tags/tag180.xml"/><Relationship Id="rId16" Type="http://schemas.openxmlformats.org/officeDocument/2006/relationships/tags" Target="../tags/tag181.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tags" Target="../tags/tag208.xml"/><Relationship Id="rId16" Type="http://schemas.openxmlformats.org/officeDocument/2006/relationships/tags" Target="../tags/tag209.xml"/><Relationship Id="rId17" Type="http://schemas.openxmlformats.org/officeDocument/2006/relationships/tags" Target="../tags/tag210.xml"/><Relationship Id="rId18" Type="http://schemas.openxmlformats.org/officeDocument/2006/relationships/tags" Target="../tags/tag211.xml"/><Relationship Id="rId19" Type="http://schemas.openxmlformats.org/officeDocument/2006/relationships/tags" Target="../tags/tag212.xml"/><Relationship Id="rId20" Type="http://schemas.openxmlformats.org/officeDocument/2006/relationships/tags" Target="../tags/tag213.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tags" Target="../tags/tag241.xml"/><Relationship Id="rId14" Type="http://schemas.openxmlformats.org/officeDocument/2006/relationships/tags" Target="../tags/tag242.xml"/><Relationship Id="rId15" Type="http://schemas.openxmlformats.org/officeDocument/2006/relationships/tags" Target="../tags/tag243.xml"/><Relationship Id="rId16" Type="http://schemas.openxmlformats.org/officeDocument/2006/relationships/tags" Target="../tags/tag244.xml"/><Relationship Id="rId17" Type="http://schemas.openxmlformats.org/officeDocument/2006/relationships/tags" Target="../tags/tag245.xml"/><Relationship Id="rId18" Type="http://schemas.openxmlformats.org/officeDocument/2006/relationships/tags" Target="../tags/tag246.xml"/><Relationship Id="rId19" Type="http://schemas.openxmlformats.org/officeDocument/2006/relationships/tags" Target="../tags/tag247.xml"/><Relationship Id="rId20" Type="http://schemas.openxmlformats.org/officeDocument/2006/relationships/tags" Target="../tags/tag248.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tags" Target="../tags/tag265.xml"/><Relationship Id="rId14" Type="http://schemas.openxmlformats.org/officeDocument/2006/relationships/tags" Target="../tags/tag266.xml"/><Relationship Id="rId15" Type="http://schemas.openxmlformats.org/officeDocument/2006/relationships/tags" Target="../tags/tag267.xml"/><Relationship Id="rId16" Type="http://schemas.openxmlformats.org/officeDocument/2006/relationships/tags" Target="../tags/tag268.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tags" Target="../tags/tag304.xml"/><Relationship Id="rId18" Type="http://schemas.openxmlformats.org/officeDocument/2006/relationships/tags" Target="../tags/tag305.xml"/><Relationship Id="rId19" Type="http://schemas.openxmlformats.org/officeDocument/2006/relationships/tags" Target="../tags/tag306.xml"/><Relationship Id="rId20" Type="http://schemas.openxmlformats.org/officeDocument/2006/relationships/tags" Target="../tags/tag307.xml"/><Relationship Id="rId21" Type="http://schemas.openxmlformats.org/officeDocument/2006/relationships/tags" Target="../tags/tag308.xml"/><Relationship Id="rId22" Type="http://schemas.openxmlformats.org/officeDocument/2006/relationships/tags" Target="../tags/tag309.xml"/><Relationship Id="rId23" Type="http://schemas.openxmlformats.org/officeDocument/2006/relationships/tags" Target="../tags/tag310.xml"/><Relationship Id="rId24" Type="http://schemas.openxmlformats.org/officeDocument/2006/relationships/tags" Target="../tags/tag311.xml"/><Relationship Id="rId25" Type="http://schemas.openxmlformats.org/officeDocument/2006/relationships/tags" Target="../tags/tag312.xml"/><Relationship Id="rId26" Type="http://schemas.openxmlformats.org/officeDocument/2006/relationships/tags" Target="../tags/tag313.xml"/><Relationship Id="rId27" Type="http://schemas.openxmlformats.org/officeDocument/2006/relationships/tags" Target="../tags/tag314.xml"/><Relationship Id="rId28" Type="http://schemas.openxmlformats.org/officeDocument/2006/relationships/tags" Target="../tags/tag315.xml"/><Relationship Id="rId29" Type="http://schemas.openxmlformats.org/officeDocument/2006/relationships/tags" Target="../tags/tag316.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tags" Target="../tags/tag352.xml"/><Relationship Id="rId14" Type="http://schemas.openxmlformats.org/officeDocument/2006/relationships/tags" Target="../tags/tag353.xml"/><Relationship Id="rId15" Type="http://schemas.openxmlformats.org/officeDocument/2006/relationships/tags" Target="../tags/tag354.xml"/><Relationship Id="rId16" Type="http://schemas.openxmlformats.org/officeDocument/2006/relationships/tags" Target="../tags/tag355.xml"/><Relationship Id="rId17" Type="http://schemas.openxmlformats.org/officeDocument/2006/relationships/tags" Target="../tags/tag356.xml"/><Relationship Id="rId18" Type="http://schemas.openxmlformats.org/officeDocument/2006/relationships/tags" Target="../tags/tag357.xml"/><Relationship Id="rId19" Type="http://schemas.openxmlformats.org/officeDocument/2006/relationships/tags" Target="../tags/tag358.xml"/><Relationship Id="rId20" Type="http://schemas.openxmlformats.org/officeDocument/2006/relationships/tags" Target="../tags/tag359.xml"/><Relationship Id="rId21" Type="http://schemas.openxmlformats.org/officeDocument/2006/relationships/tags" Target="../tags/tag360.xml"/><Relationship Id="rId22" Type="http://schemas.openxmlformats.org/officeDocument/2006/relationships/tags" Target="../tags/tag361.xml"/><Relationship Id="rId23" Type="http://schemas.openxmlformats.org/officeDocument/2006/relationships/tags" Target="../tags/tag362.xml"/><Relationship Id="rId24" Type="http://schemas.openxmlformats.org/officeDocument/2006/relationships/tags" Target="../tags/tag363.xml"/><Relationship Id="rId25" Type="http://schemas.openxmlformats.org/officeDocument/2006/relationships/tags" Target="../tags/tag364.xml"/><Relationship Id="rId26" Type="http://schemas.openxmlformats.org/officeDocument/2006/relationships/tags" Target="../tags/tag365.xml"/><Relationship Id="rId27" Type="http://schemas.openxmlformats.org/officeDocument/2006/relationships/tags" Target="../tags/tag366.xml"/><Relationship Id="rId28" Type="http://schemas.openxmlformats.org/officeDocument/2006/relationships/tags" Target="../tags/tag367.xml"/><Relationship Id="rId29" Type="http://schemas.openxmlformats.org/officeDocument/2006/relationships/tags" Target="../tags/tag368.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tags" Target="../tags/tag381.xml"/><Relationship Id="rId14" Type="http://schemas.openxmlformats.org/officeDocument/2006/relationships/tags" Target="../tags/tag382.xml"/><Relationship Id="rId15" Type="http://schemas.openxmlformats.org/officeDocument/2006/relationships/tags" Target="../tags/tag383.xml"/><Relationship Id="rId16" Type="http://schemas.openxmlformats.org/officeDocument/2006/relationships/tags" Target="../tags/tag384.xml"/><Relationship Id="rId17" Type="http://schemas.openxmlformats.org/officeDocument/2006/relationships/tags" Target="../tags/tag385.xml"/><Relationship Id="rId18" Type="http://schemas.openxmlformats.org/officeDocument/2006/relationships/tags" Target="../tags/tag386.xml"/><Relationship Id="rId19" Type="http://schemas.openxmlformats.org/officeDocument/2006/relationships/tags" Target="../tags/tag387.xml"/><Relationship Id="rId20" Type="http://schemas.openxmlformats.org/officeDocument/2006/relationships/tags" Target="../tags/tag388.xml"/><Relationship Id="rId21" Type="http://schemas.openxmlformats.org/officeDocument/2006/relationships/tags" Target="../tags/tag389.xml"/><Relationship Id="rId22" Type="http://schemas.openxmlformats.org/officeDocument/2006/relationships/tags" Target="../tags/tag390.xml"/><Relationship Id="rId23" Type="http://schemas.openxmlformats.org/officeDocument/2006/relationships/tags" Target="../tags/tag391.xml"/><Relationship Id="rId24" Type="http://schemas.openxmlformats.org/officeDocument/2006/relationships/tags" Target="../tags/tag392.xml"/><Relationship Id="rId25" Type="http://schemas.openxmlformats.org/officeDocument/2006/relationships/tags" Target="../tags/tag393.xml"/><Relationship Id="rId26" Type="http://schemas.openxmlformats.org/officeDocument/2006/relationships/tags" Target="../tags/tag394.xml"/><Relationship Id="rId27" Type="http://schemas.openxmlformats.org/officeDocument/2006/relationships/tags" Target="../tags/tag395.xml"/><Relationship Id="rId28" Type="http://schemas.openxmlformats.org/officeDocument/2006/relationships/tags" Target="../tags/tag396.xml"/><Relationship Id="rId29" Type="http://schemas.openxmlformats.org/officeDocument/2006/relationships/tags" Target="../tags/tag397.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normAutofit fontScale="93704"/>
          </a:bodyPr>
          <a:p>
            <a:r>
              <a:rPr altLang="en-US" dirty="0" lang="zh-CN"/>
              <a:t>物流和快递市场分析及2024年投资机会展望</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稻壳公司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753870"/>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753870"/>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物流和快递市场概述</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4790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601595"/>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601595"/>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物流和快递市场的竞争格局</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33267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449320"/>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449320"/>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物流和快递市场的发展趋势</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4174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4297045"/>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4297045"/>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2024年物流和快递市场的投资机会</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50222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5144770"/>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5144770"/>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物流和快递市场的挑战与机遇</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8699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825361" y="3133103"/>
            <a:ext cx="6367550" cy="1743697"/>
          </a:xfrm>
        </p:spPr>
        <p:txBody>
          <a:bodyPr/>
          <a:p>
            <a:r>
              <a:rPr altLang="en-US" lang="zh-CN"/>
              <a:t>物流和快递市场概述</a:t>
            </a:r>
            <a:endParaRPr altLang="en-US" lang="zh-CN"/>
          </a:p>
        </p:txBody>
      </p:sp>
      <p:sp>
        <p:nvSpPr>
          <p:cNvPr id="104882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6" name="标题 1"/>
          <p:cNvSpPr>
            <a:spLocks noGrp="1"/>
          </p:cNvSpPr>
          <p:nvPr>
            <p:ph type="title"/>
          </p:nvPr>
        </p:nvSpPr>
        <p:spPr/>
        <p:txBody>
          <a:bodyPr/>
          <a:p>
            <a:r>
              <a:rPr altLang="en-US" lang="zh-CN"/>
              <a:t>物流和快递的定义</a:t>
            </a:r>
            <a:endParaRPr altLang="en-US" lang="zh-CN"/>
          </a:p>
        </p:txBody>
      </p:sp>
      <p:sp>
        <p:nvSpPr>
          <p:cNvPr id="104884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85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5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物流是指物品从供应地到接收地的实体流动过程，包括运输、仓储、装卸、搬运、包装、流通加工、配送、信息处理等环节。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85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85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5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快递是指物流企业通过航空、公路、铁路等运输方式，实现寄件人到收件人的物品传递服务。</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86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86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随着电商的快速发展，物流和快递行业已经成为现代服务业的重要组成部分，对经济增长和社会发展具有重要意义。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86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6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86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7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物流和快递行业的服务质量和效率直接影响到消费者的购物体验和企业的发展。</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4" name="标题 1"/>
          <p:cNvSpPr>
            <a:spLocks noGrp="1"/>
          </p:cNvSpPr>
          <p:nvPr>
            <p:ph type="title"/>
          </p:nvPr>
        </p:nvSpPr>
        <p:spPr/>
        <p:txBody>
          <a:bodyPr/>
          <a:p>
            <a:r>
              <a:rPr altLang="en-US" lang="zh-CN"/>
              <a:t>物流和快递市场的发展历程</a:t>
            </a:r>
            <a:endParaRPr altLang="en-US" lang="zh-CN"/>
          </a:p>
        </p:txBody>
      </p:sp>
      <p:sp>
        <p:nvSpPr>
          <p:cNvPr id="1048906"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8908"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10"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12"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100" lang="zh-CN" spc="150">
                <a:solidFill>
                  <a:schemeClr val="dk1">
                    <a:lumMod val="80000"/>
                    <a:lumOff val="20000"/>
                  </a:schemeClr>
                </a:solidFill>
                <a:latin typeface="+mn-ea"/>
              </a:rPr>
              <a:t>起步阶段：20世纪70年代以前，物流和快递市场处于起步阶段，主要依靠传统的人工和简单的工具进行货物的运输和配送。</a:t>
            </a:r>
            <a:endParaRPr altLang="en-US" dirty="0" sz="1100" lang="zh-CN" spc="150">
              <a:solidFill>
                <a:schemeClr val="dk1">
                  <a:lumMod val="80000"/>
                  <a:lumOff val="20000"/>
                </a:schemeClr>
              </a:solidFill>
              <a:latin typeface="+mn-ea"/>
            </a:endParaRPr>
          </a:p>
        </p:txBody>
      </p:sp>
      <p:sp>
        <p:nvSpPr>
          <p:cNvPr id="1048914"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8916"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18"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20"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fontScale="80000"/>
          </a:bodyPr>
          <a:p>
            <a:pPr>
              <a:lnSpc>
                <a:spcPct val="150000"/>
              </a:lnSpc>
              <a:spcAft>
                <a:spcPts val="1000"/>
              </a:spcAft>
            </a:pPr>
            <a:r>
              <a:rPr altLang="en-US" dirty="0" sz="1400" lang="zh-CN" spc="150">
                <a:solidFill>
                  <a:schemeClr val="dk1">
                    <a:lumMod val="80000"/>
                    <a:lumOff val="20000"/>
                  </a:schemeClr>
                </a:solidFill>
                <a:latin typeface="+mn-ea"/>
              </a:rPr>
              <a:t>快速发展阶段：20世纪70年代末至21世纪初，随着信息技术和交通工具的不断发展，物流和快递市场进入快速发展阶段，各种物流公司和快递公司纷纷涌现，提供更加便捷、高效的服务。</a:t>
            </a:r>
            <a:endParaRPr altLang="en-US" dirty="0" sz="1400" lang="zh-CN" spc="150">
              <a:solidFill>
                <a:schemeClr val="dk1">
                  <a:lumMod val="80000"/>
                  <a:lumOff val="20000"/>
                </a:schemeClr>
              </a:solidFill>
              <a:latin typeface="+mn-ea"/>
            </a:endParaRPr>
          </a:p>
        </p:txBody>
      </p:sp>
      <p:sp>
        <p:nvSpPr>
          <p:cNvPr id="1048922"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8924"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26"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28"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100" lang="zh-CN" spc="150">
                <a:solidFill>
                  <a:schemeClr val="dk1">
                    <a:lumMod val="80000"/>
                    <a:lumOff val="20000"/>
                  </a:schemeClr>
                </a:solidFill>
                <a:latin typeface="+mn-ea"/>
              </a:rPr>
              <a:t>竞争加剧阶段：进入21世纪后，物流和快递市场竞争不断加剧，各家公司通过提高服务质量、拓展业务范围等方式争夺市场份额。</a:t>
            </a:r>
            <a:endParaRPr altLang="en-US" dirty="0" sz="1100" lang="zh-CN" spc="150">
              <a:solidFill>
                <a:schemeClr val="dk1">
                  <a:lumMod val="80000"/>
                  <a:lumOff val="20000"/>
                </a:schemeClr>
              </a:solidFill>
              <a:latin typeface="+mn-ea"/>
            </a:endParaRPr>
          </a:p>
        </p:txBody>
      </p:sp>
      <p:sp>
        <p:nvSpPr>
          <p:cNvPr id="1048930"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8932"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34"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36"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100" lang="zh-CN" spc="150">
                <a:solidFill>
                  <a:schemeClr val="dk1">
                    <a:lumMod val="80000"/>
                    <a:lumOff val="20000"/>
                  </a:schemeClr>
                </a:solidFill>
                <a:latin typeface="+mn-ea"/>
              </a:rPr>
              <a:t>创新发展阶段：近年来，随着互联网、大数据、人工智能等新技术的广泛应用，物流和快递市场正迎来创新发展的新阶段，智能化、自动化、绿色化成为行业发展的新趋势。</a:t>
            </a:r>
            <a:endParaRPr altLang="en-US" dirty="0" sz="1100" lang="zh-CN" spc="150">
              <a:solidFill>
                <a:schemeClr val="dk1">
                  <a:lumMod val="80000"/>
                  <a:lumOff val="20000"/>
                </a:schemeClr>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0" name="标题 1"/>
          <p:cNvSpPr>
            <a:spLocks noGrp="1"/>
          </p:cNvSpPr>
          <p:nvPr>
            <p:ph type="title"/>
          </p:nvPr>
        </p:nvSpPr>
        <p:spPr/>
        <p:txBody>
          <a:bodyPr/>
          <a:p>
            <a:r>
              <a:rPr altLang="en-US" lang="zh-CN"/>
              <a:t>物流和快递市场的现状</a:t>
            </a:r>
            <a:endParaRPr altLang="en-US" lang="zh-CN"/>
          </a:p>
        </p:txBody>
      </p:sp>
      <p:sp>
        <p:nvSpPr>
          <p:cNvPr id="104897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市场规模持续扩大，增长速度较快</a:t>
            </a:r>
            <a:endParaRPr altLang="en-US" dirty="0" sz="2000" lang="zh-CN" spc="150">
              <a:solidFill>
                <a:schemeClr val="tx1">
                  <a:lumMod val="75000"/>
                  <a:lumOff val="25000"/>
                </a:schemeClr>
              </a:solidFill>
              <a:latin typeface="+mn-ea"/>
              <a:sym typeface="+mn-ea"/>
            </a:endParaRPr>
          </a:p>
        </p:txBody>
      </p:sp>
      <p:sp>
        <p:nvSpPr>
          <p:cNvPr id="104897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竞争格局日益激烈，价格战和服务质量成为竞争焦点</a:t>
            </a:r>
            <a:endParaRPr altLang="en-US" dirty="0" sz="2000" lang="zh-CN" spc="150">
              <a:solidFill>
                <a:schemeClr val="tx1">
                  <a:lumMod val="75000"/>
                  <a:lumOff val="25000"/>
                </a:schemeClr>
              </a:solidFill>
              <a:latin typeface="+mn-ea"/>
              <a:sym typeface="+mn-ea"/>
            </a:endParaRPr>
          </a:p>
        </p:txBody>
      </p:sp>
      <p:sp>
        <p:nvSpPr>
          <p:cNvPr id="104898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技术创新不断涌现，智能化、自动化和信息化成为行业发展趋势</a:t>
            </a:r>
            <a:endParaRPr altLang="en-US" dirty="0" sz="2000" lang="zh-CN" spc="150">
              <a:solidFill>
                <a:schemeClr val="tx1">
                  <a:lumMod val="75000"/>
                  <a:lumOff val="25000"/>
                </a:schemeClr>
              </a:solidFill>
              <a:latin typeface="+mn-ea"/>
              <a:sym typeface="+mn-ea"/>
            </a:endParaRPr>
          </a:p>
        </p:txBody>
      </p:sp>
      <p:sp>
        <p:nvSpPr>
          <p:cNvPr id="104898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政策监管加强，行业规范度提高</a:t>
            </a:r>
            <a:endParaRPr altLang="en-US" dirty="0" sz="2000" lang="zh-CN" spc="150">
              <a:solidFill>
                <a:schemeClr val="tx1">
                  <a:lumMod val="75000"/>
                  <a:lumOff val="25000"/>
                </a:schemeClr>
              </a:solidFill>
              <a:latin typeface="+mn-ea"/>
              <a:sym typeface="+mn-ea"/>
            </a:endParaRPr>
          </a:p>
        </p:txBody>
      </p:sp>
      <p:sp>
        <p:nvSpPr>
          <p:cNvPr id="104899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8" name="标题 1"/>
          <p:cNvSpPr>
            <a:spLocks noGrp="1"/>
          </p:cNvSpPr>
          <p:nvPr>
            <p:ph type="title"/>
          </p:nvPr>
        </p:nvSpPr>
        <p:spPr/>
        <p:txBody>
          <a:bodyPr/>
          <a:p>
            <a:r>
              <a:rPr altLang="en-US" lang="zh-CN"/>
              <a:t>物流和快递市场的主要参与者</a:t>
            </a:r>
            <a:endParaRPr altLang="en-US" lang="zh-CN"/>
          </a:p>
        </p:txBody>
      </p:sp>
      <p:sp>
        <p:nvSpPr>
          <p:cNvPr id="104903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中通快递</a:t>
            </a:r>
            <a:endParaRPr altLang="en-US" sz="1400" lang="zh-CN" spc="150">
              <a:solidFill>
                <a:schemeClr val="tx1"/>
              </a:solidFill>
              <a:effectLst/>
              <a:latin typeface="+mn-ea"/>
              <a:sym typeface="+mn-ea"/>
            </a:endParaRPr>
          </a:p>
        </p:txBody>
      </p:sp>
      <p:sp>
        <p:nvSpPr>
          <p:cNvPr id="104904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顺丰速运</a:t>
            </a:r>
            <a:endParaRPr altLang="en-US" dirty="0" sz="1400" lang="zh-CN" spc="150">
              <a:solidFill>
                <a:schemeClr val="tx1"/>
              </a:solidFill>
              <a:effectLst/>
              <a:latin typeface="+mn-ea"/>
              <a:sym typeface="+mn-ea"/>
            </a:endParaRPr>
          </a:p>
        </p:txBody>
      </p:sp>
      <p:sp>
        <p:nvSpPr>
          <p:cNvPr id="104904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圆通速递</a:t>
            </a:r>
            <a:endParaRPr altLang="en-US" sz="1400" lang="zh-CN" spc="150">
              <a:solidFill>
                <a:schemeClr val="tx1"/>
              </a:solidFill>
              <a:effectLst/>
              <a:latin typeface="+mn-ea"/>
              <a:sym typeface="+mn-ea"/>
            </a:endParaRPr>
          </a:p>
        </p:txBody>
      </p:sp>
      <p:sp>
        <p:nvSpPr>
          <p:cNvPr id="104904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申通快递</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8" name="标题"/>
          <p:cNvSpPr>
            <a:spLocks noGrp="1"/>
          </p:cNvSpPr>
          <p:nvPr>
            <p:ph type="title"/>
            <p:custDataLst>
              <p:tags r:id="rId1"/>
            </p:custDataLst>
          </p:nvPr>
        </p:nvSpPr>
        <p:spPr>
          <a:xfrm>
            <a:off x="825361" y="3133103"/>
            <a:ext cx="6367550" cy="1743697"/>
          </a:xfrm>
        </p:spPr>
        <p:txBody>
          <a:bodyPr/>
          <a:p>
            <a:r>
              <a:rPr altLang="en-US" lang="zh-CN"/>
              <a:t>物流和快递市场的竞争格局</a:t>
            </a:r>
            <a:endParaRPr altLang="en-US" lang="zh-CN"/>
          </a:p>
        </p:txBody>
      </p:sp>
      <p:sp>
        <p:nvSpPr>
          <p:cNvPr id="104908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2" name="标题 1"/>
          <p:cNvSpPr>
            <a:spLocks noGrp="1"/>
          </p:cNvSpPr>
          <p:nvPr>
            <p:ph type="title"/>
          </p:nvPr>
        </p:nvSpPr>
        <p:spPr/>
        <p:txBody>
          <a:bodyPr/>
          <a:p>
            <a:r>
              <a:rPr altLang="en-US" lang="zh-CN"/>
              <a:t>竞争格局分析</a:t>
            </a:r>
            <a:endParaRPr altLang="en-US" lang="zh-CN"/>
          </a:p>
        </p:txBody>
      </p:sp>
      <p:sp>
        <p:nvSpPr>
          <p:cNvPr id="104910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8" name="TextBox 2"/>
          <p:cNvSpPr txBox="1"/>
          <p:nvPr>
            <p:custDataLst>
              <p:tags r:id="rId3"/>
            </p:custDataLst>
          </p:nvPr>
        </p:nvSpPr>
        <p:spPr>
          <a:xfrm>
            <a:off x="986772"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主要竞争者：顺丰、中通、申通、圆通等大型快递公司</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竞争格局：市场集中度较高，大型快递公司占据主导地位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竞争策略：价格战、服务差异化、技术创新等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6" name="TextBox 2"/>
          <p:cNvSpPr txBox="1"/>
          <p:nvPr>
            <p:custDataLst>
              <p:tags r:id="rId12"/>
            </p:custDataLst>
          </p:nvPr>
        </p:nvSpPr>
        <p:spPr>
          <a:xfrm>
            <a:off x="9021280"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未来竞争趋势：智能化、数字化、一体化将成为竞争新趋势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主要竞争者优劣势分析</a:t>
            </a:r>
            <a:endParaRPr altLang="en-US" lang="zh-CN"/>
          </a:p>
        </p:txBody>
      </p:sp>
      <p:sp>
        <p:nvSpPr>
          <p:cNvPr id="104916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圆通速递：优势在于配送网络完善、价格适中，且在电商物流领域有较高的市场份额；劣势在于服务质量和速度相对一般。</a:t>
            </a:r>
            <a:endParaRPr altLang="zh-CN" dirty="0" lang="en-US">
              <a:solidFill>
                <a:schemeClr val="dk1">
                  <a:lumMod val="80000"/>
                  <a:lumOff val="20000"/>
                </a:schemeClr>
              </a:solidFill>
              <a:latin typeface="+mn-ea"/>
              <a:sym typeface="+mn-ea"/>
            </a:endParaRPr>
          </a:p>
        </p:txBody>
      </p:sp>
      <p:sp>
        <p:nvSpPr>
          <p:cNvPr id="104917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顺丰速运：优势在于速度快、服务优质，拥有完善的配送网络和物流体系；劣势在于价格相对较高。</a:t>
            </a:r>
            <a:endParaRPr altLang="en-US" dirty="0" lang="zh-CN">
              <a:solidFill>
                <a:schemeClr val="dk1">
                  <a:lumMod val="80000"/>
                  <a:lumOff val="20000"/>
                </a:schemeClr>
              </a:solidFill>
              <a:latin typeface="+mn-ea"/>
              <a:sym typeface="+mn-ea"/>
            </a:endParaRPr>
          </a:p>
        </p:txBody>
      </p:sp>
      <p:sp>
        <p:nvSpPr>
          <p:cNvPr id="104917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中通快递：优势在于覆盖面广、价格相对较低，且拥有庞大的加盟商网络；劣势在于配送速度和服务质量相对不稳定。</a:t>
            </a:r>
            <a:endParaRPr altLang="en-US" dirty="0" lang="zh-CN">
              <a:solidFill>
                <a:schemeClr val="dk1">
                  <a:lumMod val="80000"/>
                  <a:lumOff val="20000"/>
                </a:schemeClr>
              </a:solidFill>
              <a:latin typeface="+mn-ea"/>
              <a:sym typeface="+mn-ea"/>
            </a:endParaRPr>
          </a:p>
        </p:txBody>
      </p:sp>
      <p:sp>
        <p:nvSpPr>
          <p:cNvPr id="104918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申通快递：优势在于价格低廉、覆盖面广，且在华南地区市场份额较高；劣势在于配送速度和服务质量有待提高。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6" name="标题 1"/>
          <p:cNvSpPr>
            <a:spLocks noGrp="1"/>
          </p:cNvSpPr>
          <p:nvPr>
            <p:ph type="title"/>
          </p:nvPr>
        </p:nvSpPr>
        <p:spPr/>
        <p:txBody>
          <a:bodyPr/>
          <a:p>
            <a:r>
              <a:rPr altLang="en-US" lang="zh-CN"/>
              <a:t>竞争策略分析</a:t>
            </a:r>
            <a:endParaRPr altLang="en-US" lang="zh-CN"/>
          </a:p>
        </p:txBody>
      </p:sp>
      <p:sp>
        <p:nvSpPr>
          <p:cNvPr id="104922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合作伙伴关系：与供应商、分销商等建立战略合作关系，共同应对市场挑战</a:t>
            </a:r>
            <a:endParaRPr altLang="en-US" dirty="0" sz="2400" lang="zh-CN">
              <a:latin typeface="+mn-ea"/>
              <a:ea typeface="+mn-ea"/>
            </a:endParaRPr>
          </a:p>
        </p:txBody>
      </p:sp>
      <p:sp>
        <p:nvSpPr>
          <p:cNvPr id="104924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品牌建设：加强品牌宣传和推广，提高品牌知名度和美誉度</a:t>
            </a:r>
            <a:endParaRPr altLang="en-US" dirty="0" sz="2400" lang="zh-CN">
              <a:latin typeface="+mn-ea"/>
              <a:ea typeface="+mn-ea"/>
            </a:endParaRPr>
          </a:p>
        </p:txBody>
      </p:sp>
      <p:sp>
        <p:nvSpPr>
          <p:cNvPr id="104924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成本领先：通过规模经济、技术创新等方式降低成本，提高竞争力</a:t>
            </a:r>
            <a:endParaRPr altLang="en-US" dirty="0" sz="2400" lang="zh-CN">
              <a:latin typeface="+mn-ea"/>
              <a:ea typeface="+mn-ea"/>
            </a:endParaRPr>
          </a:p>
        </p:txBody>
      </p:sp>
      <p:sp>
        <p:nvSpPr>
          <p:cNvPr id="104925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差异化服务：提供特色化、个性化的服务，满足消费者多样化需求</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4" name="标题 1"/>
          <p:cNvSpPr>
            <a:spLocks noGrp="1"/>
          </p:cNvSpPr>
          <p:nvPr>
            <p:ph type="title"/>
          </p:nvPr>
        </p:nvSpPr>
        <p:spPr/>
        <p:txBody>
          <a:bodyPr/>
          <a:p>
            <a:r>
              <a:rPr altLang="en-US" lang="zh-CN"/>
              <a:t>竞争趋势预测</a:t>
            </a:r>
            <a:endParaRPr altLang="en-US" lang="zh-CN"/>
          </a:p>
        </p:txBody>
      </p:sp>
      <p:sp>
        <p:nvSpPr>
          <p:cNvPr id="104928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物流和快递企业将进一步整合，形成寡头竞争格局</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绿色、环保将成为竞争的新焦点，企业将加大在这方面的投入</a:t>
            </a:r>
            <a:endParaRPr dirty="0" sz="2000" err="1">
              <a:solidFill>
                <a:schemeClr val="tx1">
                  <a:lumMod val="75000"/>
                  <a:lumOff val="25000"/>
                </a:schemeClr>
              </a:solidFill>
              <a:latin typeface="+mn-ea"/>
              <a:ea typeface="+mn-ea"/>
              <a:cs typeface="+mn-ea"/>
              <a:sym typeface="+mn-lt"/>
            </a:endParaRPr>
          </a:p>
        </p:txBody>
      </p:sp>
      <p:sp>
        <p:nvSpPr>
          <p:cNvPr id="104930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1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服务质量将成为竞争的核心，快递员培训、服务质量监控等方面将得到加强</a:t>
            </a:r>
            <a:endParaRPr dirty="0" sz="2000" err="1">
              <a:solidFill>
                <a:schemeClr val="tx1">
                  <a:lumMod val="75000"/>
                  <a:lumOff val="25000"/>
                </a:schemeClr>
              </a:solidFill>
              <a:latin typeface="+mn-ea"/>
              <a:ea typeface="+mn-ea"/>
              <a:cs typeface="+mn-ea"/>
              <a:sym typeface="+mn-lt"/>
            </a:endParaRPr>
          </a:p>
        </p:txBody>
      </p:sp>
      <p:sp>
        <p:nvSpPr>
          <p:cNvPr id="10493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技术创新将成为竞争的关键，智能化、自动化将加速行业洗牌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8" name="标题"/>
          <p:cNvSpPr>
            <a:spLocks noGrp="1"/>
          </p:cNvSpPr>
          <p:nvPr>
            <p:ph type="title"/>
            <p:custDataLst>
              <p:tags r:id="rId1"/>
            </p:custDataLst>
          </p:nvPr>
        </p:nvSpPr>
        <p:spPr>
          <a:xfrm>
            <a:off x="825361" y="3133103"/>
            <a:ext cx="6367550" cy="1743697"/>
          </a:xfrm>
        </p:spPr>
        <p:txBody>
          <a:bodyPr/>
          <a:p>
            <a:r>
              <a:rPr altLang="en-US" lang="zh-CN"/>
              <a:t>物流和快递市场的发展趋势</a:t>
            </a:r>
            <a:endParaRPr altLang="en-US" lang="zh-CN"/>
          </a:p>
        </p:txBody>
      </p:sp>
      <p:sp>
        <p:nvSpPr>
          <p:cNvPr id="104936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2" name="标题 1"/>
          <p:cNvSpPr>
            <a:spLocks noGrp="1"/>
          </p:cNvSpPr>
          <p:nvPr>
            <p:ph type="title"/>
          </p:nvPr>
        </p:nvSpPr>
        <p:spPr/>
        <p:txBody>
          <a:bodyPr/>
          <a:p>
            <a:r>
              <a:rPr altLang="en-US" lang="zh-CN"/>
              <a:t>技术创新驱动发展</a:t>
            </a:r>
            <a:endParaRPr altLang="en-US" lang="zh-CN"/>
          </a:p>
        </p:txBody>
      </p:sp>
      <p:sp>
        <p:nvSpPr>
          <p:cNvPr id="104938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8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物流和快递企业通过引进先进的信息技术，提高物流效率和降低成本</a:t>
            </a:r>
            <a:endParaRPr altLang="en-US" dirty="0" sz="2000" lang="zh-CN" spc="200">
              <a:solidFill>
                <a:schemeClr val="tx1">
                  <a:lumMod val="85000"/>
                  <a:lumOff val="15000"/>
                </a:schemeClr>
              </a:solidFill>
              <a:latin typeface="+mn-ea"/>
              <a:sym typeface="+mn-ea"/>
            </a:endParaRPr>
          </a:p>
        </p:txBody>
      </p:sp>
      <p:sp>
        <p:nvSpPr>
          <p:cNvPr id="104939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9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无人机、无人车等智能物流设备的应用，提升配送速度和降低人力成本</a:t>
            </a:r>
            <a:endParaRPr altLang="en-US" dirty="0" sz="2000" lang="zh-CN" spc="200">
              <a:solidFill>
                <a:schemeClr val="tx1">
                  <a:lumMod val="85000"/>
                  <a:lumOff val="15000"/>
                </a:schemeClr>
              </a:solidFill>
              <a:latin typeface="+mn-ea"/>
              <a:sym typeface="+mn-ea"/>
            </a:endParaRPr>
          </a:p>
        </p:txBody>
      </p:sp>
      <p:sp>
        <p:nvSpPr>
          <p:cNvPr id="104939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0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物联网、大数据等技术的应用，实现物流过程的可视化、智能化和协同化</a:t>
            </a:r>
            <a:endParaRPr altLang="en-US" dirty="0" sz="2000" lang="zh-CN" spc="200">
              <a:solidFill>
                <a:schemeClr val="tx1">
                  <a:lumMod val="85000"/>
                  <a:lumOff val="15000"/>
                </a:schemeClr>
              </a:solidFill>
              <a:latin typeface="+mn-ea"/>
              <a:sym typeface="+mn-ea"/>
            </a:endParaRPr>
          </a:p>
        </p:txBody>
      </p:sp>
      <p:sp>
        <p:nvSpPr>
          <p:cNvPr id="104940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0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区块链技术应用于物流领域，提高物流安全和透明度，降低信任成本</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0" name="标题 1"/>
          <p:cNvSpPr>
            <a:spLocks noGrp="1"/>
          </p:cNvSpPr>
          <p:nvPr>
            <p:ph type="title"/>
          </p:nvPr>
        </p:nvSpPr>
        <p:spPr/>
        <p:txBody>
          <a:bodyPr/>
          <a:p>
            <a:r>
              <a:rPr altLang="en-US" lang="zh-CN"/>
              <a:t>绿色物流发展</a:t>
            </a:r>
            <a:endParaRPr altLang="en-US" lang="zh-CN"/>
          </a:p>
        </p:txBody>
      </p:sp>
      <p:sp>
        <p:nvSpPr>
          <p:cNvPr id="104944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定义：绿色物流是指通过合理规划、减少污染、提高运输效率等方式，实现物流活动的可持续发展。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技术创新：通过应用新技术，如智能物流、无人配送等，提高物流效率和减少排放。</a:t>
            </a:r>
            <a:endParaRPr dirty="0" sz="2000" err="1">
              <a:solidFill>
                <a:schemeClr val="tx1">
                  <a:lumMod val="75000"/>
                  <a:lumOff val="25000"/>
                </a:schemeClr>
              </a:solidFill>
              <a:latin typeface="+mn-ea"/>
              <a:ea typeface="+mn-ea"/>
              <a:cs typeface="+mn-ea"/>
              <a:sym typeface="+mn-lt"/>
            </a:endParaRPr>
          </a:p>
        </p:txBody>
      </p:sp>
      <p:sp>
        <p:nvSpPr>
          <p:cNvPr id="104946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6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绿色包装：推广使用可回收、可降解的包装材料，减少一次性塑料的使用。</a:t>
            </a:r>
            <a:endParaRPr dirty="0" err="1">
              <a:solidFill>
                <a:schemeClr val="tx1">
                  <a:lumMod val="75000"/>
                  <a:lumOff val="25000"/>
                </a:schemeClr>
              </a:solidFill>
              <a:latin typeface="+mn-ea"/>
              <a:ea typeface="+mn-ea"/>
              <a:cs typeface="+mn-ea"/>
              <a:sym typeface="+mn-lt"/>
            </a:endParaRPr>
          </a:p>
        </p:txBody>
      </p:sp>
      <p:sp>
        <p:nvSpPr>
          <p:cNvPr id="10494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发展趋势：随着环保意识的提高和政策的推动，绿色物流将成为物流行业的重要发展方向。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4" name="标题 1"/>
          <p:cNvSpPr>
            <a:spLocks noGrp="1"/>
          </p:cNvSpPr>
          <p:nvPr>
            <p:ph type="title"/>
          </p:nvPr>
        </p:nvSpPr>
        <p:spPr/>
        <p:txBody>
          <a:bodyPr/>
          <a:p>
            <a:r>
              <a:rPr altLang="en-US" lang="zh-CN"/>
              <a:t>智能化发展</a:t>
            </a:r>
            <a:endParaRPr altLang="en-US" lang="zh-CN"/>
          </a:p>
        </p:txBody>
      </p:sp>
      <p:sp>
        <p:nvSpPr>
          <p:cNvPr id="104951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物流和快递企业将加大技术投入，提高自动化和智能化水平</a:t>
            </a:r>
            <a:endParaRPr altLang="en-US" dirty="0" sz="1200" lang="zh-CN" spc="150">
              <a:solidFill>
                <a:schemeClr val="tx1">
                  <a:lumMod val="65000"/>
                  <a:lumOff val="35000"/>
                </a:schemeClr>
              </a:solidFill>
              <a:latin typeface="+mn-ea"/>
              <a:sym typeface="+mn-ea"/>
            </a:endParaRPr>
          </a:p>
        </p:txBody>
      </p:sp>
      <p:sp>
        <p:nvSpPr>
          <p:cNvPr id="104951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人工智能、大数据、物联网等新兴技术将广泛应用于物流和快递行业</a:t>
            </a:r>
            <a:endParaRPr altLang="en-US" dirty="0" sz="1200" lang="zh-CN" spc="150">
              <a:solidFill>
                <a:schemeClr val="tx1">
                  <a:lumMod val="65000"/>
                  <a:lumOff val="35000"/>
                </a:schemeClr>
              </a:solidFill>
              <a:latin typeface="+mn-ea"/>
              <a:sym typeface="+mn-ea"/>
            </a:endParaRPr>
          </a:p>
        </p:txBody>
      </p:sp>
      <p:sp>
        <p:nvSpPr>
          <p:cNvPr id="104952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智能化发展将提高物流和快递行业的效率、降低成本，提升用户体验</a:t>
            </a:r>
            <a:endParaRPr altLang="en-US" dirty="0" sz="1200" lang="zh-CN" spc="150">
              <a:solidFill>
                <a:schemeClr val="tx1">
                  <a:lumMod val="65000"/>
                  <a:lumOff val="35000"/>
                </a:schemeClr>
              </a:solidFill>
              <a:latin typeface="+mn-ea"/>
              <a:sym typeface="+mn-ea"/>
            </a:endParaRPr>
          </a:p>
        </p:txBody>
      </p:sp>
      <p:sp>
        <p:nvSpPr>
          <p:cNvPr id="104952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智能化发展将推动物流和快递行业向更高效、更便捷、更安全的方向发展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56" name="标题 1"/>
          <p:cNvSpPr>
            <a:spLocks noGrp="1"/>
          </p:cNvSpPr>
          <p:nvPr>
            <p:ph type="title"/>
          </p:nvPr>
        </p:nvSpPr>
        <p:spPr/>
        <p:txBody>
          <a:bodyPr/>
          <a:p>
            <a:r>
              <a:rPr altLang="en-US" lang="zh-CN"/>
              <a:t>多元化服务发展</a:t>
            </a:r>
            <a:endParaRPr altLang="en-US" lang="zh-CN"/>
          </a:p>
        </p:txBody>
      </p:sp>
      <p:sp>
        <p:nvSpPr>
          <p:cNvPr id="10495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物流和快递企业将加强与电商、制造业等产业的合作，实现互利共赢</a:t>
            </a:r>
            <a:endParaRPr altLang="zh-CN" dirty="0" lang="en-US">
              <a:solidFill>
                <a:schemeClr val="dk1">
                  <a:lumMod val="80000"/>
                  <a:lumOff val="20000"/>
                </a:schemeClr>
              </a:solidFill>
              <a:latin typeface="+mn-ea"/>
              <a:sym typeface="+mn-ea"/>
            </a:endParaRPr>
          </a:p>
        </p:txBody>
      </p:sp>
      <p:sp>
        <p:nvSpPr>
          <p:cNvPr id="10495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物流和快递企业将提供更多元化的服务，以满足客户的不同需求</a:t>
            </a:r>
            <a:endParaRPr altLang="en-US" dirty="0" lang="zh-CN">
              <a:solidFill>
                <a:schemeClr val="dk1">
                  <a:lumMod val="80000"/>
                  <a:lumOff val="20000"/>
                </a:schemeClr>
              </a:solidFill>
              <a:latin typeface="+mn-ea"/>
              <a:sym typeface="+mn-ea"/>
            </a:endParaRPr>
          </a:p>
        </p:txBody>
      </p:sp>
      <p:sp>
        <p:nvSpPr>
          <p:cNvPr id="10495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物流和快递企业将通过技术创新和模式创新，不断拓展服务范围和提升服务质量</a:t>
            </a:r>
            <a:endParaRPr altLang="en-US" dirty="0" lang="zh-CN">
              <a:solidFill>
                <a:schemeClr val="dk1">
                  <a:lumMod val="80000"/>
                  <a:lumOff val="20000"/>
                </a:schemeClr>
              </a:solidFill>
              <a:latin typeface="+mn-ea"/>
              <a:sym typeface="+mn-ea"/>
            </a:endParaRPr>
          </a:p>
        </p:txBody>
      </p:sp>
      <p:sp>
        <p:nvSpPr>
          <p:cNvPr id="10495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物流和快递市场将呈现更加开放和竞争的态势，推动行业不断向前发展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2" name="标题"/>
          <p:cNvSpPr>
            <a:spLocks noGrp="1"/>
          </p:cNvSpPr>
          <p:nvPr>
            <p:ph type="title"/>
            <p:custDataLst>
              <p:tags r:id="rId1"/>
            </p:custDataLst>
          </p:nvPr>
        </p:nvSpPr>
        <p:spPr>
          <a:xfrm>
            <a:off x="825361" y="3133103"/>
            <a:ext cx="6367550" cy="1743697"/>
          </a:xfrm>
        </p:spPr>
        <p:txBody>
          <a:bodyPr/>
          <a:p>
            <a:r>
              <a:rPr altLang="en-US" lang="zh-CN"/>
              <a:t>2024年物流和快递市场的投资机会</a:t>
            </a:r>
            <a:endParaRPr altLang="en-US" lang="zh-CN"/>
          </a:p>
        </p:txBody>
      </p:sp>
      <p:sp>
        <p:nvSpPr>
          <p:cNvPr id="104962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6" name="标题 1"/>
          <p:cNvSpPr>
            <a:spLocks noGrp="1"/>
          </p:cNvSpPr>
          <p:nvPr>
            <p:ph type="title"/>
          </p:nvPr>
        </p:nvSpPr>
        <p:spPr/>
        <p:txBody>
          <a:bodyPr/>
          <a:p>
            <a:r>
              <a:rPr altLang="en-US" lang="zh-CN"/>
              <a:t>投资机会分析</a:t>
            </a:r>
            <a:endParaRPr altLang="en-US" lang="zh-CN"/>
          </a:p>
        </p:txBody>
      </p:sp>
      <p:sp>
        <p:nvSpPr>
          <p:cNvPr id="104964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智能化、数字化、自动化等新技术的应用将为物流和快递行业带来新的发展动力。</a:t>
            </a:r>
            <a:endParaRPr altLang="en-US" dirty="0" sz="2400" lang="zh-CN">
              <a:latin typeface="+mn-ea"/>
              <a:ea typeface="+mn-ea"/>
            </a:endParaRPr>
          </a:p>
        </p:txBody>
      </p:sp>
      <p:sp>
        <p:nvSpPr>
          <p:cNvPr id="104966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投资机会将主要集中在技术创新、模式创新、服务创新等方面。</a:t>
            </a:r>
            <a:endParaRPr altLang="en-US" dirty="0" sz="2400" lang="zh-CN">
              <a:latin typeface="+mn-ea"/>
              <a:ea typeface="+mn-ea"/>
            </a:endParaRPr>
          </a:p>
        </p:txBody>
      </p:sp>
      <p:sp>
        <p:nvSpPr>
          <p:cNvPr id="104966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2024年物流和快递市场将迎来新的发展机遇，市场规模将继续扩大。</a:t>
            </a:r>
            <a:endParaRPr altLang="en-US" dirty="0" sz="2400" lang="zh-CN">
              <a:latin typeface="+mn-ea"/>
              <a:ea typeface="+mn-ea"/>
            </a:endParaRPr>
          </a:p>
        </p:txBody>
      </p:sp>
      <p:sp>
        <p:nvSpPr>
          <p:cNvPr id="104967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随着电商市场的不断壮大，物流和快递行业将迎来更多的业务需求。</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4" name="标题 1"/>
          <p:cNvSpPr>
            <a:spLocks noGrp="1"/>
          </p:cNvSpPr>
          <p:nvPr>
            <p:ph type="title"/>
          </p:nvPr>
        </p:nvSpPr>
        <p:spPr/>
        <p:txBody>
          <a:bodyPr/>
          <a:p>
            <a:r>
              <a:rPr altLang="en-US" lang="zh-CN"/>
              <a:t>投资风险分析</a:t>
            </a:r>
            <a:endParaRPr altLang="en-US" lang="zh-CN"/>
          </a:p>
        </p:txBody>
      </p:sp>
      <p:sp>
        <p:nvSpPr>
          <p:cNvPr id="10497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市场竞争激烈：快递公司数量众多，竞争激烈，投资回报率可能较低。</a:t>
            </a:r>
            <a:endParaRPr altLang="en-US" dirty="0" sz="1200" lang="zh-CN" spc="150">
              <a:solidFill>
                <a:schemeClr val="tx1">
                  <a:lumMod val="65000"/>
                  <a:lumOff val="35000"/>
                </a:schemeClr>
              </a:solidFill>
              <a:latin typeface="+mn-ea"/>
              <a:sym typeface="+mn-ea"/>
            </a:endParaRPr>
          </a:p>
        </p:txBody>
      </p:sp>
      <p:sp>
        <p:nvSpPr>
          <p:cNvPr id="10497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政策风险：政府对快递行业的监管加强，可能对投资产生影响。</a:t>
            </a:r>
            <a:endParaRPr altLang="en-US" dirty="0" sz="1200" lang="zh-CN" spc="150">
              <a:solidFill>
                <a:schemeClr val="tx1">
                  <a:lumMod val="65000"/>
                  <a:lumOff val="35000"/>
                </a:schemeClr>
              </a:solidFill>
              <a:latin typeface="+mn-ea"/>
              <a:sym typeface="+mn-ea"/>
            </a:endParaRPr>
          </a:p>
        </p:txBody>
      </p:sp>
      <p:sp>
        <p:nvSpPr>
          <p:cNvPr id="10497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技术风险：物流和快递行业技术更新迅速，投资成本高，技术落后可能导致竞争力下降。</a:t>
            </a:r>
            <a:endParaRPr altLang="en-US" dirty="0" sz="1200" lang="zh-CN" spc="150">
              <a:solidFill>
                <a:schemeClr val="tx1">
                  <a:lumMod val="65000"/>
                  <a:lumOff val="35000"/>
                </a:schemeClr>
              </a:solidFill>
              <a:latin typeface="+mn-ea"/>
              <a:sym typeface="+mn-ea"/>
            </a:endParaRPr>
          </a:p>
        </p:txBody>
      </p:sp>
      <p:sp>
        <p:nvSpPr>
          <p:cNvPr id="10497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法律风险：快递公司需要遵守相关法律法规，违法违规可能面临罚款等处罚。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6" name="标题 1"/>
          <p:cNvSpPr>
            <a:spLocks noGrp="1"/>
          </p:cNvSpPr>
          <p:nvPr>
            <p:ph type="title"/>
          </p:nvPr>
        </p:nvSpPr>
        <p:spPr/>
        <p:txBody>
          <a:bodyPr/>
          <a:p>
            <a:r>
              <a:rPr altLang="en-US" lang="zh-CN"/>
              <a:t>投资策略建议</a:t>
            </a:r>
            <a:endParaRPr altLang="en-US" lang="zh-CN"/>
          </a:p>
        </p:txBody>
      </p:sp>
      <p:sp>
        <p:nvSpPr>
          <p:cNvPr id="104974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8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8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8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关注行业发展趋势，选择具有潜力的投资领域</a:t>
            </a:r>
            <a:endParaRPr altLang="en-US" dirty="0" sz="1200" lang="zh-CN" spc="150">
              <a:solidFill>
                <a:schemeClr val="tx1">
                  <a:lumMod val="65000"/>
                  <a:lumOff val="35000"/>
                </a:schemeClr>
              </a:solidFill>
              <a:latin typeface="+mn-ea"/>
              <a:sym typeface="+mn-ea"/>
            </a:endParaRPr>
          </a:p>
        </p:txBody>
      </p:sp>
      <p:sp>
        <p:nvSpPr>
          <p:cNvPr id="104978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保持理性投资心态，避免盲目跟风</a:t>
            </a:r>
            <a:endParaRPr altLang="en-US" dirty="0" sz="1200" lang="zh-CN" spc="150">
              <a:solidFill>
                <a:schemeClr val="tx1">
                  <a:lumMod val="65000"/>
                  <a:lumOff val="35000"/>
                </a:schemeClr>
              </a:solidFill>
              <a:latin typeface="+mn-ea"/>
              <a:sym typeface="+mn-ea"/>
            </a:endParaRPr>
          </a:p>
        </p:txBody>
      </p:sp>
      <p:sp>
        <p:nvSpPr>
          <p:cNvPr id="104978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合理配置资产，分散投资风险</a:t>
            </a:r>
            <a:endParaRPr altLang="en-US" dirty="0" sz="1200" lang="zh-CN" spc="150">
              <a:solidFill>
                <a:schemeClr val="tx1">
                  <a:lumMod val="65000"/>
                  <a:lumOff val="35000"/>
                </a:schemeClr>
              </a:solidFill>
              <a:latin typeface="+mn-ea"/>
              <a:sym typeface="+mn-ea"/>
            </a:endParaRPr>
          </a:p>
        </p:txBody>
      </p:sp>
      <p:sp>
        <p:nvSpPr>
          <p:cNvPr id="104979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深入研究公司基本面，选择优质投资标的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4" name="标题 1"/>
          <p:cNvSpPr>
            <a:spLocks noGrp="1"/>
          </p:cNvSpPr>
          <p:nvPr>
            <p:ph type="title"/>
          </p:nvPr>
        </p:nvSpPr>
        <p:spPr/>
        <p:txBody>
          <a:bodyPr/>
          <a:p>
            <a:r>
              <a:rPr altLang="en-US" lang="zh-CN"/>
              <a:t>投资前景展望</a:t>
            </a:r>
            <a:endParaRPr altLang="en-US" lang="zh-CN"/>
          </a:p>
        </p:txBody>
      </p:sp>
      <p:sp>
        <p:nvSpPr>
          <p:cNvPr id="104982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30" name="TextBox 2"/>
          <p:cNvSpPr txBox="1"/>
          <p:nvPr>
            <p:custDataLst>
              <p:tags r:id="rId3"/>
            </p:custDataLst>
          </p:nvPr>
        </p:nvSpPr>
        <p:spPr>
          <a:xfrm>
            <a:off x="986772"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2024年物流和快递市场将保持稳定增长，市场规模有望进一步扩大。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3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3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随着电商市场的持续繁荣，快递业务量将继续保持高速增长。</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3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2" name="TextBox 2"/>
          <p:cNvSpPr txBox="1"/>
          <p:nvPr>
            <p:custDataLst>
              <p:tags r:id="rId9"/>
            </p:custDataLst>
          </p:nvPr>
        </p:nvSpPr>
        <p:spPr>
          <a:xfrm>
            <a:off x="6348206"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智能化、数字化、网络化将成为物流和快递行业的发展趋势，投资机会将进一步涌现。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4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4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48"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绿色物流和可持续发展将成为行业的重要发展方向，投资者可关注相关领域。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2" name="标题"/>
          <p:cNvSpPr>
            <a:spLocks noGrp="1"/>
          </p:cNvSpPr>
          <p:nvPr>
            <p:ph type="title"/>
            <p:custDataLst>
              <p:tags r:id="rId1"/>
            </p:custDataLst>
          </p:nvPr>
        </p:nvSpPr>
        <p:spPr>
          <a:xfrm>
            <a:off x="825361" y="3133103"/>
            <a:ext cx="6367550" cy="1743697"/>
          </a:xfrm>
        </p:spPr>
        <p:txBody>
          <a:bodyPr/>
          <a:p>
            <a:r>
              <a:rPr altLang="en-US" lang="zh-CN"/>
              <a:t>物流和快递市场的挑战与机遇</a:t>
            </a:r>
            <a:endParaRPr altLang="en-US" lang="zh-CN"/>
          </a:p>
        </p:txBody>
      </p:sp>
      <p:sp>
        <p:nvSpPr>
          <p:cNvPr id="104988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6" name="标题 1"/>
          <p:cNvSpPr>
            <a:spLocks noGrp="1"/>
          </p:cNvSpPr>
          <p:nvPr>
            <p:ph type="title"/>
          </p:nvPr>
        </p:nvSpPr>
        <p:spPr/>
        <p:txBody>
          <a:bodyPr/>
          <a:p>
            <a:r>
              <a:rPr altLang="en-US" lang="zh-CN"/>
              <a:t>市场挑战分析</a:t>
            </a:r>
            <a:endParaRPr altLang="en-US" lang="zh-CN"/>
          </a:p>
        </p:txBody>
      </p:sp>
      <p:sp>
        <p:nvSpPr>
          <p:cNvPr id="104990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成本压力：随着人力、物料等成本的不断上涨，物流和快递企业的运营成本压力加大。</a:t>
            </a:r>
            <a:endParaRPr altLang="en-US" sz="1400" lang="zh-CN" spc="150">
              <a:solidFill>
                <a:schemeClr val="tx1"/>
              </a:solidFill>
              <a:effectLst/>
              <a:latin typeface="+mn-ea"/>
              <a:sym typeface="+mn-ea"/>
            </a:endParaRPr>
          </a:p>
        </p:txBody>
      </p:sp>
      <p:sp>
        <p:nvSpPr>
          <p:cNvPr id="104991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竞争激烈：物流和快递企业数量众多，竞争激烈，市场份额难以扩大。</a:t>
            </a:r>
            <a:endParaRPr altLang="en-US" dirty="0" sz="1400" lang="zh-CN" spc="150">
              <a:solidFill>
                <a:schemeClr val="tx1"/>
              </a:solidFill>
              <a:effectLst/>
              <a:latin typeface="+mn-ea"/>
              <a:sym typeface="+mn-ea"/>
            </a:endParaRPr>
          </a:p>
        </p:txBody>
      </p:sp>
      <p:sp>
        <p:nvSpPr>
          <p:cNvPr id="104992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法规限制：相关法规对物流和快递企业的运营有一定的限制，例如环保法规、交通法规等。</a:t>
            </a:r>
            <a:endParaRPr altLang="en-US" sz="1400" lang="zh-CN" spc="150">
              <a:solidFill>
                <a:schemeClr val="tx1"/>
              </a:solidFill>
              <a:effectLst/>
              <a:latin typeface="+mn-ea"/>
              <a:sym typeface="+mn-ea"/>
            </a:endParaRPr>
          </a:p>
        </p:txBody>
      </p:sp>
      <p:sp>
        <p:nvSpPr>
          <p:cNvPr id="104992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技术更新：随着电商、物联网等技术的不断发展，物流和快递企业需要不断更新技术和设备以适应市场需求。</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6" name="标题 1"/>
          <p:cNvSpPr>
            <a:spLocks noGrp="1"/>
          </p:cNvSpPr>
          <p:nvPr>
            <p:ph type="title"/>
          </p:nvPr>
        </p:nvSpPr>
        <p:spPr/>
        <p:txBody>
          <a:bodyPr/>
          <a:p>
            <a:r>
              <a:rPr altLang="en-US" lang="zh-CN"/>
              <a:t>市场机遇分析</a:t>
            </a:r>
            <a:endParaRPr altLang="en-US" lang="zh-CN"/>
          </a:p>
        </p:txBody>
      </p:sp>
      <p:sp>
        <p:nvSpPr>
          <p:cNvPr id="104995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8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物流和快递市场的发展趋势和未来增长潜力</a:t>
            </a:r>
            <a:endParaRPr altLang="en-US" dirty="0" sz="1200" lang="zh-CN" spc="150">
              <a:solidFill>
                <a:schemeClr val="tx1">
                  <a:lumMod val="65000"/>
                  <a:lumOff val="35000"/>
                </a:schemeClr>
              </a:solidFill>
              <a:latin typeface="+mn-ea"/>
              <a:sym typeface="+mn-ea"/>
            </a:endParaRPr>
          </a:p>
        </p:txBody>
      </p:sp>
      <p:sp>
        <p:nvSpPr>
          <p:cNvPr id="104999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物流和快递企业与科技融合的创新机遇</a:t>
            </a:r>
            <a:endParaRPr altLang="en-US" dirty="0" sz="1200" lang="zh-CN" spc="150">
              <a:solidFill>
                <a:schemeClr val="tx1">
                  <a:lumMod val="65000"/>
                  <a:lumOff val="35000"/>
                </a:schemeClr>
              </a:solidFill>
              <a:latin typeface="+mn-ea"/>
              <a:sym typeface="+mn-ea"/>
            </a:endParaRPr>
          </a:p>
        </p:txBody>
      </p:sp>
      <p:sp>
        <p:nvSpPr>
          <p:cNvPr id="104999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物流和快递企业在新兴市场的拓展机会</a:t>
            </a:r>
            <a:endParaRPr altLang="en-US" dirty="0" sz="1200" lang="zh-CN" spc="150">
              <a:solidFill>
                <a:schemeClr val="tx1">
                  <a:lumMod val="65000"/>
                  <a:lumOff val="35000"/>
                </a:schemeClr>
              </a:solidFill>
              <a:latin typeface="+mn-ea"/>
              <a:sym typeface="+mn-ea"/>
            </a:endParaRPr>
          </a:p>
        </p:txBody>
      </p:sp>
      <p:sp>
        <p:nvSpPr>
          <p:cNvPr id="105000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电子商务的快速发展带来的物流需求增长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34" name="标题 1"/>
          <p:cNvSpPr>
            <a:spLocks noGrp="1"/>
          </p:cNvSpPr>
          <p:nvPr>
            <p:ph type="title"/>
          </p:nvPr>
        </p:nvSpPr>
        <p:spPr/>
        <p:txBody>
          <a:bodyPr/>
          <a:p>
            <a:r>
              <a:rPr altLang="en-US" lang="zh-CN"/>
              <a:t>应对挑战和抓住机遇的策略建议</a:t>
            </a:r>
            <a:endParaRPr altLang="en-US" lang="zh-CN"/>
          </a:p>
        </p:txBody>
      </p:sp>
      <p:sp>
        <p:nvSpPr>
          <p:cNvPr id="105003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7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提升物流和快递企业的信息化水平，提高运营效率</a:t>
            </a:r>
            <a:endParaRPr altLang="en-US" dirty="0" sz="1200" lang="zh-CN" spc="150">
              <a:solidFill>
                <a:schemeClr val="tx1">
                  <a:lumMod val="65000"/>
                  <a:lumOff val="35000"/>
                </a:schemeClr>
              </a:solidFill>
              <a:latin typeface="+mn-ea"/>
              <a:sym typeface="+mn-ea"/>
            </a:endParaRPr>
          </a:p>
        </p:txBody>
      </p:sp>
      <p:sp>
        <p:nvSpPr>
          <p:cNvPr id="105007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关注环保问题，推动绿色物流发展</a:t>
            </a:r>
            <a:endParaRPr altLang="en-US" dirty="0" sz="1200" lang="zh-CN" spc="150">
              <a:solidFill>
                <a:schemeClr val="tx1">
                  <a:lumMod val="65000"/>
                  <a:lumOff val="35000"/>
                </a:schemeClr>
              </a:solidFill>
              <a:latin typeface="+mn-ea"/>
              <a:sym typeface="+mn-ea"/>
            </a:endParaRPr>
          </a:p>
        </p:txBody>
      </p:sp>
      <p:sp>
        <p:nvSpPr>
          <p:cNvPr id="105007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优化配送网络，降低运营成本</a:t>
            </a:r>
            <a:endParaRPr altLang="en-US" dirty="0" sz="1200" lang="zh-CN" spc="150">
              <a:solidFill>
                <a:schemeClr val="tx1">
                  <a:lumMod val="65000"/>
                  <a:lumOff val="35000"/>
                </a:schemeClr>
              </a:solidFill>
              <a:latin typeface="+mn-ea"/>
              <a:sym typeface="+mn-ea"/>
            </a:endParaRPr>
          </a:p>
        </p:txBody>
      </p:sp>
      <p:sp>
        <p:nvSpPr>
          <p:cNvPr id="105007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加强与电商平台的合作，拓展业务范围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12" name="标题 1"/>
          <p:cNvSpPr>
            <a:spLocks noGrp="1"/>
          </p:cNvSpPr>
          <p:nvPr>
            <p:ph type="title"/>
          </p:nvPr>
        </p:nvSpPr>
        <p:spPr/>
        <p:txBody>
          <a:bodyPr/>
          <a:p>
            <a:r>
              <a:rPr altLang="en-US" lang="zh-CN"/>
              <a:t>未来市场发展的关键因素分析</a:t>
            </a:r>
            <a:endParaRPr altLang="en-US" lang="zh-CN"/>
          </a:p>
        </p:txBody>
      </p:sp>
      <p:sp>
        <p:nvSpPr>
          <p:cNvPr id="105011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技术创新：如人工智能、大数据和物联网等技术将为物流和快递行业带来更高的效率和准确性。</a:t>
            </a:r>
            <a:endParaRPr altLang="en-US" dirty="0" sz="1200" lang="zh-CN" spc="150">
              <a:solidFill>
                <a:schemeClr val="tx1">
                  <a:lumMod val="65000"/>
                  <a:lumOff val="35000"/>
                </a:schemeClr>
              </a:solidFill>
              <a:latin typeface="+mn-ea"/>
              <a:sym typeface="+mn-ea"/>
            </a:endParaRPr>
          </a:p>
        </p:txBody>
      </p:sp>
      <p:sp>
        <p:nvSpPr>
          <p:cNvPr id="105011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绿色环保：随着对可持续发展的重视，物流和快递行业将面临环保挑战，但也将带来新的机遇。</a:t>
            </a:r>
            <a:endParaRPr altLang="en-US" dirty="0" sz="1200" lang="zh-CN" spc="150">
              <a:solidFill>
                <a:schemeClr val="tx1">
                  <a:lumMod val="65000"/>
                  <a:lumOff val="35000"/>
                </a:schemeClr>
              </a:solidFill>
              <a:latin typeface="+mn-ea"/>
              <a:sym typeface="+mn-ea"/>
            </a:endParaRPr>
          </a:p>
        </p:txBody>
      </p:sp>
      <p:sp>
        <p:nvSpPr>
          <p:cNvPr id="105011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电商发展：电商行业的持续增长将为物流和快递行业提供更多机会，但也将面临更高的服务质量和效率要求。</a:t>
            </a:r>
            <a:endParaRPr altLang="en-US" dirty="0" sz="1200" lang="zh-CN" spc="150">
              <a:solidFill>
                <a:schemeClr val="tx1">
                  <a:lumMod val="65000"/>
                  <a:lumOff val="35000"/>
                </a:schemeClr>
              </a:solidFill>
              <a:latin typeface="+mn-ea"/>
              <a:sym typeface="+mn-ea"/>
            </a:endParaRPr>
          </a:p>
        </p:txBody>
      </p:sp>
      <p:sp>
        <p:nvSpPr>
          <p:cNvPr id="105012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市场竞争：随着市场的不断扩大，竞争将更加激烈，企业需要不断创新和提高服务质量以保持竞争优势。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54" name="公司名"/>
          <p:cNvSpPr>
            <a:spLocks noGrp="1"/>
          </p:cNvSpPr>
          <p:nvPr>
            <p:ph type="body" sz="quarter" idx="13"/>
            <p:custDataLst>
              <p:tags r:id="rId1"/>
            </p:custDataLst>
          </p:nvPr>
        </p:nvSpPr>
        <p:spPr>
          <a:xfrm>
            <a:off x="838799" y="356515"/>
            <a:ext cx="9740301" cy="504000"/>
          </a:xfrm>
        </p:spPr>
        <p:txBody>
          <a:bodyPr/>
          <a:p>
            <a:r>
              <a:rPr altLang="en-US" lang="zh-CN"/>
              <a:t>稻壳学院</a:t>
            </a:r>
            <a:endParaRPr altLang="en-US" lang="zh-CN"/>
          </a:p>
        </p:txBody>
      </p:sp>
      <p:sp>
        <p:nvSpPr>
          <p:cNvPr id="1050156"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a:t>
            </a:r>
            <a:endParaRPr altLang="en-US" lang="zh-CN"/>
          </a:p>
        </p:txBody>
      </p:sp>
      <p:sp>
        <p:nvSpPr>
          <p:cNvPr id="1050158"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5*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5*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5*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5*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5*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5*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5*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5*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5*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5*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SLIDE_ID" val="custom2023121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2.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53.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1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71.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31.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05.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2024-01-03T11:51:53Z</dcterms:created>
  <dcterms:modified xsi:type="dcterms:W3CDTF">2024-01-03T11:51:53Z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594752b6d472474189fe4cc142aeb1e7_21</vt:lpwstr>
  </property>
</Properties>
</file>