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049" r:id="rId1"/>
    <p:sldMasterId id="2147491086" r:id="rId2"/>
  </p:sldMasterIdLst>
  <p:notesMasterIdLst>
    <p:notesMasterId r:id="rId3"/>
  </p:notesMasterIdLst>
  <p:sldIdLst>
    <p:sldId id="3677" r:id="rId4"/>
    <p:sldId id="3681" r:id="rId5"/>
    <p:sldId id="3684" r:id="rId6"/>
    <p:sldId id="3687" r:id="rId7"/>
    <p:sldId id="3690" r:id="rId8"/>
    <p:sldId id="3693" r:id="rId9"/>
    <p:sldId id="3696" r:id="rId10"/>
    <p:sldId id="3699" r:id="rId11"/>
    <p:sldId id="3702" r:id="rId12"/>
    <p:sldId id="3705" r:id="rId13"/>
    <p:sldId id="3708" r:id="rId14"/>
    <p:sldId id="3711" r:id="rId15"/>
    <p:sldId id="3714" r:id="rId16"/>
    <p:sldId id="3717" r:id="rId17"/>
    <p:sldId id="3720" r:id="rId18"/>
    <p:sldId id="3723" r:id="rId19"/>
    <p:sldId id="3726" r:id="rId20"/>
    <p:sldId id="3729" r:id="rId21"/>
    <p:sldId id="3732" r:id="rId22"/>
    <p:sldId id="3735" r:id="rId23"/>
    <p:sldId id="3738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50" r:id="rId1"/>
    <p:sldLayoutId id="2147491051" r:id="rId2"/>
    <p:sldLayoutId id="2147491052" r:id="rId3"/>
    <p:sldLayoutId id="2147491053" r:id="rId4"/>
    <p:sldLayoutId id="2147491054" r:id="rId5"/>
    <p:sldLayoutId id="2147491055" r:id="rId6"/>
    <p:sldLayoutId id="2147491056" r:id="rId7"/>
    <p:sldLayoutId id="2147491057" r:id="rId8"/>
    <p:sldLayoutId id="2147491058" r:id="rId9"/>
    <p:sldLayoutId id="2147491059" r:id="rId10"/>
    <p:sldLayoutId id="21474910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087" r:id="rId1"/>
    <p:sldLayoutId id="2147491088" r:id="rId2"/>
    <p:sldLayoutId id="2147491089" r:id="rId3"/>
    <p:sldLayoutId id="2147491090" r:id="rId4"/>
    <p:sldLayoutId id="2147491091" r:id="rId5"/>
    <p:sldLayoutId id="2147491092" r:id="rId6"/>
    <p:sldLayoutId id="2147491093" r:id="rId7"/>
    <p:sldLayoutId id="2147491094" r:id="rId8"/>
    <p:sldLayoutId id="2147491095" r:id="rId9"/>
    <p:sldLayoutId id="2147491096" r:id="rId10"/>
    <p:sldLayoutId id="214749109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tags" Target="../tags/tag157.xml"/><Relationship Id="rId19" Type="http://schemas.openxmlformats.org/officeDocument/2006/relationships/tags" Target="../tags/tag158.xml"/><Relationship Id="rId20" Type="http://schemas.openxmlformats.org/officeDocument/2006/relationships/tags" Target="../tags/tag159.xml"/><Relationship Id="rId21" Type="http://schemas.openxmlformats.org/officeDocument/2006/relationships/tags" Target="../tags/tag160.xml"/><Relationship Id="rId22" Type="http://schemas.openxmlformats.org/officeDocument/2006/relationships/tags" Target="../tags/tag161.xml"/><Relationship Id="rId23" Type="http://schemas.openxmlformats.org/officeDocument/2006/relationships/tags" Target="../tags/tag162.xml"/><Relationship Id="rId24" Type="http://schemas.openxmlformats.org/officeDocument/2006/relationships/tags" Target="../tags/tag163.xml"/><Relationship Id="rId25" Type="http://schemas.openxmlformats.org/officeDocument/2006/relationships/tags" Target="../tags/tag164.xml"/><Relationship Id="rId26" Type="http://schemas.openxmlformats.org/officeDocument/2006/relationships/tags" Target="../tags/tag165.xml"/><Relationship Id="rId27" Type="http://schemas.openxmlformats.org/officeDocument/2006/relationships/tags" Target="../tags/tag166.xml"/><Relationship Id="rId28" Type="http://schemas.openxmlformats.org/officeDocument/2006/relationships/tags" Target="../tags/tag167.xml"/><Relationship Id="rId29" Type="http://schemas.openxmlformats.org/officeDocument/2006/relationships/tags" Target="../tags/tag168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2024年创业创新扶持措施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1701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2"/>
          <p:cNvSpPr txBox="1"/>
          <p:nvPr>
            <p:custDataLst>
              <p:tags r:id="rId4"/>
            </p:custDataLst>
          </p:nvPr>
        </p:nvSpPr>
        <p:spPr>
          <a:xfrm>
            <a:off x="5483225" y="365252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4" name="文本框 8"/>
          <p:cNvSpPr txBox="1"/>
          <p:nvPr>
            <p:custDataLst>
              <p:tags r:id="rId5"/>
            </p:custDataLst>
          </p:nvPr>
        </p:nvSpPr>
        <p:spPr>
          <a:xfrm>
            <a:off x="5483225" y="267716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9"/>
          <p:cNvSpPr txBox="1"/>
          <p:nvPr>
            <p:custDataLst>
              <p:tags r:id="rId6"/>
            </p:custDataLst>
          </p:nvPr>
        </p:nvSpPr>
        <p:spPr>
          <a:xfrm>
            <a:off x="5483225" y="462788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8" name="文本框 10"/>
          <p:cNvSpPr txBox="1"/>
          <p:nvPr>
            <p:custDataLst>
              <p:tags r:id="rId7"/>
            </p:custDataLst>
          </p:nvPr>
        </p:nvSpPr>
        <p:spPr>
          <a:xfrm>
            <a:off x="7139940" y="1837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政策背景和目标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8"/>
            </p:custDataLst>
          </p:nvPr>
        </p:nvSpPr>
        <p:spPr>
          <a:xfrm>
            <a:off x="7139940" y="374396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政策实施方式和时间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2" name="文本框 15"/>
          <p:cNvSpPr txBox="1"/>
          <p:nvPr>
            <p:custDataLst>
              <p:tags r:id="rId9"/>
            </p:custDataLst>
          </p:nvPr>
        </p:nvSpPr>
        <p:spPr>
          <a:xfrm>
            <a:off x="7139940" y="279082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政策主要内容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0"/>
            </p:custDataLst>
          </p:nvPr>
        </p:nvSpPr>
        <p:spPr>
          <a:xfrm>
            <a:off x="7139940" y="469773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政策影响和效果评估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2545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5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634355" y="349821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26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634355" y="445135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540448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2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政策背景和目标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当前创业创新环境分析</a:t>
            </a:r>
            <a:endParaRPr altLang="en-US" lang="zh-CN"/>
          </a:p>
        </p:txBody>
      </p:sp>
      <p:sp>
        <p:nvSpPr>
          <p:cNvPr id="10489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当前经济形势：全球经济复苏，数字化转型加速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政策支持：政府出台多项扶持政策，鼓励创新创业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技术发展：人工智能、大数据等新技术为创业创新提供更多机会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社会环境：大众创业、万众创新的氛围浓厚，创业创新成为社会发展的新动力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政策出台的背景和目的</a:t>
            </a:r>
            <a:endParaRPr altLang="en-US" lang="zh-CN"/>
          </a:p>
        </p:txBody>
      </p:sp>
      <p:sp>
        <p:nvSpPr>
          <p:cNvPr id="10490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背景：为了促进创业创新，提高国家经济竞争力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目的：为创业者提供更好的环境和条件，鼓励创新和创造更多的就业机会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重点扶持领域：人工智能、生物医药、新能源等战略性新兴产业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政策支持措施：提供资金支持、税收优惠、人才引进等多方面支持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政策期望达到的效果</a:t>
            </a:r>
            <a:endParaRPr altLang="en-US" lang="zh-CN"/>
          </a:p>
        </p:txBody>
      </p:sp>
      <p:sp>
        <p:nvSpPr>
          <p:cNvPr id="10490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激发创新活力，促进产业升级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推动经济高质量发展，增强国家创新能力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培养创新人才，提升企业核心竞争力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优化营商环境，降低创业门槛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1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1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政策主要内容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创业资金扶持</a:t>
            </a:r>
            <a:endParaRPr altLang="en-US" lang="zh-CN"/>
          </a:p>
        </p:txBody>
      </p:sp>
      <p:sp>
        <p:nvSpPr>
          <p:cNvPr id="104924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创业孵化基地提供免费场地和设施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5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减免创业贷款利息和担保费用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政府出资设立创业投资引导基金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6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政策提供创业贷款支持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创业服务支持</a:t>
            </a:r>
            <a:endParaRPr altLang="en-US" lang="zh-CN"/>
          </a:p>
        </p:txBody>
      </p:sp>
      <p:sp>
        <p:nvSpPr>
          <p:cNvPr id="10493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提供创业培训和辅导服务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建立创业孵化器和加速器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提供融资支持和贷款担保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建立创业服务网络和平台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创业培训和导师制度</a:t>
            </a:r>
            <a:endParaRPr altLang="en-US" lang="zh-CN"/>
          </a:p>
        </p:txBody>
      </p:sp>
      <p:sp>
        <p:nvSpPr>
          <p:cNvPr id="10493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培训和导师制度的意义：提高创业者的综合素质和创业成功率，促进创业创新生态的健康发展。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创业培训：提供创业知识、技能和经验等方面的培训，帮助创业者提高创业能力和成功率。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导师制度：为创业者提供经验丰富、成功创业的导师，通过一对一辅导、定期交流等方式，帮助创业者解决创业过程中的问题和困难。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政策对培训和导师制度的具体措施：提供资金支持、建立培训和导师资源库、加强监督评估等。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税收优惠和减免措施</a:t>
            </a:r>
            <a:endParaRPr altLang="en-US" lang="zh-CN"/>
          </a:p>
        </p:txBody>
      </p:sp>
      <p:sp>
        <p:nvSpPr>
          <p:cNvPr id="10494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对符合条件的企业和个人，给予一定比例的税收减免或优惠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对符合条件的创业创新项目，给予一定比例的研发费用加计扣除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对符合条件的高新技术企业，给予一定比例的增值税减免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对创业创新企业在一定期限内免征或减征企业所得税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52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政策实施方式和时间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实施主体和分工</a:t>
            </a:r>
            <a:endParaRPr altLang="en-US" lang="zh-CN"/>
          </a:p>
        </p:txBody>
      </p:sp>
      <p:sp>
        <p:nvSpPr>
          <p:cNvPr id="10495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实施主体：各级政府、行业协会、高校、科研机构等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分工：各级政府负责制定政策、提供资金支持；行业协会负责组织企业参与实施；高校和科研机构负责提供技术支持和人才培养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实施时间：自政策发布之日起，分阶段、分步骤推进实施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实施方式：制定具体实施方案，明确责任分工和时间节点，确保政策落地见效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实施步骤和流程</a:t>
            </a:r>
            <a:endParaRPr altLang="en-US" lang="zh-CN"/>
          </a:p>
        </p:txBody>
      </p:sp>
      <p:sp>
        <p:nvSpPr>
          <p:cNvPr id="10496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审核评估：政府对申请材料进行审核和评估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发布政策：政府通过官方渠道发布创业创新扶持措施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申请流程：创业者按照政府要求提交申请材料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资金拨付：政府根据评估结果拨付扶持资金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实施时间表</a:t>
            </a:r>
            <a:endParaRPr altLang="en-US" lang="zh-CN"/>
          </a:p>
        </p:txBody>
      </p:sp>
      <p:sp>
        <p:nvSpPr>
          <p:cNvPr id="10497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2024年第一季度：政策发布和宣传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2024年第二季度：申请和审核阶段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2024年第三季度：资金拨付和项目实施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2024年第四季度：项目评估和总结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8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政策影响和效果评估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对创业创新活动的积极影响</a:t>
            </a:r>
            <a:endParaRPr altLang="en-US" lang="zh-CN"/>
          </a:p>
        </p:txBody>
      </p:sp>
      <p:sp>
        <p:nvSpPr>
          <p:cNvPr id="10498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激发市场活力：政策措施鼓励创新，降低创业门槛，吸引更多人投身创业创新。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促进技术进步：政策支持有助于推动科技创新，加速技术成果转化。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优化营商环境：政策改革简化审批流程，减轻企业税负，提升企业经营效率。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培养人才队伍：政策鼓励高校与企业合作，培养更多具备创新精神和实操能力的人才。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对经济社会发展的推动作用</a:t>
            </a:r>
            <a:endParaRPr altLang="en-US" lang="zh-CN"/>
          </a:p>
        </p:txBody>
      </p:sp>
      <p:sp>
        <p:nvSpPr>
          <p:cNvPr id="10499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推动产业升级：培育新兴产业，提升传统产业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增强国际竞争力：支持企业拓展海外市场，提升品牌影响力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促进创业创新：激发市场活力，增加就业机会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优化营商环境：简化行政手续，降低企业成本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政策实施过程中的问题和挑战</a:t>
            </a:r>
            <a:endParaRPr altLang="en-US" lang="zh-CN"/>
          </a:p>
        </p:txBody>
      </p:sp>
      <p:sp>
        <p:nvSpPr>
          <p:cNvPr id="10499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政策资金支持不足，难以满足大量企业和个人的资金需求。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政策监管和评估机制不完善，无法及时发现和解决政策实施中出现的问题。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政策宣传和普及不足，导致部分企业和个人不了解政策内容和申请流程。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政策执行力度不够，部分地区和部门存在政策落实不到位的情况。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政策效果的评估方法和标准</a:t>
            </a:r>
            <a:endParaRPr altLang="en-US" lang="zh-CN"/>
          </a:p>
        </p:txBody>
      </p:sp>
      <p:sp>
        <p:nvSpPr>
          <p:cNvPr id="105003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评估方法：采用定量和定性相结合的方法，包括调查问卷、实地考察、数据统计等。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评估标准：主要包括政策目标的实现程度、政策投入产出比、政策受益者的满意度等。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评估流程：制定评估方案、实施评估、分析评估结果、撰写评估报告等步骤。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评估结果的应用：根据评估结果，对政策进行修订和完善，提高政策的有效性和针对性。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08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08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4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4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1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3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2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4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2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1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VALUE" val="16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3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2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VALUE" val="16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4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1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2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3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4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SLIDE_ID" val="custom2023122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3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26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2024-01-03T10:05:31Z</dcterms:created>
  <dcterms:modified xsi:type="dcterms:W3CDTF">2024-01-03T10:05:31Z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706bfb827870497f8487999a061e0234_21</vt:lpwstr>
  </property>
</Properties>
</file>