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4" r:id="rId3"/>
    <p:sldId id="277" r:id="rId4"/>
    <p:sldId id="280" r:id="rId5"/>
    <p:sldId id="283" r:id="rId6"/>
    <p:sldId id="286" r:id="rId7"/>
    <p:sldId id="289" r:id="rId8"/>
    <p:sldId id="292" r:id="rId9"/>
    <p:sldId id="295" r:id="rId10"/>
    <p:sldId id="298" r:id="rId11"/>
    <p:sldId id="301" r:id="rId12"/>
    <p:sldId id="304" r:id="rId13"/>
    <p:sldId id="307" r:id="rId14"/>
    <p:sldId id="310" r:id="rId15"/>
    <p:sldId id="313" r:id="rId16"/>
    <p:sldId id="316" r:id="rId17"/>
    <p:sldId id="319" r:id="rId18"/>
    <p:sldId id="322" r:id="rId19"/>
    <p:sldId id="325" r:id="rId20"/>
    <p:sldId id="328" r:id="rId21"/>
    <p:sldId id="331" r:id="rId22"/>
    <p:sldId id="334" r:id="rId23"/>
  </p:sldIdLst>
  <p:sldSz cx="9144000" cy="5143500"/>
  <p:notesSz cx="6858000" cy="9144000"/>
  <p:custDataLst>
    <p:tags r:id="rId24"/>
  </p:custDataLst>
  <p:defaultTextStyle>
    <a:defPPr algn="l" rtl="0" eaLnBrk="0" hangingPunct="0">
      <a:defRPr kumimoji="0" lang="zh-CN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5154" autoAdjust="0"/>
  </p:normalViewPr>
  <p:slideViewPr>
    <p:cSldViewPr>
      <p:cViewPr varScale="1">
        <p:scale>
          <a:sx n="137" d="100"/>
          <a:sy n="137" d="100"/>
        </p:scale>
        <p:origin x="0" y="0"/>
      </p:cViewPr>
      <p:guideLst/>
    </p:cSldViewPr>
  </p:slideViewPr>
  <p:notesViewPr>
    <p:cSldViewPr>
      <p:cViewPr varScale="1"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23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7" name="日期占位符 2"/>
          <p:cNvSpPr>
            <a:spLocks noGrp="1"/>
          </p:cNvSpPr>
          <p:nvPr>
            <p:ph type="dt" idx="1"/>
          </p:nvPr>
        </p:nvSpPr>
        <p:spPr>
          <a:xfrm>
            <a:off x="3884612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8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6149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150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51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numCol="1" anchor="b" anchorCtr="0" compatLnSpc="1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buFont typeface="Arial"/>
              <a:buChar char="•"/>
            </a:pPr>
            <a:fld id="{C4BBD268-8457-4BA8-BA25-7DA6A6436489}" type="slidenum">
              <a:rPr lang="en-US" altLang="en-US" sz="1200">
                <a:latin typeface="Times New Roman" panose="02020603050405020304" pitchFamily="18" charset="0"/>
                <a:ea typeface="黑体" panose="02010609060101010101" pitchFamily="49" charset="-122"/>
              </a:rPr>
              <a:t/>
            </a:fld>
            <a:endParaRPr lang="en-US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和内容"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0320"/>
            <a:ext cx="9105900" cy="51441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Relationship Id="rId3" Type="http://schemas.openxmlformats.org/officeDocument/2006/relationships/tags" Target="../tags/tag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tags" Target="../tags/tag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1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2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2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tags" Target="../tags/tag2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17846" y="2169319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22233" y="2172176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817846" y="2761774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17846" y="3417094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17846" y="4143851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72226" y="2761774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572226" y="3386138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622233" y="4112895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11" name="矩形 10"/>
          <p:cNvSpPr/>
          <p:nvPr/>
        </p:nvSpPr>
        <p:spPr>
          <a:xfrm>
            <a:off x="705326" y="793909"/>
            <a:ext cx="5963602" cy="11006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000" b="1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r>
              <a:rPr lang="zh-CN" altLang="en-US" sz="4050" b="1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第五章    中国地理差异</a:t>
            </a:r>
            <a:endParaRPr lang="zh-CN" altLang="en-US" sz="405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02694" y="2164080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2694" y="2762250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2694" y="3437572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02694" y="4112895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16218" y="849630"/>
          <a:ext cx="8881110" cy="293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895"/>
                <a:gridCol w="5395912"/>
                <a:gridCol w="1658302"/>
              </a:tblGrid>
              <a:tr h="46339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主要考点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内容解读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考查频率</a:t>
                      </a:r>
                    </a:p>
                  </a:txBody>
                  <a:tcPr marL="68580" marR="68580" marT="34290" marB="34290"/>
                </a:tc>
              </a:tr>
              <a:tr h="15292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四大地理区域的划分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（1）在地图上找出秦岭、淮河，说明秦岭—淮河一线的地理意义</a:t>
                      </a: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（2）在地图上指出北方地区、南方地区、西北地区、青藏地区四大地理单元的范围，比较它们的自然地理差异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7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●●●●●</a:t>
                      </a:r>
                    </a:p>
                    <a:p>
                      <a:pPr algn="ctr">
                        <a:buNone/>
                      </a:pPr>
                      <a:endParaRPr lang="zh-CN" altLang="en-US" sz="2100" b="1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 sz="3200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27660" y="275272"/>
            <a:ext cx="8816339" cy="46391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0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一、 地理差异显著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自然环境差异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气温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：自南向北,纬度逐渐升高,气温逐渐降低。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降水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：自东向西,距海越来越远,降水越来越少。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地势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：自西向东,呈阶梯状分布,海拔逐渐下降。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人文地理差异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农业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分布：具有西牧东耕、南稻北麦的特点。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人口、城市、交通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线分布：具有东密西疏的特点。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经济发展水平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东部高,西部低。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秦岭—淮河一线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南方地区和北方地区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的分界线。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（1）秦岭—淮河一线大致与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800毫米年等降水量线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重合。秦岭—淮河一线以南年降水量大于800毫米，秦岭—淮河一线以北年降水量小于800毫米。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（2）秦岭—淮河一线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南北雨季长短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存在差异。秦岭—淮河一线以北雨季集中而短促，主要在7、8月份;秦岭—淮河一线以南雨季要长得多。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61010" y="227647"/>
            <a:ext cx="8503920" cy="47391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（3）秦岭—淮河一线是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湿润区和半湿润区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的分界线。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（4）秦岭—淮河一线大致与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1月0 ℃等温线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重合。秦岭—淮河一线以南1月平均气温在0 ℃以上，冬季基本上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不结冰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;秦岭—淮河一线以北1月平均气温在0 ℃以下，冬季一般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结冰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（5）秦岭—淮河一线是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暖温带和亚热带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的分界线。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（6）秦岭—淮河一线是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亚热带季风气候和温带季风气候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的分界线。夏季，秦岭—淮河一线以南和以北都是高温多雨。冬季，秦岭—淮河一线以南温和少雨，秦岭—淮河一线以北寒冷干燥。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二、四大地理区域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根据各地地理位置、自然条件的不同和经济活动、人文地理景观的差异，全国大致分为北方地区、南方地区、西北地区和青藏地区四大地理区域。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四大地理区域的分界线。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336233" y="331946"/>
            <a:ext cx="8367237" cy="3452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（2020·开封）读“秦岭—淮河一线南北两侧年降水量分布图”，回答1~4题。</a:t>
            </a:r>
          </a:p>
        </p:txBody>
      </p:sp>
      <p:pic>
        <p:nvPicPr>
          <p:cNvPr id="3" name="图片 2" descr="截图202102161150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541" y="3003233"/>
            <a:ext cx="4712970" cy="18745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8130" y="677227"/>
            <a:ext cx="8531067" cy="22845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确定秦岭—淮河一线为我国地理分区界线的主导因素是（ 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纬度位置      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距海远近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气候    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地形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河南省会郑州的年降水量为（ 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400 mm以下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400 mm~800 mm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800 mm以上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1 600 mm以上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郑州位于（  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湿润地区   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半湿润地区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干旱地区 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半干旱地区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武汉的气候类型是（ 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热带季风气候  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亚热带季风气候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温带季风气候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温带大陆性气候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94596" y="605314"/>
            <a:ext cx="48387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94259" y="1158716"/>
            <a:ext cx="358616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42135" y="1760220"/>
            <a:ext cx="37719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25090" y="2250281"/>
            <a:ext cx="44958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  <p:bldP spid="9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233362" y="545783"/>
            <a:ext cx="8446770" cy="37237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解析：本题组主要考查秦岭—淮河一线的地理意义。第1题，我国南方地区和北方地区的分界线是秦岭—淮河一线，此线基本上和我国1月0 ℃等温线以及800毫米等降水量线一致。此线以北冬季最低气温在0 ℃以下，年降水量在800毫米以下；以南在0 ℃以上，年降水量在800毫米以上。第2题，河南省会郑州位于秦岭—淮河一线以北，年降水量在400毫米以上，800毫米以下。第3题，根据降水量和蒸发量的对比关系，把我国划分为四个干湿地区，湿润地区降水量在800毫米以上，主要分布在秦岭—淮河以南地区；半湿润地区降水量在400~800毫米之间，主要分布在我国秦岭—淮河以北地区；半干旱地区降水量在200~400毫米之间主要在我国的西北和青藏地区，干旱地区降水量在200毫米以下，主要在西北地区，郑州属于半湿润区。第4题，武汉是湖北省的行政中心，位于我国的南方地区，属于亚热带季风气候。故1选C，2选B，3选B，4选B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79534" y="201930"/>
            <a:ext cx="9004458" cy="46348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常德）2020年4月20~23日习近平主席考察调研来到秦岭深山之中，春雨淅沥、云雾缭绕、森林莽莽苍苍。他拾级而上，步入茶园，同茶农们亲切交谈，询问茶叶收成、价格和土地流转情况。习主席强调，秦岭和合南北、泽被天下，保护好秦岭生态环境对实现可持续发展具有十分重大而深远的意义。据此并结合所学知识完成5~8题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根据我国气候分布，判断下列省区不能发展茶叶产业帮助当地人们脱贫致富的是（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湖南省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浙江省         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云南省 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青海省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材料中涉及的自然资源有（   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1种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2种    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3种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4种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对习主席强调的“秦岭和合南北”，从地理角度理解最合理的是（   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秦岭是南方和北方地区联系的必经之路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秦岭是南方和北方地区的分界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800毫米年等降水量线经过秦岭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秦岭是南方和北方地区最高的山峰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保护秦岭的举措不合理的是（   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在秦岭山麓大量建设别墅，满足人们提高生活水平的需求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建立自然保护区，依法保护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发展生态农业，防止农业污染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倡导文明旅游，防止旅游中对环境的污染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678704" y="1444466"/>
            <a:ext cx="242888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70397" y="1998821"/>
            <a:ext cx="304324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64217" y="2599849"/>
            <a:ext cx="329565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343275" y="3505676"/>
            <a:ext cx="341948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4" grpId="2"/>
      <p:bldP spid="5" grpId="3"/>
      <p:bldP spid="7" grpId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321469" y="968692"/>
            <a:ext cx="8501062" cy="33056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综合考查秦岭的地理意义、合理开发和保护及学生从资料中获取信息的能力等相关知识。第5题，茶叶适宜生长在气温较高、降水较多且排水好的坡地，大多分布在我国南方地区的丘陵和山地，青海省位于我国的青藏高原上，属于高山高原气候，气温低降水少，不适合茶叶的生长。第6题，材料中涉及的自然资源有3种，土地资源、森林资源、气候资源。第7题，秦岭是南方和北方地区的分界，所以习主席强调“秦岭和合南北”，秦岭不是南方和北方地区联系的必经之路，也不是南方和北方地区最高的山峰。第8题，在秦岭山麓大量建设别墅，满足人们提高生活水平的需求是不合理的，这样会破坏秦岭的生态环境，不利于秦岭的保护。故5选D，6选C，7选B，8选A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606" y="255746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39065" y="255746"/>
            <a:ext cx="8865394" cy="6224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（2020·北京）国以农为本，民以食为天。自2018年起，我国将每年的秋分设为“中国农民丰收节”。下图为农业生产场景及中国四大地理区域图。读图，完成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1932" y="878205"/>
            <a:ext cx="9002554" cy="25612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景观图可能拍摄于（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甲—④地    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乙—③地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丙—②地     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丁—①地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图中①②两地所在地理区域（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①—年降水量少于800 mm，旱地为主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①—河网密布，灌溉水源充足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②—1月均温低于0 ℃，油菜种植广泛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②—海拔较高，粮食作物喜温凉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设立“中国农民丰收节”可以（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①增加农民生活幸福感    ②体现春播的生产环节   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③改变农村的生产方式    ④强化农业的基础地位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①②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①④   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②③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17959" y="878205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691413" y="1382554"/>
            <a:ext cx="341948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973830" y="2223611"/>
            <a:ext cx="255746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0" name="图片 9" descr="%UHYPITIT{]OMLQN3}RYG1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482" y="3353276"/>
            <a:ext cx="2616994" cy="1513999"/>
          </a:xfrm>
          <a:prstGeom prst="rect">
            <a:avLst/>
          </a:prstGeom>
        </p:spPr>
      </p:pic>
      <p:pic>
        <p:nvPicPr>
          <p:cNvPr id="11" name="图片 10" descr="AHS1RY[PQ4{FH[@A{~{$X~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374" y="3167538"/>
            <a:ext cx="2348865" cy="17145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/>
          <p:cNvSpPr txBox="1"/>
          <p:nvPr/>
        </p:nvSpPr>
        <p:spPr>
          <a:xfrm>
            <a:off x="268129" y="1320641"/>
            <a:ext cx="8607743" cy="22264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解析：本题组主要考查我国四大地理区域的特征等相关知识。第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题，读图可知，图甲是③西北地区的景观，图乙是②南方地区的景观，图丙是④青藏地区的景观，图丁是①北方地区的景观。第1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题，图中①地是北方地区，1月均温低于0 ℃，年降水量少于800 mm，耕地类型以旱地为主。图中②地是南方地区，河网密布，灌溉水源充足，油菜种植较为广泛。第1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题，设立“中国农民丰收节”可以强化农业的基础地位，增加农民生活幸福感。故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选D，1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选A，1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选B。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94812" y="422434"/>
            <a:ext cx="8588217" cy="3665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北京）沈括在《梦溪笔谈》中有以下记载：“诸越（泛指两广地区）则桃李冬实，朔漠（泛指西北地区）则桃李夏荣，此地气之不同也。一亩之稼，则粪溉者先芽；一丘之禾，则后种者晚实，此人力之不同也。岂可一切拘于定月哉？”据此，完成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~1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这段文字表明（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）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同种作物，各地同时收获           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不同地域，收获季节不同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增施水肥，改变作物种类            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适当晚播，提前收获作物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由此可见，我国古人已经认识到（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）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一切不拘农时，获得更大效益       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通过改良品种，实施多种经营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提高农业技术，改变自然环境        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顺应自然条件，兼顾人力作用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96026" y="1932146"/>
            <a:ext cx="341948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293394" y="2949893"/>
            <a:ext cx="404336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8131" y="1015841"/>
            <a:ext cx="8567738" cy="29460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解析：本题组主要考查影响农作物的因素等相关知识。第1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题，诸越（泛指两广地区）地区桃李冬天结果，朔漠（泛指西北地区）则桃李夏天才开花，这是各地气候不同造成的。可见不同地域，收获季节不同。第1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“一亩之稼，则粪溉者先芽；一丘之禾，则后种者晚实，此人力之不同也。”意思是同一亩地里的庄稼，用粪浇灌的就先发芽；同一丘地里的谷物，后种的就晚结实。这是人工栽培不一样造成的。可见除了气候等自然条件能影响农作物的生长收获，人类的施肥、种植时间的早晚也影响农作物的生长收获。因此，我国古人已经认识到农作物的种植应顺应自然条件，兼顾人力作用。故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选B，1</a:t>
            </a:r>
            <a:r>
              <a:rPr lang="en-US" alt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选D。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56724" y="354806"/>
            <a:ext cx="8419148" cy="1894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秦岭—淮河线是我国东部重要的地理界线，下列说法正确的是（   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秦岭—淮河线以北1月平均气温小于0 ℃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秦岭—淮河线以南年降水量小于800 mm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秦岭—淮河线以北农作物一年两熟到三熟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秦岭—淮河线以南以牧区畜牧业为主</a:t>
            </a:r>
          </a:p>
          <a:p>
            <a:pPr>
              <a:lnSpc>
                <a:spcPct val="110000"/>
              </a:lnSpc>
            </a:pP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 descr="截图202102161226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946" y="2433162"/>
            <a:ext cx="3923347" cy="15144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5290" y="1990725"/>
            <a:ext cx="8393430" cy="22845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剪纸是中国传统民间艺术。已入选联合国教科文组织人类非物质文化遗产名录。下图为两帧剪纸作品。读图完成2~3题。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甲图反应的环境是我国（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西北大漠      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江南水乡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青藏寒漠       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北国雪乡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乙图所示民族的主要聚居地是（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）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四川盆地            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黄土高原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</a:p>
          <a:p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江南丘陵            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内蒙古高原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32332" y="354806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329463" y="2545556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062412" y="3364230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78130" y="318135"/>
            <a:ext cx="8587263" cy="3452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（2019·广西北部湾）读我国四大地理区域示意图，据所学知识完成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3" name="图片 2" descr="截图202102161230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148" y="1975961"/>
            <a:ext cx="3484245" cy="246030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0069" y="663416"/>
            <a:ext cx="7302818" cy="37237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有关甲、丁两地区的共同特征，叙述正确的是（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处于干旱地区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夏季普通高温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位于内陆地区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大气降水的水汽主要来源于印度洋</a:t>
            </a:r>
          </a:p>
          <a:p>
            <a:pPr>
              <a:lnSpc>
                <a:spcPct val="12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有关乙、丙两地区的比较，叙述正确的是（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）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乙气温年较差比丙小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乙年平均气温比丙高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春季，乙气温回升比丙早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秋季，乙降温比丙早</a:t>
            </a:r>
          </a:p>
          <a:p>
            <a:pPr>
              <a:lnSpc>
                <a:spcPct val="12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下列四大区域与农业主要部门相匹配的是（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）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甲—畜牧业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乙—渔业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丙—林业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丁—种植业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63577" y="712946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81149" y="1700689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25904" y="3317557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78631" y="341947"/>
            <a:ext cx="8186262" cy="6772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（2018·广西北部湾）我国国土辽阔，区域地理环境差异大。读四大地理区域示意图，完成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3" name="图片 2" descr="截图202102161233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258" y="1677353"/>
            <a:ext cx="3937635" cy="29170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7195" y="964883"/>
            <a:ext cx="4659154" cy="37214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有关四大地理区域自然特征的叙述，正确的是（    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南方地区的地形以平原为主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北方地区河网密布，水资源充足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西北地区森林广布，生物资源丰富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青藏地区以高山高原气候为主</a:t>
            </a:r>
          </a:p>
          <a:p>
            <a:pPr>
              <a:lnSpc>
                <a:spcPct val="11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有关四大地理区域传统交通工具的叙述，正确的是（    ）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南方地区以牦牛为主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北方地区以船为主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西北沙漠地区以骆驼为主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青藏地区以马车为主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66825" y="1285875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99260" y="3060859"/>
            <a:ext cx="327660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4386" y="266700"/>
            <a:ext cx="5721668" cy="3452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读我国四大地理区域图，回答下列问题。</a:t>
            </a:r>
          </a:p>
        </p:txBody>
      </p:sp>
      <p:pic>
        <p:nvPicPr>
          <p:cNvPr id="3" name="图片 2" descr="截图202102161236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320" y="2235517"/>
            <a:ext cx="3574256" cy="27331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0520" y="611981"/>
            <a:ext cx="8744426" cy="31156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（1）图中数字①是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地区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A线是该区与其他三个地区的界线，确定这条界线的主导因是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。④是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地区，该区与地区③的界线D大致与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毫米年等降水量线分布一致。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（2）填数字代号：在①、②、③、④四个区域中，耕地主要分布在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，牧区主要分布在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（3）地区②与地区③的分界线大致沿着B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（山脉）和C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（河）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一线，该线是1月平均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等温线通过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的地方，是暖温带与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（温度带）的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分界线；该线也是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en-US" altLang="zh-CN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毫米年等降水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量线通过的地方，是半湿润地区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en-US" altLang="zh-CN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（干湿地区）的分界线。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2678906" y="570548"/>
            <a:ext cx="642938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青藏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94535" y="870585"/>
            <a:ext cx="684371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地形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7138" y="870585"/>
            <a:ext cx="709612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西北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92427" y="870585"/>
            <a:ext cx="683895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400</a:t>
            </a:r>
            <a:endParaRPr lang="en-US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86149" y="1374934"/>
            <a:ext cx="751046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②③</a:t>
            </a:r>
            <a:endParaRPr lang="en-US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33049" y="1654492"/>
            <a:ext cx="898208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①④</a:t>
            </a:r>
            <a:endParaRPr lang="en-US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29638" y="1933575"/>
            <a:ext cx="670084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秦岭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06101" y="1890236"/>
            <a:ext cx="696754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淮河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82741" y="2235517"/>
            <a:ext cx="589598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0℃</a:t>
            </a:r>
            <a:endParaRPr lang="en-US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04599" y="2507932"/>
            <a:ext cx="1099185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亚热带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31257" y="2775585"/>
            <a:ext cx="858679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800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0089" y="3342322"/>
            <a:ext cx="1181100" cy="3452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/>
            <a:r>
              <a:rPr lang="zh-CN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湿润区</a:t>
            </a:r>
            <a:endParaRPr lang="zh-CN" altLang="en-US" sz="1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5" grpId="1"/>
      <p:bldP spid="7" grpId="2"/>
      <p:bldP spid="8" grpId="3"/>
      <p:bldP spid="9" grpId="4"/>
      <p:bldP spid="10" grpId="5"/>
      <p:bldP spid="11" grpId="6"/>
      <p:bldP spid="12" grpId="7"/>
      <p:bldP spid="13" grpId="8"/>
      <p:bldP spid="14" grpId="9"/>
      <p:bldP spid="15" grpId="10"/>
      <p:bldP spid="17" grpId="1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G~RI5C4_Z(M`@3Z(JKR(MX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492" y="2235041"/>
            <a:ext cx="3930015" cy="27755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8149" y="322898"/>
            <a:ext cx="8530589" cy="25036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下图为中国四大地理区域图，图中三条线表示地理分区界线。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读图，回答下列问题。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（1）Ⅰ、Ⅱ两个区域之间的分界线大致沿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分布。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（2）“这里雪山连绵，冰川高悬，冰塔耸立；这里湖泊星罗棋布，沼泽密布，小溪潺潺；这里细草如毯，羽族炫翎，蹄类竞骄，……这里是野生动物的天堂，这里是江河之源。”这段文字描述的地方位于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（填地理区域名称），该区域自然地理的显著特征是</a:t>
            </a:r>
            <a:r>
              <a:rPr lang="zh-CN" altLang="en-US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1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（3）参考有关Ⅱ区域的说法，描述Ⅳ区域的地形特征。</a:t>
            </a:r>
          </a:p>
        </p:txBody>
      </p:sp>
      <p:pic>
        <p:nvPicPr>
          <p:cNvPr id="13" name="图片 12" descr="4P66HLJQA{Z_JA9P4ESSV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79" y="2760345"/>
            <a:ext cx="3996213" cy="225028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15001" y="4459605"/>
            <a:ext cx="3108007" cy="5300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5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地形以高原和盆地为主，西部高山和盆地相间分布，东部主要是高原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85372" y="877729"/>
            <a:ext cx="1284922" cy="3452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秦岭—淮河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606290" y="1845469"/>
            <a:ext cx="1055370" cy="3452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青藏地区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897505" y="2129790"/>
            <a:ext cx="596265" cy="3452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高寒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2"/>
      <p:bldP spid="16" grpId="3"/>
      <p:bldP spid="17" grpId="4"/>
      <p:bldP spid="17" grpId="5"/>
      <p:bldP spid="14" grpId="6"/>
      <p:bldP spid="14" grpId="7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UNIT_TABLE_BEAUTIFY" val="smartTable{968f8303-ed25-4dc5-8ad0-4e8e702641d7}"/>
  <p:tag name="TABLE_ENDDRAG_ORIGIN_RECT" val="932*502"/>
  <p:tag name="TABLE_ENDDRAG_RECT" val="19*11*932*502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黑-T">
      <a:majorFont>
        <a:latin typeface="Times New Roman"/>
        <a:ea typeface="黑体"/>
        <a:cs typeface="Arial"/>
      </a:majorFont>
      <a:minorFont>
        <a:latin typeface="Times New Roman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164</Paragraphs>
  <Slides>21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2">
      <vt:lpstr>1_默认设计模板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第3节 广播、电视和移动通信</dc:title>
  <cp:lastModifiedBy>天天向上</cp:lastModifiedBy>
  <cp:revision>21</cp:revision>
  <dcterms:created xsi:type="dcterms:W3CDTF">2021-10-02T06:55:46Z</dcterms:created>
  <dcterms:modified xsi:type="dcterms:W3CDTF">2021-10-21T00:56:49Z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5C277C69C7B045A88695789C469DB2B9</vt:lpwstr>
  </property>
  <property fmtid="{D5CDD505-2E9C-101B-9397-08002B2CF9AE}" pid="3" name="KSOProductBuildVer">
    <vt:lpwstr>2052-11.1.0.11365</vt:lpwstr>
  </property>
</Properties>
</file>