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78" r:id="rId1"/>
    <p:sldMasterId id="2147484315" r:id="rId2"/>
  </p:sldMasterIdLst>
  <p:notesMasterIdLst>
    <p:notesMasterId r:id="rId3"/>
  </p:notesMasterIdLst>
  <p:sldIdLst>
    <p:sldId id="527" r:id="rId4"/>
    <p:sldId id="530" r:id="rId5"/>
    <p:sldId id="533" r:id="rId6"/>
    <p:sldId id="536" r:id="rId7"/>
    <p:sldId id="542" r:id="rId9"/>
    <p:sldId id="545" r:id="rId10"/>
    <p:sldId id="548" r:id="rId11"/>
    <p:sldId id="551" r:id="rId12"/>
    <p:sldId id="557" r:id="rId14"/>
    <p:sldId id="560" r:id="rId15"/>
    <p:sldId id="563" r:id="rId16"/>
    <p:sldId id="566" r:id="rId17"/>
    <p:sldId id="572" r:id="rId19"/>
    <p:sldId id="575" r:id="rId20"/>
    <p:sldId id="578" r:id="rId21"/>
    <p:sldId id="581" r:id="rId22"/>
    <p:sldId id="584" r:id="rId23"/>
    <p:sldId id="590" r:id="rId25"/>
    <p:sldId id="593" r:id="rId26"/>
    <p:sldId id="596" r:id="rId27"/>
    <p:sldId id="599" r:id="rId28"/>
    <p:sldId id="605" r:id="rId30"/>
    <p:sldId id="608" r:id="rId31"/>
    <p:sldId id="611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79" r:id="rId1"/>
    <p:sldLayoutId id="2147484280" r:id="rId2"/>
    <p:sldLayoutId id="2147484281" r:id="rId3"/>
    <p:sldLayoutId id="2147484282" r:id="rId4"/>
    <p:sldLayoutId id="2147484283" r:id="rId5"/>
    <p:sldLayoutId id="2147484284" r:id="rId6"/>
    <p:sldLayoutId id="2147484285" r:id="rId7"/>
    <p:sldLayoutId id="2147484286" r:id="rId8"/>
    <p:sldLayoutId id="2147484287" r:id="rId9"/>
    <p:sldLayoutId id="2147484288" r:id="rId10"/>
    <p:sldLayoutId id="21474842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16" r:id="rId1"/>
    <p:sldLayoutId id="2147484317" r:id="rId2"/>
    <p:sldLayoutId id="2147484318" r:id="rId3"/>
    <p:sldLayoutId id="2147484319" r:id="rId4"/>
    <p:sldLayoutId id="2147484320" r:id="rId5"/>
    <p:sldLayoutId id="2147484321" r:id="rId6"/>
    <p:sldLayoutId id="2147484322" r:id="rId7"/>
    <p:sldLayoutId id="2147484323" r:id="rId8"/>
    <p:sldLayoutId id="2147484324" r:id="rId9"/>
    <p:sldLayoutId id="2147484325" r:id="rId10"/>
    <p:sldLayoutId id="21474843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tags" Target="../tags/tag227.xml"/><Relationship Id="rId22" Type="http://schemas.openxmlformats.org/officeDocument/2006/relationships/tags" Target="../tags/tag228.xml"/><Relationship Id="rId23" Type="http://schemas.openxmlformats.org/officeDocument/2006/relationships/tags" Target="../tags/tag229.xml"/><Relationship Id="rId24" Type="http://schemas.openxmlformats.org/officeDocument/2006/relationships/tags" Target="../tags/tag230.xml"/><Relationship Id="rId25" Type="http://schemas.openxmlformats.org/officeDocument/2006/relationships/tags" Target="../tags/tag231.xml"/><Relationship Id="rId26" Type="http://schemas.openxmlformats.org/officeDocument/2006/relationships/tags" Target="../tags/tag232.xml"/><Relationship Id="rId27" Type="http://schemas.openxmlformats.org/officeDocument/2006/relationships/tags" Target="../tags/tag233.xml"/><Relationship Id="rId28" Type="http://schemas.openxmlformats.org/officeDocument/2006/relationships/tags" Target="../tags/tag234.xml"/><Relationship Id="rId29" Type="http://schemas.openxmlformats.org/officeDocument/2006/relationships/tags" Target="../tags/tag235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数字技术在学生解决问题能力培养中的应用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引言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5000" lnSpcReduction="10000"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数字技术在培养学生解决问题能力中的应用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数字技术对学生解决问题能力的具体培养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66429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数字技术在培养学生解决问题能力中的优势与挑战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结论与展望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91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数字技术发展迅速，对学生解决问题能力提出更高要求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传统教育方式无法满足现代人才培养需求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数字技术在教育领域的应用逐渐普及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数字技术对学生解决问题能力培养具有积极作用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数字技术的普及与发展</a:t>
            </a:r>
            <a:endParaRPr altLang="en-US" lang="zh-CN"/>
          </a:p>
        </p:txBody>
      </p:sp>
      <p:sp>
        <p:nvSpPr>
          <p:cNvPr id="10492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数字技术的定义与分类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数字技术对教育领域的影响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数字技术在学生解决问题能力培养中的应用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学生解决问题能力的重要性</a:t>
            </a:r>
            <a:endParaRPr altLang="en-US" lang="zh-CN"/>
          </a:p>
        </p:txBody>
      </p:sp>
      <p:sp>
        <p:nvSpPr>
          <p:cNvPr id="10493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提高个人综合素质的重要途径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适应未来社会发展的需要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培养创新思维和创造力的关键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推动教育改革和发展的必然要求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数字技术在培养学生解决问题能力中的应用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数字技术在教学中的应用</a:t>
            </a:r>
            <a:endParaRPr altLang="en-US" lang="zh-CN"/>
          </a:p>
        </p:txBody>
      </p:sp>
      <p:sp>
        <p:nvSpPr>
          <p:cNvPr id="104950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数字技术在教学中的优势：提高教学效率、增强学生学习体验、促进个性化教学等。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数字技术在培养学生解决问题能力中的应用：通过数字技术手段，引导学生发现问题、分析问题、解决问题，提高学生的思维能力和实践能力。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数字技术在课堂教学中的应用：利用数字技术手段辅助课堂教学，如多媒体课件、在线课程等，提高教学效果和学生学习兴趣。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数字技术在课外学习中的应用：利用数字技术手段辅助课外学习，如在线学习平台、学习社区等，提供更加丰富的学习资源和交流平台。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数字技术对学生学习方式的影响</a:t>
            </a:r>
            <a:endParaRPr altLang="en-US" lang="zh-CN"/>
          </a:p>
        </p:txBody>
      </p:sp>
      <p:sp>
        <p:nvSpPr>
          <p:cNvPr id="10495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自主学习：数字技术使学生能够自主选择学习时间和地点，更加灵活地安排学习进度。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合作学习：数字技术可以支持学生在线协作，共同完成任务，培养团队合作能力。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个性化学习：数字技术可以根据学生的学习特点和需求，提供个性化的学习资源和建议。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探究学习：数字技术可以提供丰富的信息资源，支持学生进行探究学习，发现新的知识和问题。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数字技术对学生思维模式的影响</a:t>
            </a:r>
            <a:endParaRPr altLang="en-US" lang="zh-CN"/>
          </a:p>
        </p:txBody>
      </p:sp>
      <p:sp>
        <p:nvSpPr>
          <p:cNvPr id="10496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数字技术能够帮助学生更好地理解和分析问题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数字技术能够帮助学生更好地掌握知识和技能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数字技术能够提高学生的思维灵活性和敏捷性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数字技术能够培养学生的创新思维和解决问题的能力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数字技术对学生解决问题能力的具体培养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提高学生信息获取能力</a:t>
            </a:r>
            <a:endParaRPr altLang="en-US" lang="zh-CN"/>
          </a:p>
        </p:txBody>
      </p:sp>
      <p:sp>
        <p:nvSpPr>
          <p:cNvPr id="10498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数字技术提供丰富的学习资源：网络、数据库、数字图书馆等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培养学生信息检索能力：搜索引擎、学术搜索引擎、专业数据库等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提高学生信息筛选能力：评估信息来源、筛选有用信息、判断信息质量等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强化学生信息整合能力：将不同来源的信息进行整合、归纳、总结等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增强学生分析问题能力</a:t>
            </a:r>
            <a:endParaRPr altLang="en-US" lang="zh-CN"/>
          </a:p>
        </p:txBody>
      </p:sp>
      <p:sp>
        <p:nvSpPr>
          <p:cNvPr id="1049924" name="正文"/>
          <p:cNvSpPr txBox="1"/>
          <p:nvPr>
            <p:custDataLst>
              <p:tags r:id="rId1"/>
            </p:custDataLst>
          </p:nvPr>
        </p:nvSpPr>
        <p:spPr>
          <a:xfrm>
            <a:off x="62178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数字技术提供丰富的学习资源：通过在线课程、学习网站等途径，学生可以接触到更多的知识和信息，有助于拓展视野，提高分析问题的能力。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26" name="标题"/>
          <p:cNvSpPr txBox="1"/>
          <p:nvPr>
            <p:custDataLst>
              <p:tags r:id="rId2"/>
            </p:custDataLst>
          </p:nvPr>
        </p:nvSpPr>
        <p:spPr>
          <a:xfrm>
            <a:off x="608400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28" name="正文"/>
          <p:cNvSpPr txBox="1"/>
          <p:nvPr>
            <p:custDataLst>
              <p:tags r:id="rId3"/>
            </p:custDataLst>
          </p:nvPr>
        </p:nvSpPr>
        <p:spPr>
          <a:xfrm>
            <a:off x="3482911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数字技术促进自主学习：学生可以利用数字技术进行自主学习，通过查找资料、观看视频等方式，主动探索问题，培养独立思考和解决问题的能力。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30" name="标题"/>
          <p:cNvSpPr txBox="1"/>
          <p:nvPr>
            <p:custDataLst>
              <p:tags r:id="rId4"/>
            </p:custDataLst>
          </p:nvPr>
        </p:nvSpPr>
        <p:spPr>
          <a:xfrm>
            <a:off x="3469523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932" name="正文"/>
          <p:cNvSpPr txBox="1"/>
          <p:nvPr>
            <p:custDataLst>
              <p:tags r:id="rId5"/>
            </p:custDataLst>
          </p:nvPr>
        </p:nvSpPr>
        <p:spPr>
          <a:xfrm>
            <a:off x="6344035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数字技术提供个性化学习：数字技术可以根据学生的学习需求和兴趣，提供个性化的学习资源和建议，帮助学生更好地理解和分析问题。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34" name="标题"/>
          <p:cNvSpPr txBox="1"/>
          <p:nvPr>
            <p:custDataLst>
              <p:tags r:id="rId6"/>
            </p:custDataLst>
          </p:nvPr>
        </p:nvSpPr>
        <p:spPr>
          <a:xfrm>
            <a:off x="6330646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36" name="正文"/>
          <p:cNvSpPr txBox="1"/>
          <p:nvPr>
            <p:custDataLst>
              <p:tags r:id="rId7"/>
            </p:custDataLst>
          </p:nvPr>
        </p:nvSpPr>
        <p:spPr>
          <a:xfrm>
            <a:off x="9205158" y="345830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数字技术促进合作学习：学生可以通过数字技术进行在线交流和合作，共同探讨问题，互相学习和借鉴，提高分析问题的能力和水平。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38" name="标题"/>
          <p:cNvSpPr txBox="1"/>
          <p:nvPr>
            <p:custDataLst>
              <p:tags r:id="rId8"/>
            </p:custDataLst>
          </p:nvPr>
        </p:nvSpPr>
        <p:spPr>
          <a:xfrm>
            <a:off x="9191769" y="290268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提升学生解决问题的能力</a:t>
            </a:r>
            <a:endParaRPr altLang="en-US" lang="zh-CN"/>
          </a:p>
        </p:txBody>
      </p:sp>
      <p:sp>
        <p:nvSpPr>
          <p:cNvPr id="10499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数字技术提供多样化的学习资源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数字技术帮助学生提高思维能力和创新能力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数字技术促进学生协作学习和交流能力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数字技术培养学生自主学习能力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培养学生创新思维和自主学习能力</a:t>
            </a:r>
            <a:endParaRPr altLang="en-US" lang="zh-CN"/>
          </a:p>
        </p:txBody>
      </p:sp>
      <p:sp>
        <p:nvSpPr>
          <p:cNvPr id="10500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数字技术提供多样化的学习资源，激发学生学习兴趣和好奇心，培养创新思维。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数字技术引导学生自主学习，通过在线课程、学习网站等途径获取知识和技能，提高自主学习能力。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数字技术鼓励学生进行探究式学习，通过问题解决、项目实践等方式培养创新思维和解决问题的能力。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数字技术提供个性化学习体验，根据学生需求和能力水平进行定制化教学，促进个性化发展。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4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数字技术在培养学生解决问题能力中的优势与挑战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数字技术的优势</a:t>
            </a:r>
            <a:endParaRPr altLang="en-US" lang="zh-CN"/>
          </a:p>
        </p:txBody>
      </p:sp>
      <p:sp>
        <p:nvSpPr>
          <p:cNvPr id="10502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个性化的学习方式：数字技术可以根据学生的需求和兴趣，提供个性化的学习方式和内容，激发学生的学习兴趣和动力。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丰富的教学资源：数字技术可以提供海量的学习资源，帮助学生获取更多的知识和信息。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多元化的教学方式：数字技术可以提供多种教学方式，如在线课程、虚拟实验、互动游戏等，帮助学生更好地理解和掌握知识。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及时的教学反馈：数字技术可以提供及时的教学反馈，帮助学生了解自己的学习情况和进步情况，及时调整学习策略和方法。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数字技术的挑战</a:t>
            </a:r>
            <a:endParaRPr altLang="en-US" lang="zh-CN"/>
          </a:p>
        </p:txBody>
      </p:sp>
      <p:sp>
        <p:nvSpPr>
          <p:cNvPr id="10503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技术更新迅速：数字技术不断更新，需要持续学习和适应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教育资源均衡：确保所有学生都能够获得高质量的数字教育资源，减少资源不均衡现象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教育者技能要求：教育者需要具备数字技术的相关技能，以有效地应用数字技术培养学生解决问题的能力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数据安全与隐私保护：确保数据安全和隐私保护，防止信息泄露和滥用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应对挑战的策略与方法</a:t>
            </a:r>
            <a:endParaRPr altLang="en-US" lang="zh-CN"/>
          </a:p>
        </p:txBody>
      </p:sp>
      <p:sp>
        <p:nvSpPr>
          <p:cNvPr id="105042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2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提升教师数字技术应用能力：通过培训、研讨会等方式，提高教师对数字技术的认识和应用能力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完善数字技术设施：学校应提供充足的数字技术设施，如计算机、网络等，确保学生能够顺利使用数字技术解决问题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创新教学方式方法：教师应结合数字技术，创新教学方式方法，引导学生更好地利用数字技术解决问题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加强学生数字技术素养培养：学校应开设相关课程，加强学生数字技术素养培养，提高学生的数字技术应用能力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9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6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数字技术能够提高学生解决问题的能力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数字技术能够增强学生的自主学习能力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数字技术能够提高学生的创新思维能力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数字技术能够提高学生的团队协作能力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6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数字技术将为学生提供更加个性化、多样化的学习体验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未来需要进一步加强数字技术的教育应用研究和推广工作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数字技术将成为未来教育发展的重要趋势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未来将更加注重学生创新能力和实践能力的培养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7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7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2023-12-16T04:09:10Z</dcterms:created>
  <dcterms:modified xsi:type="dcterms:W3CDTF">2023-12-16T04:09:10Z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cdc9e5503fd24af0b78ae7b9ccd0cfea_21</vt:lpwstr>
  </property>
</Properties>
</file>