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1544" r:id="rId1"/>
    <p:sldMasterId id="2147511581" r:id="rId2"/>
  </p:sldMasterIdLst>
  <p:notesMasterIdLst>
    <p:notesMasterId r:id="rId3"/>
  </p:notesMasterIdLst>
  <p:sldIdLst>
    <p:sldId id="13402" r:id="rId4"/>
    <p:sldId id="13405" r:id="rId5"/>
    <p:sldId id="13408" r:id="rId6"/>
    <p:sldId id="13411" r:id="rId7"/>
    <p:sldId id="13414" r:id="rId8"/>
    <p:sldId id="13417" r:id="rId9"/>
    <p:sldId id="13420" r:id="rId10"/>
    <p:sldId id="13423" r:id="rId11"/>
    <p:sldId id="13426" r:id="rId12"/>
    <p:sldId id="13429" r:id="rId13"/>
    <p:sldId id="13432" r:id="rId14"/>
    <p:sldId id="13435" r:id="rId15"/>
    <p:sldId id="13438" r:id="rId16"/>
    <p:sldId id="13441" r:id="rId17"/>
    <p:sldId id="13444" r:id="rId18"/>
    <p:sldId id="13447" r:id="rId19"/>
    <p:sldId id="13450" r:id="rId20"/>
    <p:sldId id="13453" r:id="rId21"/>
    <p:sldId id="13456" r:id="rId22"/>
    <p:sldId id="13459" r:id="rId23"/>
    <p:sldId id="13462" r:id="rId24"/>
    <p:sldId id="13465" r:id="rId25"/>
    <p:sldId id="13468" r:id="rId26"/>
    <p:sldId id="13471" r:id="rId27"/>
    <p:sldId id="13474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image" Target="../media/image2.png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3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image" Target="../media/image1.png"/><Relationship Id="rId4" Type="http://schemas.openxmlformats.org/officeDocument/2006/relationships/tags" Target="../tags/tag23.xml"/><Relationship Id="rId5" Type="http://schemas.openxmlformats.org/officeDocument/2006/relationships/image" Target="../media/image4.png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image" Target="../media/image1.png"/><Relationship Id="rId4" Type="http://schemas.openxmlformats.org/officeDocument/2006/relationships/tags" Target="../tags/tag61.xml"/><Relationship Id="rId5" Type="http://schemas.openxmlformats.org/officeDocument/2006/relationships/image" Target="../media/image4.png"/><Relationship Id="rId6" Type="http://schemas.openxmlformats.org/officeDocument/2006/relationships/tags" Target="../tags/tag62.xml"/><Relationship Id="rId7" Type="http://schemas.openxmlformats.org/officeDocument/2006/relationships/tags" Target="../tags/tag63.xml"/><Relationship Id="rId8" Type="http://schemas.openxmlformats.org/officeDocument/2006/relationships/tags" Target="../tags/tag64.xml"/><Relationship Id="rId9" Type="http://schemas.openxmlformats.org/officeDocument/2006/relationships/tags" Target="../tags/tag65.xml"/><Relationship Id="rId10" Type="http://schemas.openxmlformats.org/officeDocument/2006/relationships/tags" Target="../tags/tag66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-3175" y="0"/>
            <a:ext cx="12188825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anchor="t" wrap="square">
            <a:normAutofit/>
          </a:bodyPr>
          <a:lstStyle>
            <a:lvl1pPr algn="l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单击编辑标题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solidFill>
                  <a:schemeClr val="tx2"/>
                </a:solidFill>
                <a:latin typeface="+mn-ea"/>
                <a:ea typeface="+mn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0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213042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lstStyle>
            <a:lvl1pPr algn="r"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6350" y="0"/>
            <a:ext cx="12188825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anchor="t" wrap="square">
            <a:normAutofit/>
          </a:bodyPr>
          <a:lstStyle>
            <a:lvl1pPr algn="r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anchor="t" wrap="square">
            <a:normAutofit/>
          </a:bodyPr>
          <a:lstStyle>
            <a:lvl1pPr algn="r" indent="0" marL="0">
              <a:buNone/>
              <a:defRPr b="0" sz="9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0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</a:t>
            </a:r>
            <a:r>
              <a:rPr altLang="en-US" lang="zh-CN"/>
              <a:t>此处编辑副标题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tags" Target="../tags/tag68.xml"/><Relationship Id="rId14" Type="http://schemas.openxmlformats.org/officeDocument/2006/relationships/image" Target="../media/image1.png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1545" r:id="rId1"/>
    <p:sldLayoutId id="2147511546" r:id="rId2"/>
    <p:sldLayoutId id="2147511547" r:id="rId3"/>
    <p:sldLayoutId id="2147511548" r:id="rId4"/>
    <p:sldLayoutId id="2147511549" r:id="rId5"/>
    <p:sldLayoutId id="2147511550" r:id="rId6"/>
    <p:sldLayoutId id="2147511551" r:id="rId7"/>
    <p:sldLayoutId id="2147511552" r:id="rId8"/>
    <p:sldLayoutId id="2147511553" r:id="rId9"/>
    <p:sldLayoutId id="2147511554" r:id="rId10"/>
    <p:sldLayoutId id="214751155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-31955" y="-9054"/>
            <a:ext cx="12188825" cy="6858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/>
          <a:noFill/>
        </p:spPr>
        <p:txBody>
          <a:bodyPr anchor="ctr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1582" r:id="rId1"/>
    <p:sldLayoutId id="2147511583" r:id="rId2"/>
    <p:sldLayoutId id="2147511584" r:id="rId3"/>
    <p:sldLayoutId id="2147511585" r:id="rId4"/>
    <p:sldLayoutId id="2147511586" r:id="rId5"/>
    <p:sldLayoutId id="2147511587" r:id="rId6"/>
    <p:sldLayoutId id="2147511588" r:id="rId7"/>
    <p:sldLayoutId id="2147511589" r:id="rId8"/>
    <p:sldLayoutId id="2147511590" r:id="rId9"/>
    <p:sldLayoutId id="2147511591" r:id="rId10"/>
    <p:sldLayoutId id="2147511592" r:id="rId11"/>
  </p:sldLayoutIdLst>
  <p:txStyles>
    <p:titleStyle>
      <a:lvl1pPr algn="ctr" defTabSz="914400" eaLnBrk="1" hangingPunct="1" latinLnBrk="0" rtl="0">
        <a:lnSpc>
          <a:spcPct val="100000"/>
        </a:lnSpc>
        <a:spcBef>
          <a:spcPct val="0"/>
        </a:spcBef>
        <a:buNone/>
        <a:defRPr altLang="en-US" b="0" dirty="0" sz="3400" kern="1200" lang="zh-CN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tags" Target="../tags/tag160.xml"/><Relationship Id="rId15" Type="http://schemas.openxmlformats.org/officeDocument/2006/relationships/tags" Target="../tags/tag161.xml"/><Relationship Id="rId16" Type="http://schemas.openxmlformats.org/officeDocument/2006/relationships/tags" Target="../tags/tag162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tags" Target="../tags/tag253.xml"/><Relationship Id="rId18" Type="http://schemas.openxmlformats.org/officeDocument/2006/relationships/tags" Target="../tags/tag254.xml"/><Relationship Id="rId19" Type="http://schemas.openxmlformats.org/officeDocument/2006/relationships/tags" Target="../tags/tag255.xml"/><Relationship Id="rId20" Type="http://schemas.openxmlformats.org/officeDocument/2006/relationships/tags" Target="../tags/tag256.xml"/><Relationship Id="rId21" Type="http://schemas.openxmlformats.org/officeDocument/2006/relationships/tags" Target="../tags/tag257.xml"/><Relationship Id="rId22" Type="http://schemas.openxmlformats.org/officeDocument/2006/relationships/tags" Target="../tags/tag258.xml"/><Relationship Id="rId23" Type="http://schemas.openxmlformats.org/officeDocument/2006/relationships/tags" Target="../tags/tag259.xml"/><Relationship Id="rId24" Type="http://schemas.openxmlformats.org/officeDocument/2006/relationships/tags" Target="../tags/tag260.xml"/><Relationship Id="rId25" Type="http://schemas.openxmlformats.org/officeDocument/2006/relationships/tags" Target="../tags/tag261.xml"/><Relationship Id="rId26" Type="http://schemas.openxmlformats.org/officeDocument/2006/relationships/tags" Target="../tags/tag262.xml"/><Relationship Id="rId27" Type="http://schemas.openxmlformats.org/officeDocument/2006/relationships/tags" Target="../tags/tag263.xml"/><Relationship Id="rId28" Type="http://schemas.openxmlformats.org/officeDocument/2006/relationships/tags" Target="../tags/tag264.xml"/><Relationship Id="rId29" Type="http://schemas.openxmlformats.org/officeDocument/2006/relationships/tags" Target="../tags/tag265.xml"/><Relationship Id="rId30" Type="http://schemas.openxmlformats.org/officeDocument/2006/relationships/tags" Target="../tags/tag266.xml"/><Relationship Id="rId31" Type="http://schemas.openxmlformats.org/officeDocument/2006/relationships/tags" Target="../tags/tag267.xml"/><Relationship Id="rId32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2024年户外用品行业市场分析及投资前景预测</a:t>
            </a:r>
            <a:endParaRPr altLang="en-US" dirty="0" lang="zh-CN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p>
            <a:r>
              <a:rPr altLang="en-US" dirty="0" lang="zh-CN"/>
              <a:t>添加文档副标题</a:t>
            </a:r>
            <a:endParaRPr altLang="en-US" dirty="0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序号"/>
          <p:cNvSpPr txBox="1"/>
          <p:nvPr>
            <p:custDataLst>
              <p:tags r:id="rId1"/>
            </p:custDataLst>
          </p:nvPr>
        </p:nvSpPr>
        <p:spPr>
          <a:xfrm>
            <a:off x="14465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2" name="项标题"/>
          <p:cNvSpPr txBox="1"/>
          <p:nvPr>
            <p:custDataLst>
              <p:tags r:id="rId2"/>
            </p:custDataLst>
          </p:nvPr>
        </p:nvSpPr>
        <p:spPr>
          <a:xfrm>
            <a:off x="24640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户外用品行业概述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61709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项标题"/>
          <p:cNvSpPr txBox="1"/>
          <p:nvPr>
            <p:custDataLst>
              <p:tags r:id="rId4"/>
            </p:custDataLst>
          </p:nvPr>
        </p:nvSpPr>
        <p:spPr>
          <a:xfrm>
            <a:off x="71884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2024年户外用品市场分析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61709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项标题"/>
          <p:cNvSpPr txBox="1"/>
          <p:nvPr>
            <p:custDataLst>
              <p:tags r:id="rId6"/>
            </p:custDataLst>
          </p:nvPr>
        </p:nvSpPr>
        <p:spPr>
          <a:xfrm>
            <a:off x="71884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成功案例分析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7"/>
            </p:custDataLst>
          </p:nvPr>
        </p:nvSpPr>
        <p:spPr>
          <a:xfrm>
            <a:off x="14465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项标题"/>
          <p:cNvSpPr txBox="1"/>
          <p:nvPr>
            <p:custDataLst>
              <p:tags r:id="rId8"/>
            </p:custDataLst>
          </p:nvPr>
        </p:nvSpPr>
        <p:spPr>
          <a:xfrm>
            <a:off x="24640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投资前景预测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9"/>
            </p:custDataLst>
          </p:nvPr>
        </p:nvSpPr>
        <p:spPr>
          <a:xfrm>
            <a:off x="14465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05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8" name="项标题"/>
          <p:cNvSpPr txBox="1"/>
          <p:nvPr>
            <p:custDataLst>
              <p:tags r:id="rId10"/>
            </p:custDataLst>
          </p:nvPr>
        </p:nvSpPr>
        <p:spPr>
          <a:xfrm>
            <a:off x="24640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结论与建议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0" name="标题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户外用品行业概述</a:t>
            </a:r>
            <a:endParaRPr altLang="en-US" lang="zh-CN"/>
          </a:p>
        </p:txBody>
      </p:sp>
      <p:sp>
        <p:nvSpPr>
          <p:cNvPr id="10488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8900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1135035" y="2193678"/>
            <a:ext cx="4723078" cy="334931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02" name="矩形 48"/>
          <p:cNvSpPr/>
          <p:nvPr>
            <p:custDataLst>
              <p:tags r:id="rId2"/>
            </p:custDataLst>
          </p:nvPr>
        </p:nvSpPr>
        <p:spPr>
          <a:xfrm>
            <a:off x="1014984" y="2676822"/>
            <a:ext cx="240017" cy="241863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4" name="文本框 52"/>
          <p:cNvSpPr txBox="1"/>
          <p:nvPr>
            <p:custDataLst>
              <p:tags r:id="rId3"/>
            </p:custDataLst>
          </p:nvPr>
        </p:nvSpPr>
        <p:spPr>
          <a:xfrm>
            <a:off x="1476943" y="2477915"/>
            <a:ext cx="4079526" cy="225842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6667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行业定义：户外用品行业是指生产和销售户外运动、户外活动所需的装备、器材和服务的行业。</a:t>
            </a:r>
            <a:endParaRPr altLang="en-US" dirty="0" sz="3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06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50802" y="2193678"/>
            <a:ext cx="4723078" cy="334931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08" name="矩形 20"/>
          <p:cNvSpPr/>
          <p:nvPr>
            <p:custDataLst>
              <p:tags r:id="rId5"/>
            </p:custDataLst>
          </p:nvPr>
        </p:nvSpPr>
        <p:spPr>
          <a:xfrm>
            <a:off x="6330752" y="2676822"/>
            <a:ext cx="240017" cy="241863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0" name="文本框 3"/>
          <p:cNvSpPr txBox="1"/>
          <p:nvPr>
            <p:custDataLst>
              <p:tags r:id="rId6"/>
            </p:custDataLst>
          </p:nvPr>
        </p:nvSpPr>
        <p:spPr>
          <a:xfrm>
            <a:off x="6792711" y="2477915"/>
            <a:ext cx="4079526" cy="225842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分类：户外用品行业包括户外服装、户外鞋履、户外装备、户外运动器材等多个细分领域。</a:t>
            </a:r>
            <a:endParaRPr altLang="en-US" dirty="0" sz="2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48948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2024年全球户外用品市场规模预计达到1800亿美元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中国户外用品市场规模持续增长，2024年有望突破1000亿元人民币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户外用品市场受疫情影响，2024年有望恢复增长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户外用品市场呈现年轻化、个性化、品牌化等特点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08" name="正文"/>
          <p:cNvSpPr txBox="1"/>
          <p:nvPr>
            <p:custDataLst>
              <p:tags r:id="rId1"/>
            </p:custDataLst>
          </p:nvPr>
        </p:nvSpPr>
        <p:spPr>
          <a:xfrm>
            <a:off x="2863958" y="1773936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持续增长：随着人们对户外活动的热爱和需求的增加，户外用品行业将继续保持增长趋势。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正文"/>
          <p:cNvSpPr txBox="1"/>
          <p:nvPr>
            <p:custDataLst>
              <p:tags r:id="rId2"/>
            </p:custDataLst>
          </p:nvPr>
        </p:nvSpPr>
        <p:spPr>
          <a:xfrm>
            <a:off x="2863958" y="2885205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技术创新：随着科技的进步，户外用品行业将不断涌现出新的技术和产品，提高用户体验和满足用户需求。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正文"/>
          <p:cNvSpPr txBox="1"/>
          <p:nvPr>
            <p:custDataLst>
              <p:tags r:id="rId3"/>
            </p:custDataLst>
          </p:nvPr>
        </p:nvSpPr>
        <p:spPr>
          <a:xfrm>
            <a:off x="2863958" y="3996473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绿色环保：随着环保意识的提高，户外用品行业将更加注重环保和可持续发展，推广环保材料和绿色设计。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正文"/>
          <p:cNvSpPr txBox="1"/>
          <p:nvPr>
            <p:custDataLst>
              <p:tags r:id="rId4"/>
            </p:custDataLst>
          </p:nvPr>
        </p:nvSpPr>
        <p:spPr>
          <a:xfrm>
            <a:off x="2863958" y="5107742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品牌竞争：随着市场的竞争加剧，品牌建设和品牌竞争将成为户外用品行业的重要趋势，品牌的影响力和竞争力将不断提高。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2024年户外用品市场分析</a:t>
            </a:r>
            <a:endParaRPr altLang="en-US" lang="zh-CN"/>
          </a:p>
        </p:txBody>
      </p:sp>
      <p:sp>
        <p:nvSpPr>
          <p:cNvPr id="10490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094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消费者群体：年轻化、专业化、个性化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消费需求：高品质、多功能、时尚化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消费趋势：线上线下融合、体验式消费、定制化服务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竞争格局：品牌竞争激烈、产品差异化明显、市场集中度逐渐提高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138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2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6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0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4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渠道竞争：线上与线下渠道的竞争，以及新兴销售渠道的拓展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6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营销竞争：品牌营销、广告投放、社交媒体推广等方面的竞争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8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品牌竞争：国内外品牌在技术、品质、品牌形象等方面的竞争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0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价格竞争：通过降低价格吸引消费者，但需保持合理的利润空间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消费者行为分析</a:t>
            </a:r>
            <a:endParaRPr altLang="en-US" lang="zh-CN"/>
          </a:p>
        </p:txBody>
      </p:sp>
      <p:sp>
        <p:nvSpPr>
          <p:cNvPr id="10491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926919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00" name="矩形 65"/>
          <p:cNvSpPr/>
          <p:nvPr>
            <p:custDataLst>
              <p:tags r:id="rId2"/>
            </p:custDataLst>
          </p:nvPr>
        </p:nvSpPr>
        <p:spPr>
          <a:xfrm>
            <a:off x="1827458" y="2090756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文本框 66"/>
          <p:cNvSpPr txBox="1"/>
          <p:nvPr>
            <p:custDataLst>
              <p:tags r:id="rId3"/>
            </p:custDataLst>
          </p:nvPr>
        </p:nvSpPr>
        <p:spPr>
          <a:xfrm>
            <a:off x="2159924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消费者群体特征：年轻化、专业化、高收入化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57394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6" name="矩形 69"/>
          <p:cNvSpPr/>
          <p:nvPr>
            <p:custDataLst>
              <p:tags r:id="rId5"/>
            </p:custDataLst>
          </p:nvPr>
        </p:nvSpPr>
        <p:spPr>
          <a:xfrm>
            <a:off x="6357375" y="2090756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文本框 70"/>
          <p:cNvSpPr txBox="1"/>
          <p:nvPr>
            <p:custDataLst>
              <p:tags r:id="rId6"/>
            </p:custDataLst>
          </p:nvPr>
        </p:nvSpPr>
        <p:spPr>
          <a:xfrm>
            <a:off x="6690400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消费动机：健康、环保、品质、时尚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926919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2" name="文本框 74"/>
          <p:cNvSpPr txBox="1"/>
          <p:nvPr>
            <p:custDataLst>
              <p:tags r:id="rId8"/>
            </p:custDataLst>
          </p:nvPr>
        </p:nvSpPr>
        <p:spPr>
          <a:xfrm>
            <a:off x="2159924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消费渠道：线上购买为主，线下体验为辅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4" name="矩形 73"/>
          <p:cNvSpPr/>
          <p:nvPr>
            <p:custDataLst>
              <p:tags r:id="rId9"/>
            </p:custDataLst>
          </p:nvPr>
        </p:nvSpPr>
        <p:spPr>
          <a:xfrm>
            <a:off x="1827458" y="4315204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08242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18" name="矩形 84"/>
          <p:cNvSpPr/>
          <p:nvPr>
            <p:custDataLst>
              <p:tags r:id="rId11"/>
            </p:custDataLst>
          </p:nvPr>
        </p:nvSpPr>
        <p:spPr>
          <a:xfrm>
            <a:off x="6408782" y="4315204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文本框 85"/>
          <p:cNvSpPr txBox="1"/>
          <p:nvPr>
            <p:custDataLst>
              <p:tags r:id="rId12"/>
            </p:custDataLst>
          </p:nvPr>
        </p:nvSpPr>
        <p:spPr>
          <a:xfrm>
            <a:off x="6741248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消费心理：追求个性、品牌忠诚度较高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市场细分领域分析</a:t>
            </a:r>
            <a:endParaRPr altLang="en-US" lang="zh-CN"/>
          </a:p>
        </p:txBody>
      </p:sp>
      <p:sp>
        <p:nvSpPr>
          <p:cNvPr id="1049258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登山用品：包括攀岩装备、登山鞋、绳索等，专业性强，市场相对较小。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徒步旅行用品：包括背包、帐篷、睡袋等，市场需求稳步增长。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露营用品：包括野餐用具、烧烤架、露营灯具等，随着露营活动的普及需求不断攀升。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钓鱼用品：包括钓竿、鱼饵、渔网等，受到钓鱼爱好者的青睐，但市场波动较大。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投资前景预测</a:t>
            </a:r>
            <a:endParaRPr altLang="en-US" lang="zh-CN"/>
          </a:p>
        </p:txBody>
      </p:sp>
      <p:sp>
        <p:nvSpPr>
          <p:cNvPr id="10493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投资机会与风险</a:t>
            </a:r>
            <a:endParaRPr altLang="en-US" lang="zh-CN"/>
          </a:p>
        </p:txBody>
      </p:sp>
      <p:sp>
        <p:nvSpPr>
          <p:cNvPr id="1049368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1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建议：投资者应关注行业趋势、品牌实力、产品质量等多方面因素，选择具有潜力的品牌进行投资。</a:t>
            </a:r>
            <a:endParaRPr altLang="zh-CN" dirty="0" sz="11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6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投资机会：随着户外运动的普及和消费者对高品质户外用品的需求增加，户外用品行业将迎来更多投资机会。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1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风险：市场竞争激烈，品牌竞争、价格战等风险因素存在，投资者需谨慎评估风险。</a:t>
            </a:r>
            <a:endParaRPr altLang="en-US" dirty="0" sz="11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1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未来发展：户外用品行业将继续保持增长态势，投资者需关注市场变化，及时调整投资策略。</a:t>
            </a:r>
            <a:endParaRPr altLang="zh-CN" dirty="0" sz="11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行业政策与法规</a:t>
            </a:r>
            <a:endParaRPr altLang="en-US" lang="zh-CN"/>
          </a:p>
        </p:txBody>
      </p:sp>
      <p:sp>
        <p:nvSpPr>
          <p:cNvPr id="1049436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8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0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2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4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行业法规对市场的影响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6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政府对户外用品行业的支持政策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8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未来政策走向和法规变化预测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0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行业合规经营和风险控制要求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技术创新与产品升级</a:t>
            </a:r>
            <a:endParaRPr altLang="en-US" lang="zh-CN"/>
          </a:p>
        </p:txBody>
      </p:sp>
      <p:sp>
        <p:nvSpPr>
          <p:cNvPr id="1049488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0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2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4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6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 fontScale="85714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随着消费者对户外活动的需求增加，对产品的品质和功能要求也越来越高，技术创新和产品升级将成为行业发展的关键。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8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户外用品行业将不断涌现出新技术和新产品，推动市场不断扩大。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0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未来户外用品行业将更加注重环保和可持续发展，推动行业向更加绿色、健康的方向发展。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2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投资者应关注技术创新和产品升级的趋势，把握市场机遇，实现投资回报的最大化。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未来市场趋势与预测</a:t>
            </a:r>
            <a:endParaRPr altLang="en-US" lang="zh-CN"/>
          </a:p>
        </p:txBody>
      </p:sp>
      <p:sp>
        <p:nvSpPr>
          <p:cNvPr id="1049540" name="圆角矩形 26"/>
          <p:cNvSpPr/>
          <p:nvPr>
            <p:custDataLst>
              <p:tags r:id="rId1"/>
            </p:custDataLst>
          </p:nvPr>
        </p:nvSpPr>
        <p:spPr>
          <a:xfrm>
            <a:off x="1014984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2" name="圆角矩形 28"/>
          <p:cNvSpPr/>
          <p:nvPr>
            <p:custDataLst>
              <p:tags r:id="rId2"/>
            </p:custDataLst>
          </p:nvPr>
        </p:nvSpPr>
        <p:spPr>
          <a:xfrm>
            <a:off x="1017337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44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404948"/>
            <a:ext cx="2114279" cy="315366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户外用品行业将继续保持增长趋势，受益于消费者对健康和休闲生活的需求增加。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圆角矩形 29"/>
          <p:cNvSpPr/>
          <p:nvPr>
            <p:custDataLst>
              <p:tags r:id="rId4"/>
            </p:custDataLst>
          </p:nvPr>
        </p:nvSpPr>
        <p:spPr>
          <a:xfrm>
            <a:off x="3600907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8" name="圆角矩形 32"/>
          <p:cNvSpPr/>
          <p:nvPr>
            <p:custDataLst>
              <p:tags r:id="rId5"/>
            </p:custDataLst>
          </p:nvPr>
        </p:nvSpPr>
        <p:spPr>
          <a:xfrm>
            <a:off x="3603260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0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技术创新将推动户外用品行业的发展，例如智能化、轻量化、环保化等趋势。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圆角矩形 3"/>
          <p:cNvSpPr/>
          <p:nvPr>
            <p:custDataLst>
              <p:tags r:id="rId7"/>
            </p:custDataLst>
          </p:nvPr>
        </p:nvSpPr>
        <p:spPr>
          <a:xfrm>
            <a:off x="6186830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4" name="圆角矩形 4"/>
          <p:cNvSpPr/>
          <p:nvPr>
            <p:custDataLst>
              <p:tags r:id="rId8"/>
            </p:custDataLst>
          </p:nvPr>
        </p:nvSpPr>
        <p:spPr>
          <a:xfrm>
            <a:off x="6189183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6" name="文本框 5"/>
          <p:cNvSpPr txBox="1"/>
          <p:nvPr>
            <p:custDataLst>
              <p:tags r:id="rId9"/>
            </p:custDataLst>
          </p:nvPr>
        </p:nvSpPr>
        <p:spPr>
          <a:xfrm>
            <a:off x="6332127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市场竞争将更加激烈，品牌和品质将成为消费者选择的重要因素。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8"/>
          <p:cNvSpPr/>
          <p:nvPr>
            <p:custDataLst>
              <p:tags r:id="rId10"/>
            </p:custDataLst>
          </p:nvPr>
        </p:nvSpPr>
        <p:spPr>
          <a:xfrm>
            <a:off x="8772753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0" name="圆角矩形 9"/>
          <p:cNvSpPr/>
          <p:nvPr>
            <p:custDataLst>
              <p:tags r:id="rId11"/>
            </p:custDataLst>
          </p:nvPr>
        </p:nvSpPr>
        <p:spPr>
          <a:xfrm>
            <a:off x="8775106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2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投资前景广阔，但需要关注市场变化和风险控制。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成功案例分析</a:t>
            </a:r>
            <a:endParaRPr altLang="en-US" lang="zh-CN"/>
          </a:p>
        </p:txBody>
      </p:sp>
      <p:sp>
        <p:nvSpPr>
          <p:cNvPr id="10496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优秀企业案例</a:t>
            </a:r>
            <a:endParaRPr altLang="en-US" lang="zh-CN"/>
          </a:p>
        </p:txBody>
      </p:sp>
      <p:sp>
        <p:nvSpPr>
          <p:cNvPr id="1049642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探路者：国内户外用品行业的领军企业，通过持续创新和品牌建设，实现了持续增长和市场份额提升。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6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牧高笛：专注于户外露营装备的企业，通过精准的市场定位和产品差异化，在户外露营领域获得了较高的知名度和口碑。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北面：全球知名的户外品牌，通过与知名品牌合作和赞助活动，实现了品牌知名度和市场份额的提升。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哥伦比亚：拥有丰富的户外产品线，通过不断创新和品质保证，在户外用品市场中获得了广泛的认可和用户忠诚度。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成功经验与启示</a:t>
            </a:r>
            <a:endParaRPr altLang="en-US" lang="zh-CN"/>
          </a:p>
        </p:txBody>
      </p:sp>
      <p:sp>
        <p:nvSpPr>
          <p:cNvPr id="1049702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成功案例介绍：具有代表性的企业或品牌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成功经验总结：在市场定位、产品创新、营销策略等方面的成功做法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行业启示：对整个户外用品行业的启示和借鉴意义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未来发展展望：如何将成功经验应用到未来的市场拓展和竞争中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失败案例与教训</a:t>
            </a:r>
            <a:endParaRPr altLang="en-US" lang="zh-CN"/>
          </a:p>
        </p:txBody>
      </p:sp>
      <p:sp>
        <p:nvSpPr>
          <p:cNvPr id="1049762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4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6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8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0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2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4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6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8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0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2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4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6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8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0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2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4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6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8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案例名称：优步（Uber）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教训：注重产品质量、合理规划产能、保持财务稳健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正文"/>
          <p:cNvSpPr txBox="1"/>
          <p:nvPr>
            <p:custDataLst>
              <p:tags r:id="rId28"/>
            </p:custDataLst>
          </p:nvPr>
        </p:nvSpPr>
        <p:spPr>
          <a:xfrm>
            <a:off x="8084024" y="2809281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失败原因：产能不足、质量问题、资金链断裂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正文"/>
          <p:cNvSpPr txBox="1"/>
          <p:nvPr>
            <p:custDataLst>
              <p:tags r:id="rId29"/>
            </p:custDataLst>
          </p:nvPr>
        </p:nvSpPr>
        <p:spPr>
          <a:xfrm>
            <a:off x="2106300" y="2809281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失败原因：管理不善、文化问题、安全事故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正文"/>
          <p:cNvSpPr txBox="1"/>
          <p:nvPr>
            <p:custDataLst>
              <p:tags r:id="rId30"/>
            </p:custDataLst>
          </p:nvPr>
        </p:nvSpPr>
        <p:spPr>
          <a:xfrm>
            <a:off x="642193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案例名称：特斯拉（Tesla）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正文"/>
          <p:cNvSpPr txBox="1"/>
          <p:nvPr>
            <p:custDataLst>
              <p:tags r:id="rId31"/>
            </p:custDataLst>
          </p:nvPr>
        </p:nvSpPr>
        <p:spPr>
          <a:xfrm>
            <a:off x="3768393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教训：重视企业文化、加强安全管理、保持创新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498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行业总结与展望</a:t>
            </a:r>
            <a:endParaRPr altLang="en-US" lang="zh-CN"/>
          </a:p>
        </p:txBody>
      </p:sp>
      <p:sp>
        <p:nvSpPr>
          <p:cNvPr id="1049888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行业发展趋势：户外用品行业将继续保持增长趋势，市场需求不断扩大，技术进步也将推动行业的发展。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竞争格局：国内户外用品行业竞争激烈，但也将促使企业不断创新和提高产品质量。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未来展望：户外用品行业将继续保持快速发展，未来将会有更多的新产品和新品牌涌现。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建议：投资者应该关注行业发展趋势和市场需求，选择有潜力的品牌和产品进行投资。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企业发展策略建议</a:t>
            </a:r>
            <a:endParaRPr altLang="en-US" lang="zh-CN"/>
          </a:p>
        </p:txBody>
      </p:sp>
      <p:sp>
        <p:nvSpPr>
          <p:cNvPr id="1049932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加大技术创新投入，提高产品竞争力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38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拓展线上销售渠道，扩大市场份额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44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加强品牌建设，提升品牌知名度和美誉度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50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关注环保和可持续发展，积极履行企业社会责任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投资策略与建议</a:t>
            </a:r>
            <a:endParaRPr altLang="en-US" lang="zh-CN"/>
          </a:p>
        </p:txBody>
      </p:sp>
      <p:sp>
        <p:nvSpPr>
          <p:cNvPr id="1049992" name="矩形 15"/>
          <p:cNvSpPr/>
          <p:nvPr>
            <p:custDataLst>
              <p:tags r:id="rId1"/>
            </p:custDataLst>
          </p:nvPr>
        </p:nvSpPr>
        <p:spPr>
          <a:xfrm>
            <a:off x="1121175" y="2463087"/>
            <a:ext cx="9951025" cy="87497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投资策略：关注品牌、渠道和产品差异化，避免盲目跟风和过度竞争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任意多边形 17"/>
          <p:cNvSpPr/>
          <p:nvPr>
            <p:custDataLst>
              <p:tags r:id="rId2"/>
            </p:custDataLst>
          </p:nvPr>
        </p:nvSpPr>
        <p:spPr>
          <a:xfrm flipV="1">
            <a:off x="1014984" y="2353577"/>
            <a:ext cx="1779813" cy="33516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任意多边形 18"/>
          <p:cNvSpPr/>
          <p:nvPr>
            <p:custDataLst>
              <p:tags r:id="rId3"/>
            </p:custDataLst>
          </p:nvPr>
        </p:nvSpPr>
        <p:spPr>
          <a:xfrm flipH="1">
            <a:off x="9395261" y="3113510"/>
            <a:ext cx="1779813" cy="33516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矩形 27"/>
          <p:cNvSpPr/>
          <p:nvPr>
            <p:custDataLst>
              <p:tags r:id="rId4"/>
            </p:custDataLst>
          </p:nvPr>
        </p:nvSpPr>
        <p:spPr>
          <a:xfrm>
            <a:off x="1121175" y="4397763"/>
            <a:ext cx="9951025" cy="87497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建议：加强市场调研和消费者需求分析，提高产品质量和创新能力，加强品牌营销和渠道拓展，提高行业整体竞争力和盈利能力。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任意多边形 29"/>
          <p:cNvSpPr/>
          <p:nvPr>
            <p:custDataLst>
              <p:tags r:id="rId5"/>
            </p:custDataLst>
          </p:nvPr>
        </p:nvSpPr>
        <p:spPr>
          <a:xfrm flipV="1">
            <a:off x="1014984" y="4288253"/>
            <a:ext cx="1779813" cy="33516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2" name="任意多边形 30"/>
          <p:cNvSpPr/>
          <p:nvPr>
            <p:custDataLst>
              <p:tags r:id="rId6"/>
            </p:custDataLst>
          </p:nvPr>
        </p:nvSpPr>
        <p:spPr>
          <a:xfrm flipH="1">
            <a:off x="9395261" y="5048186"/>
            <a:ext cx="1779813" cy="33516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lang="zh-CN"/>
              <a:t>THANK YOU</a:t>
            </a:r>
            <a:endParaRPr altLang="en-US" dirty="0" lang="zh-CN"/>
          </a:p>
        </p:txBody>
      </p:sp>
      <p:sp>
        <p:nvSpPr>
          <p:cNvPr id="105004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18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18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18"/>
  <p:tag name="KSO_WM_TEMPLATE_THUMBS_INDEX" val="1、9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18_1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标题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418_1*b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副标题"/>
</p:tagLst>
</file>

<file path=ppt/tags/tag77.xml><?xml version="1.0" encoding="utf-8"?>
<p:tagLst xmlns:p="http://schemas.openxmlformats.org/presentationml/2006/main">
  <p:tag name="KSO_WM_UNIT_SUBTYPE" val="b"/>
  <p:tag name="KSO_WM_UNIT_NOCLEAR" val="0"/>
  <p:tag name="KSO_WM_UNIT_VALUE" val="6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418_1*f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汇报人：WPS"/>
</p:tagLst>
</file>

<file path=ppt/tags/tag78.xml><?xml version="1.0" encoding="utf-8"?>
<p:tagLst xmlns:p="http://schemas.openxmlformats.org/presentationml/2006/main">
  <p:tag name="KSO_WM_SLIDE_ID" val="custom20231418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18"/>
  <p:tag name="KSO_WM_SLIDE_LAYOUT" val="a_b_f"/>
  <p:tag name="KSO_WM_SLIDE_LAYOUT_CNT" val="1_1_1"/>
  <p:tag name="KSO_WM_TEMPLATE_THUMBS_INDEX" val="1、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18_5*l_h_i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18_5*l_h_a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18_5*l_h_i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18_5*l_h_a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18_5*l_h_i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18_5*l_h_a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18_5*l_h_i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18_5*l_h_a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18_5*l_h_i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18_5*l_h_a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5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SLIDE_ID" val="custom20231418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41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3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8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5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2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5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5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5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5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5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5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5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5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5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5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5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5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5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5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5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5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5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5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5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5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5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5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5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5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5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5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4_5*l_h_f*1_6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5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5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5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5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0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99_1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099_1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99_1*l_h_i*1_1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99_1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99_1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099_1*l_h_i*1_2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f*4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295.xml><?xml version="1.0" encoding="utf-8"?>
<p:tagLst xmlns:p="http://schemas.openxmlformats.org/presentationml/2006/main">
  <p:tag name="KSO_WM_SLIDE_ID" val="custom2023141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18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89">
      <a:dk1>
        <a:sysClr lastClr="000000" val="windowText"/>
      </a:dk1>
      <a:lt1>
        <a:sysClr lastClr="FFFFFF" val="window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"/>
      </a:majorFont>
      <a:minorFont>
        <a:latin typeface="汉仪正圆-75W"/>
        <a:ea typeface="汉仪正圆-45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2024-01-06T04:03:11Z</dcterms:created>
  <dcterms:modified xsi:type="dcterms:W3CDTF">2024-01-06T04:03:11Z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60f56700794c4c6f863a5610af3edb23_21</vt:lpwstr>
  </property>
</Properties>
</file>