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792" r:id="rId1"/>
    <p:sldMasterId id="2147493829" r:id="rId2"/>
  </p:sldMasterIdLst>
  <p:notesMasterIdLst>
    <p:notesMasterId r:id="rId3"/>
  </p:notesMasterIdLst>
  <p:sldIdLst>
    <p:sldId id="4707" r:id="rId4"/>
    <p:sldId id="4712" r:id="rId5"/>
    <p:sldId id="4716" r:id="rId6"/>
    <p:sldId id="4719" r:id="rId7"/>
    <p:sldId id="4722" r:id="rId8"/>
    <p:sldId id="4725" r:id="rId9"/>
    <p:sldId id="4728" r:id="rId10"/>
    <p:sldId id="4731" r:id="rId11"/>
    <p:sldId id="4734" r:id="rId12"/>
    <p:sldId id="4737" r:id="rId13"/>
    <p:sldId id="4740" r:id="rId14"/>
    <p:sldId id="4743" r:id="rId15"/>
    <p:sldId id="4746" r:id="rId16"/>
    <p:sldId id="4749" r:id="rId17"/>
    <p:sldId id="4752" r:id="rId18"/>
    <p:sldId id="4755" r:id="rId19"/>
    <p:sldId id="4758" r:id="rId20"/>
    <p:sldId id="4761" r:id="rId21"/>
    <p:sldId id="4764" r:id="rId22"/>
    <p:sldId id="4767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793" r:id="rId1"/>
    <p:sldLayoutId id="2147493794" r:id="rId2"/>
    <p:sldLayoutId id="2147493795" r:id="rId3"/>
    <p:sldLayoutId id="2147493796" r:id="rId4"/>
    <p:sldLayoutId id="2147493797" r:id="rId5"/>
    <p:sldLayoutId id="2147493798" r:id="rId6"/>
    <p:sldLayoutId id="2147493799" r:id="rId7"/>
    <p:sldLayoutId id="2147493800" r:id="rId8"/>
    <p:sldLayoutId id="2147493801" r:id="rId9"/>
    <p:sldLayoutId id="2147493802" r:id="rId10"/>
    <p:sldLayoutId id="214749380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3830" r:id="rId1"/>
    <p:sldLayoutId id="2147493831" r:id="rId2"/>
    <p:sldLayoutId id="2147493832" r:id="rId3"/>
    <p:sldLayoutId id="2147493833" r:id="rId4"/>
    <p:sldLayoutId id="2147493834" r:id="rId5"/>
    <p:sldLayoutId id="2147493835" r:id="rId6"/>
    <p:sldLayoutId id="2147493836" r:id="rId7"/>
    <p:sldLayoutId id="2147493837" r:id="rId8"/>
    <p:sldLayoutId id="2147493838" r:id="rId9"/>
    <p:sldLayoutId id="2147493839" r:id="rId10"/>
    <p:sldLayoutId id="214749384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逻辑思维训练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461510" y="22428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70"/>
          <p:cNvSpPr/>
          <p:nvPr>
            <p:custDataLst>
              <p:tags r:id="rId6"/>
            </p:custDataLst>
          </p:nvPr>
        </p:nvSpPr>
        <p:spPr>
          <a:xfrm>
            <a:off x="4471035" y="225171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559935" y="235140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932170" y="224282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逻辑思维训练的方法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1035" y="36461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76"/>
          <p:cNvSpPr/>
          <p:nvPr>
            <p:custDataLst>
              <p:tags r:id="rId10"/>
            </p:custDataLst>
          </p:nvPr>
        </p:nvSpPr>
        <p:spPr>
          <a:xfrm>
            <a:off x="4480560" y="365506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69460" y="375475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941695" y="364617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逻辑思维训练的实践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101465" y="8394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47"/>
          <p:cNvSpPr/>
          <p:nvPr>
            <p:custDataLst>
              <p:tags r:id="rId14"/>
            </p:custDataLst>
          </p:nvPr>
        </p:nvSpPr>
        <p:spPr>
          <a:xfrm>
            <a:off x="4110990" y="84836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199890" y="94805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72125" y="83947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逻辑思维训练的重要性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101465" y="50495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82"/>
          <p:cNvSpPr/>
          <p:nvPr>
            <p:custDataLst>
              <p:tags r:id="rId18"/>
            </p:custDataLst>
          </p:nvPr>
        </p:nvSpPr>
        <p:spPr>
          <a:xfrm>
            <a:off x="4110990" y="505841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99890" y="515810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596890" y="504952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逻辑思维训练的注意事项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逻辑思维训练的重要性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培养小学生逻辑思维能力</a:t>
            </a:r>
            <a:endParaRPr altLang="en-US" lang="zh-CN"/>
          </a:p>
        </p:txBody>
      </p:sp>
      <p:sp>
        <p:nvSpPr>
          <p:cNvPr id="104899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0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增强沟通表达能力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0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培养批判性思维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促进学科学习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提高学习效率</a:t>
            </a:r>
            <a:endParaRPr altLang="en-US" lang="zh-CN"/>
          </a:p>
        </p:txBody>
      </p:sp>
      <p:sp>
        <p:nvSpPr>
          <p:cNvPr id="10490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逻辑思维训练能够提高学习效率，帮助学生更好地理解和掌握知识。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通过逻辑思维训练，学生能够更好地分析问题、推理和解决问题的能力，从而提高学习效果。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逻辑思维训练有助于培养学生的创新思维和解决问题的能力，从而更好地应对学习和生活中的挑战。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逻辑思维训练有助于提高学生的思维品质和综合素质，为未来的学习和职业发展打下坚实的基础。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培养解决问题的能力</a:t>
            </a:r>
            <a:endParaRPr altLang="en-US" lang="zh-CN"/>
          </a:p>
        </p:txBody>
      </p:sp>
      <p:sp>
        <p:nvSpPr>
          <p:cNvPr id="10491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通过逻辑思维训练，人们可以更好地应对复杂问题，提高决策效率和准确性。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逻辑思维训练能够提高问题解决能力，帮助人们更清晰地分析问题，找到解决方案。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逻辑思维训练有助于培养创新思维，激发人们的创造力，为解决问题提供更多可能性。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逻辑思维训练有助于培养批判性思维，帮助人们更好地评估信息，辨别真假，避免被误导。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1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逻辑思维训练的方法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数学游戏</a:t>
            </a:r>
            <a:endParaRPr altLang="en-US" lang="zh-CN"/>
          </a:p>
        </p:txBody>
      </p:sp>
      <p:sp>
        <p:nvSpPr>
          <p:cNvPr id="10492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数字谜题：如数独、数学拼图等，可以锻炼逻辑思维和空间想象力。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数学问题解决：如几何证明、代数方程等，需要运用逻辑推理和问题解决技巧。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数学竞赛：参加数学竞赛可以锻炼逻辑思维和快速解题能力。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数学游戏：如猜数字、24点等，这些游戏可以锻炼思维敏捷性和策略规划能力。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逻辑推理题目</a:t>
            </a:r>
            <a:endParaRPr altLang="en-US" lang="zh-CN"/>
          </a:p>
        </p:txBody>
      </p:sp>
      <p:sp>
        <p:nvSpPr>
          <p:cNvPr id="1049322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24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26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题目：一个教授逻辑学的教授，有三个学生，而且三个学生均非常聪明！一天教授给他们出了一个题，教授在每个人脑门上贴了一张纸条并告诉他们，纸条上写了一个正整数，每个人都只能看见两个人头上的数字！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2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330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32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34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75556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题目：一个人被监禁在牢房里，看守每天都在门外站岗，这个人知道牢房里除了他还有一桶酒和一个酒杯。他费尽心思，还是无法将酒杯打破。直到有一天，这个人突然发现，用酒可以把看守灌醉。果然看守被他灌醉了，这个人就把酒杯砸碎出去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3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338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40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42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题目：三个人去投宿，服务生说要30元，每个人就各出了10元，后来老板说今天特价，只要25元，于是叫服务生退还给他们5元。服务生偷偷藏起了2元，然后把剩下的3元还给他们，每人分到1元。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4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346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348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50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75556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题目：有12只羊，（3只大羊1只中羊5只小羊）被关在标有数字1-12的12个房间，每个房间里有一只羊，每间房间的数字标签都不同，每只羊的重量也不一样。现在大羊和小羊、中羊因为重量不同而不满，要求羊的重量必须用标签表示，否则就进行分裂。如果标签与对应房门的数字一致，则不能分裂。求分裂的合理方案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5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脑筋急转弯</a:t>
            </a:r>
            <a:endParaRPr altLang="en-US" lang="zh-CN"/>
          </a:p>
        </p:txBody>
      </p:sp>
      <p:sp>
        <p:nvSpPr>
          <p:cNvPr id="10494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定义：一种通过趣味性问题来训练思维灵活性的方法。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目的：培养人们的逻辑思维、推理能力和创造力。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举例：一些经典的脑筋急转弯题目，如“什么情况下5比0大?”“在拳击比赛中”。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作用：通过解答脑筋急转弯题目，人们可以锻炼自己的思维能力，提高逻辑分析能力。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编程学习</a:t>
            </a:r>
            <a:endParaRPr altLang="en-US" lang="zh-CN"/>
          </a:p>
        </p:txBody>
      </p:sp>
      <p:sp>
        <p:nvSpPr>
          <p:cNvPr id="104945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编程语言：学习Python、Java等编程语言，掌握逻辑运算和程序结构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算法和数据结构：理解常见算法和数据结构，提高逻辑思维能力和问题解决能力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实践项目：通过实际项目，运用所学知识解决实际问题，加深对逻辑思维的理解和掌握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学习资源：利用在线课程、编程社区等资源，不断学习和提升自己的编程技能和逻辑思维水平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5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逻辑思维训练的实践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在日常生活中的实践</a:t>
            </a:r>
            <a:endParaRPr altLang="en-US" lang="zh-CN"/>
          </a:p>
        </p:txBody>
      </p:sp>
      <p:sp>
        <p:nvSpPr>
          <p:cNvPr id="10495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阅读推理小说或解谜游戏，提高逻辑推理能力。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通过辩论、讨论等方式锻炼逻辑表达能力。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培养批判性思维，不盲目接受信息，学会分析、判断和推理。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在学习和工作中运用逻辑思维，如写论文或策划方案。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在学校教育中的实践</a:t>
            </a:r>
            <a:endParaRPr altLang="en-US" lang="zh-CN"/>
          </a:p>
        </p:txBody>
      </p:sp>
      <p:sp>
        <p:nvSpPr>
          <p:cNvPr id="10496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开设逻辑思维训练课程，提高学生的思维能力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组织逻辑思维能力竞赛，激发学生的兴趣和动力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在学科教学中融入逻辑思维训练，帮助学生更好地理解和掌握知识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开展教师培训，提高教师的逻辑思维训练能力，从而更好地指导学生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在家庭中的实践</a:t>
            </a:r>
            <a:endParaRPr altLang="en-US" lang="zh-CN"/>
          </a:p>
        </p:txBody>
      </p:sp>
      <p:sp>
        <p:nvSpPr>
          <p:cNvPr id="10497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与孩子进行数学游戏，培养逻辑思维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鼓励孩子解决实际问题，提高分析能力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与孩子一起阅读推理小说，培养推理能力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让孩子参与家庭决策，提高判断能力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8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逻辑思维训练的注意事项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尊重小学生的个性差异</a:t>
            </a:r>
            <a:endParaRPr altLang="en-US" lang="zh-CN"/>
          </a:p>
        </p:txBody>
      </p:sp>
      <p:sp>
        <p:nvSpPr>
          <p:cNvPr id="10498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鼓励学生在训练过程中发挥自己的特长和兴趣，促进个性发展。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尊重小学生的个性差异，避免一刀切的训练方式。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针对不同学生的特点，制定个性化的逻辑思维训练计划。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关注学生的情感需求，营造积极、愉悦的训练氛围。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循序渐进，逐步提高难度</a:t>
            </a:r>
            <a:endParaRPr altLang="en-US" lang="zh-CN"/>
          </a:p>
        </p:txBody>
      </p:sp>
      <p:sp>
        <p:nvSpPr>
          <p:cNvPr id="10499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逻辑思维训练应从简单开始，逐步过渡到复杂问题。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在训练过程中，应根据个人能力逐步提高难度，避免过于简单或过于困难。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通过逐步提高难度，可以锻炼思维灵活性，提高解决问题的能力。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逐步提高难度还可以激发学习动力，增强自信心。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培养兴趣，避免枯燥训练</a:t>
            </a:r>
            <a:endParaRPr altLang="en-US" lang="zh-CN"/>
          </a:p>
        </p:txBody>
      </p:sp>
      <p:sp>
        <p:nvSpPr>
          <p:cNvPr id="105001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逻辑思维训练需要趣味性，以激发学习者的兴趣和动力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避免枯燥乏味的训练方式，采用多样化的训练方法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结合实际生活，让学习者感受到逻辑思维在解决实际问题中的应用价值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鼓励学习者自我探索和发现，培养其独立思考和解决问题的能力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8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4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4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4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4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4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4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SLIDE_ID" val="custom20230914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5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2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2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95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2024-01-05T15:07:56Z</dcterms:created>
  <dcterms:modified xsi:type="dcterms:W3CDTF">2024-01-05T15:07:56Z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6621e68cce7543db9cdeaf267b0c467f_21</vt:lpwstr>
  </property>
</Properties>
</file>