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24" r:id="rId1"/>
    <p:sldMasterId id="2147484861" r:id="rId2"/>
  </p:sldMasterIdLst>
  <p:notesMasterIdLst>
    <p:notesMasterId r:id="rId3"/>
  </p:notesMasterIdLst>
  <p:sldIdLst>
    <p:sldId id="819" r:id="rId4"/>
    <p:sldId id="822" r:id="rId5"/>
    <p:sldId id="825" r:id="rId6"/>
    <p:sldId id="828" r:id="rId7"/>
    <p:sldId id="834" r:id="rId9"/>
    <p:sldId id="837" r:id="rId10"/>
    <p:sldId id="840" r:id="rId11"/>
    <p:sldId id="843" r:id="rId12"/>
    <p:sldId id="849" r:id="rId14"/>
    <p:sldId id="852" r:id="rId15"/>
    <p:sldId id="855" r:id="rId16"/>
    <p:sldId id="858" r:id="rId17"/>
    <p:sldId id="864" r:id="rId19"/>
    <p:sldId id="867" r:id="rId20"/>
    <p:sldId id="870" r:id="rId21"/>
    <p:sldId id="873" r:id="rId22"/>
    <p:sldId id="879" r:id="rId24"/>
    <p:sldId id="882" r:id="rId25"/>
    <p:sldId id="885" r:id="rId26"/>
    <p:sldId id="888" r:id="rId27"/>
    <p:sldId id="894" r:id="rId29"/>
    <p:sldId id="897" r:id="rId30"/>
    <p:sldId id="900" r:id="rId31"/>
    <p:sldId id="903" r:id="rId32"/>
    <p:sldId id="909" r:id="rId34"/>
    <p:sldId id="912" r:id="rId35"/>
    <p:sldId id="915" r:id="rId36"/>
    <p:sldId id="91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25" r:id="rId1"/>
    <p:sldLayoutId id="2147484826" r:id="rId2"/>
    <p:sldLayoutId id="2147484827" r:id="rId3"/>
    <p:sldLayoutId id="2147484828" r:id="rId4"/>
    <p:sldLayoutId id="2147484829" r:id="rId5"/>
    <p:sldLayoutId id="2147484830" r:id="rId6"/>
    <p:sldLayoutId id="2147484831" r:id="rId7"/>
    <p:sldLayoutId id="2147484832" r:id="rId8"/>
    <p:sldLayoutId id="2147484833" r:id="rId9"/>
    <p:sldLayoutId id="2147484834" r:id="rId10"/>
    <p:sldLayoutId id="21474848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tags" Target="../tags/tag229.xml"/><Relationship Id="rId22" Type="http://schemas.openxmlformats.org/officeDocument/2006/relationships/tags" Target="../tags/tag230.xml"/><Relationship Id="rId23" Type="http://schemas.openxmlformats.org/officeDocument/2006/relationships/tags" Target="../tags/tag231.xml"/><Relationship Id="rId24" Type="http://schemas.openxmlformats.org/officeDocument/2006/relationships/tags" Target="../tags/tag232.xml"/><Relationship Id="rId25" Type="http://schemas.openxmlformats.org/officeDocument/2006/relationships/tags" Target="../tags/tag233.xml"/><Relationship Id="rId26" Type="http://schemas.openxmlformats.org/officeDocument/2006/relationships/tags" Target="../tags/tag234.xml"/><Relationship Id="rId27" Type="http://schemas.openxmlformats.org/officeDocument/2006/relationships/tags" Target="../tags/tag235.xml"/><Relationship Id="rId28" Type="http://schemas.openxmlformats.org/officeDocument/2006/relationships/tags" Target="../tags/tag236.xml"/><Relationship Id="rId29" Type="http://schemas.openxmlformats.org/officeDocument/2006/relationships/tags" Target="../tags/tag237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有效项目管理的关键要素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项目计划与目标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团队组建与沟通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资源分配与风险管理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进度监控与质量控制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变更管理与成本控制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项目计划与目标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明确项目目标与范围</a:t>
            </a:r>
            <a:endParaRPr altLang="en-US" lang="zh-CN"/>
          </a:p>
        </p:txBody>
      </p:sp>
      <p:sp>
        <p:nvSpPr>
          <p:cNvPr id="10489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制定项目计划：根据项目目标和范围，制定详细的项目计划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定义项目目标：明确项目的目的、意义和预期成果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确定项目范围：明确项目的边界和限制条件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确保项目目标的可衡量性：将项目目标具体化、量化，以便于评估和监控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制定详细的项目计划</a:t>
            </a:r>
            <a:endParaRPr altLang="en-US" lang="zh-CN"/>
          </a:p>
        </p:txBody>
      </p:sp>
      <p:sp>
        <p:nvSpPr>
          <p:cNvPr id="10490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明确项目目标：在项目开始之前，要明确项目的目标、范围和预期成果。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制定项目计划：根据项目目标，制定详细的项目计划，包括时间表、资源分配、任务分配等。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确定关键里程碑：在项目计划中，确定关键里程碑，以便监控项目进度和确保项目按计划进行。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风险管理：识别潜在的风险，并制定相应的风险管理计划，以应对可能出现的问题。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设定合理的项目里程碑</a:t>
            </a:r>
            <a:endParaRPr altLang="en-US" lang="zh-CN"/>
          </a:p>
        </p:txBody>
      </p:sp>
      <p:sp>
        <p:nvSpPr>
          <p:cNvPr id="104910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确定项目目标和范围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0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制定详细的项目计划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1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设定关键的项目里程碑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2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监控和调整项目进度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团队组建与沟通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组建高效的项目团队</a:t>
            </a:r>
            <a:endParaRPr altLang="en-US" lang="zh-CN"/>
          </a:p>
        </p:txBody>
      </p:sp>
      <p:sp>
        <p:nvSpPr>
          <p:cNvPr id="10492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明确项目目标和范围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制定详细的项目计划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建立有效的沟通机制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选择合适的团队成员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建立良好的沟通机制</a:t>
            </a:r>
            <a:endParaRPr altLang="en-US" lang="zh-CN"/>
          </a:p>
        </p:txBody>
      </p:sp>
      <p:sp>
        <p:nvSpPr>
          <p:cNvPr id="10492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建立沟通渠道：建立有效的沟通渠道，如会议、邮件、即时通讯等，确保团队成员能够及时获取信息并反馈问题。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明确沟通目标：在项目开始时，团队成员应明确沟通目标，包括项目进度、任务分配、问题解决等。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制定沟通计划：根据项目需求和团队成员的职责，制定详细的沟通计划，包括沟通方式、时间、频率等。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鼓励开放式沟通：鼓励团队成员积极表达自己的意见和建议，建立开放式沟通氛围，促进团队成员之间的交流与合作。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提高团队成员的协作能力</a:t>
            </a:r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建立明确的角色与责任：为每个团队成员分配明确的角色和责任，确保每个人都清楚自己的职责范围和工作目标。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促进有效的沟通：鼓励团队成员之间进行开放、坦诚和及时的沟通，以避免误解和冲突，并提高工作效率。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建立信任：通过共同经历挑战、分享成功和失败，以及遵守彼此的承诺，建立团队成员之间的信任关系。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提供培训和支持：为团队成员提供必要的培训和支持，帮助他们提高技能和知识水平，增强协作能力。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资源分配与风险管理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合理分配项目资源</a:t>
            </a:r>
            <a:endParaRPr altLang="en-US" lang="zh-CN"/>
          </a:p>
        </p:txBody>
      </p:sp>
      <p:sp>
        <p:nvSpPr>
          <p:cNvPr id="10494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确保关键资源不被浪费或短缺，确保项目顺利进行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根据项目需求和优先级，合理分配人力、物力、财力等资源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及时调整资源分配，以应对项目变化和风险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提高资源利用效率，降低项目成本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识别并应对项目风险</a:t>
            </a:r>
            <a:endParaRPr altLang="en-US" lang="zh-CN"/>
          </a:p>
        </p:txBody>
      </p:sp>
      <p:sp>
        <p:nvSpPr>
          <p:cNvPr id="10495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识别项目风险：通过经验、直觉和风险评估工具来识别潜在的项目风险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评估项目风险：对识别出的风险进行评估，包括发生的概率、影响程度和风险值等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制定应对措施：根据风险评估结果，制定相应的应对措施，包括预防、减轻、转移和接受等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监控项目风险：在项目实施过程中，持续监控风险，确保应对措施的有效性并及时调整风险管理计划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制定应急预案以应对突发情况</a:t>
            </a:r>
            <a:endParaRPr altLang="en-US" lang="zh-CN"/>
          </a:p>
        </p:txBody>
      </p:sp>
      <p:sp>
        <p:nvSpPr>
          <p:cNvPr id="10495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识别潜在风险：在项目开始前，对可能出现的风险进行预测和识别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定期演练：通过定期演练，确保应急预案的有效性和可行性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资源分配：确保在应急情况下，有足够的资源可用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制定应急预案：针对每个潜在风险，制定相应的应急预案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进度监控与质量控制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定期监控项目进度</a:t>
            </a:r>
            <a:endParaRPr altLang="en-US" lang="zh-CN"/>
          </a:p>
        </p:txBody>
      </p:sp>
      <p:sp>
        <p:nvSpPr>
          <p:cNvPr id="10497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确保项目按计划进行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监控项目进度的意义和作用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监控项目进度的频率和方法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及时发现和解决问题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实施严格的质量控制措施</a:t>
            </a:r>
            <a:endParaRPr altLang="en-US" lang="zh-CN"/>
          </a:p>
        </p:txBody>
      </p:sp>
      <p:sp>
        <p:nvSpPr>
          <p:cNvPr id="104977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对不合格产品进行整改和追溯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8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定期进行质量检查和评估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建立有效的质量管理体系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制定详细的质量控制计划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确保项目按时交付并满足质量要求</a:t>
            </a:r>
            <a:endParaRPr altLang="en-US" lang="zh-CN"/>
          </a:p>
        </p:txBody>
      </p:sp>
      <p:sp>
        <p:nvSpPr>
          <p:cNvPr id="10498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进度监控：制定详细的项目计划，并定期跟踪和评估进度，确保项目按时完成。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质量控制：建立严格的质量控制体系，对项目成果进行全面检查和测试，确保项目质量符合预期要求。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风险应对：识别项目过程中可能出现的风险和问题，并制定相应的应对措施，确保项目顺利进行。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团队协作：建立高效的团队协作机制，促进团队成员之间的沟通和协作，确保项目按时交付并满足质量要求。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变更管理与成本控制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实施变更管理以应对项目变化</a:t>
            </a:r>
            <a:endParaRPr altLang="en-US" lang="zh-CN"/>
          </a:p>
        </p:txBody>
      </p:sp>
      <p:cxnSp>
        <p:nvCxnSpPr>
          <p:cNvPr id="3145743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19583" y="3724438"/>
            <a:ext cx="7353500" cy="50553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45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19583" y="2454620"/>
            <a:ext cx="7353500" cy="8647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47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19583" y="5068755"/>
            <a:ext cx="7353500" cy="35254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962" name="正文"/>
          <p:cNvSpPr txBox="1"/>
          <p:nvPr>
            <p:custDataLst>
              <p:tags r:id="rId4"/>
            </p:custDataLst>
          </p:nvPr>
        </p:nvSpPr>
        <p:spPr>
          <a:xfrm>
            <a:off x="2657050" y="1793437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正文"/>
          <p:cNvSpPr txBox="1"/>
          <p:nvPr>
            <p:custDataLst>
              <p:tags r:id="rId5"/>
            </p:custDataLst>
          </p:nvPr>
        </p:nvSpPr>
        <p:spPr>
          <a:xfrm>
            <a:off x="2657050" y="3100504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正文"/>
          <p:cNvSpPr txBox="1"/>
          <p:nvPr>
            <p:custDataLst>
              <p:tags r:id="rId6"/>
            </p:custDataLst>
          </p:nvPr>
        </p:nvSpPr>
        <p:spPr>
          <a:xfrm>
            <a:off x="2655719" y="4407572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正文"/>
          <p:cNvSpPr txBox="1"/>
          <p:nvPr>
            <p:custDataLst>
              <p:tags r:id="rId7"/>
            </p:custDataLst>
          </p:nvPr>
        </p:nvSpPr>
        <p:spPr>
          <a:xfrm>
            <a:off x="2655719" y="5714639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通过实施变更管理，可以更好地应对项目变化，确保项目的顺利进行和成功完成。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标题"/>
          <p:cNvSpPr txBox="1"/>
          <p:nvPr>
            <p:custDataLst>
              <p:tags r:id="rId8"/>
            </p:custDataLst>
          </p:nvPr>
        </p:nvSpPr>
        <p:spPr>
          <a:xfrm>
            <a:off x="2655719" y="2666146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变更管理的流程：包括识别变更、评估变更影响、批准变更、实施变更和监控变更等步骤，确保变更管理的有效实施。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972" name="标题"/>
          <p:cNvSpPr txBox="1"/>
          <p:nvPr>
            <p:custDataLst>
              <p:tags r:id="rId9"/>
            </p:custDataLst>
          </p:nvPr>
        </p:nvSpPr>
        <p:spPr>
          <a:xfrm>
            <a:off x="2655054" y="5269637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变更管理的注意事项：在实施变更管理时，需要注意与项目团队成员的沟通、确保变更的合法性和合规性、及时处理变更请求等。  通过实施变更管理，可以更好地应对项目变化，确保项目的顺利进行和成功完成。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974" name="标题"/>
          <p:cNvSpPr txBox="1"/>
          <p:nvPr>
            <p:custDataLst>
              <p:tags r:id="rId10"/>
            </p:custDataLst>
          </p:nvPr>
        </p:nvSpPr>
        <p:spPr>
          <a:xfrm>
            <a:off x="2655719" y="3967892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变更管理的工具和技术：采用适当的工具和技术，如配置管理系统、变更请求等，提高变更管理的效率和准确性。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976" name="标题"/>
          <p:cNvSpPr txBox="1"/>
          <p:nvPr>
            <p:custDataLst>
              <p:tags r:id="rId11"/>
            </p:custDataLst>
          </p:nvPr>
        </p:nvSpPr>
        <p:spPr>
          <a:xfrm>
            <a:off x="2656385" y="1364400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变更管理的重要性：随着项目的推进，需求和环境可能会发生变化，实施变更管理可以确保项目按照预期目标进行。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有效控制项目成本</a:t>
            </a:r>
            <a:endParaRPr altLang="en-US" lang="zh-CN"/>
          </a:p>
        </p:txBody>
      </p:sp>
      <p:sp>
        <p:nvSpPr>
          <p:cNvPr id="10500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变更管理：对项目过程中出现的变更进行及时、有效的管理和控制，确保项目成本不超预算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成本控制：通过制定合理的预算和计划，对项目成本进行实时监控和调整，确保项目成本在可控范围内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资源优化：合理分配和利用项目资源，提高资源利用效率，降低项目成本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风险管理：识别和评估项目过程中可能出现的风险，制定相应的应对措施，减少风险对项目成本的影响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在保证质量的前提下降低成本</a:t>
            </a:r>
            <a:endParaRPr altLang="en-US" lang="zh-CN"/>
          </a:p>
        </p:txBody>
      </p:sp>
      <p:sp>
        <p:nvSpPr>
          <p:cNvPr id="105007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变更管理：对项目过程中可能出现的变化进行预测和应对，确保项目按计划进行，减少不必要的成本支出。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成本控制：通过有效的成本管理方法，如成本估算、预算制定和监控等，确保项目在预算范围内完成，避免超出预算导致成本增加。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质量保证：在项目实施过程中，注重质量保证措施的落实，确保项目成果符合预期要求，避免因质量问题导致的返工和修复成本。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优化资源利用：合理安排项目资源，提高资源利用效率，减少浪费和不必要的成本支出。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总结与反馈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项目完成后进行总结与评估</a:t>
            </a:r>
            <a:endParaRPr altLang="en-US" lang="zh-CN"/>
          </a:p>
        </p:txBody>
      </p:sp>
      <p:sp>
        <p:nvSpPr>
          <p:cNvPr id="10501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分析项目成功或失败的原因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对项目完成情况进行总结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总结经验教训，为未来项目提供参考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根据项目评估结果进行改进和优化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收集项目成员的反馈意见</a:t>
            </a:r>
            <a:endParaRPr altLang="en-US" lang="zh-CN"/>
          </a:p>
        </p:txBody>
      </p:sp>
      <p:sp>
        <p:nvSpPr>
          <p:cNvPr id="10502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定期与项目成员进行沟通，了解他们对项目的看法和建议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鼓励项目成员提出自己的意见和建议，以便及时发现问题并加以解决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对项目成员的反馈意见进行整理和分析，以便更好地改进项目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及时向项目成员反馈意见的采纳情况，以便他们了解自己的建议是否被采纳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将经验教训应用于未来的项目管理中</a:t>
            </a:r>
            <a:endParaRPr altLang="en-US" lang="zh-CN"/>
          </a:p>
        </p:txBody>
      </p:sp>
      <p:sp>
        <p:nvSpPr>
          <p:cNvPr id="10503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总结经验教训：对项目管理的成功和失败经验进行总结，分析原因和影响。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反馈机制：建立有效的反馈机制，及时收集项目团队成员的意见和建议，以便及时调整项目管理策略。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持续改进：将经验教训应用于未来的项目管理中，不断改进项目管理流程和方法，提高项目管理的效率和效果。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团队建设：加强项目团队成员之间的沟通和协作，提高团队凝聚力和执行力，为未来的项目管理打下坚实的基础。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4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4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4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48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2023-12-20T04:02:54Z</dcterms:created>
  <dcterms:modified xsi:type="dcterms:W3CDTF">2023-12-20T04:02:54Z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21ea62452ba24ab2a52fafae00177bec_21</vt:lpwstr>
  </property>
</Properties>
</file>