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76" r:id="rId4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94" r:id="rId14"/>
    <p:sldId id="296" r:id="rId15"/>
    <p:sldId id="297" r:id="rId16"/>
    <p:sldId id="298" r:id="rId17"/>
    <p:sldId id="299" r:id="rId18"/>
    <p:sldId id="300" r:id="rId19"/>
    <p:sldId id="304" r:id="rId20"/>
    <p:sldId id="301" r:id="rId21"/>
    <p:sldId id="302" r:id="rId22"/>
    <p:sldId id="303" r:id="rId23"/>
    <p:sldId id="305" r:id="rId24"/>
    <p:sldId id="306" r:id="rId25"/>
    <p:sldId id="307" r:id="rId26"/>
    <p:sldId id="308" r:id="rId27"/>
    <p:sldId id="309" r:id="rId28"/>
    <p:sldId id="310" r:id="rId29"/>
    <p:sldId id="316" r:id="rId30"/>
    <p:sldId id="317" r:id="rId31"/>
    <p:sldId id="318" r:id="rId32"/>
    <p:sldId id="322" r:id="rId33"/>
    <p:sldId id="319" r:id="rId34"/>
    <p:sldId id="320" r:id="rId35"/>
    <p:sldId id="321" r:id="rId36"/>
    <p:sldId id="323" r:id="rId37"/>
    <p:sldId id="324" r:id="rId38"/>
    <p:sldId id="325" r:id="rId39"/>
    <p:sldId id="330" r:id="rId40"/>
    <p:sldId id="331" r:id="rId41"/>
    <p:sldId id="332" r:id="rId42"/>
    <p:sldId id="333" r:id="rId43"/>
    <p:sldId id="326" r:id="rId44"/>
    <p:sldId id="334" r:id="rId45"/>
    <p:sldId id="335" r:id="rId46"/>
    <p:sldId id="336" r:id="rId47"/>
    <p:sldId id="337" r:id="rId48"/>
    <p:sldId id="338" r:id="rId49"/>
    <p:sldId id="339" r:id="rId50"/>
    <p:sldId id="340" r:id="rId51"/>
    <p:sldId id="342" r:id="rId52"/>
    <p:sldId id="341" r:id="rId53"/>
    <p:sldId id="343" r:id="rId54"/>
    <p:sldId id="344" r:id="rId55"/>
    <p:sldId id="345" r:id="rId56"/>
  </p:sldIdLst>
  <p:sldSz cx="12192000" cy="6858000"/>
  <p:notesSz cx="6858000" cy="9144000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5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35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0" Type="http://schemas.openxmlformats.org/officeDocument/2006/relationships/tags" Target="tags/tag369.xml"/><Relationship Id="rId6" Type="http://schemas.openxmlformats.org/officeDocument/2006/relationships/slide" Target="slides/slide2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image" Target="../media/image2.png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0" Type="http://schemas.openxmlformats.org/officeDocument/2006/relationships/tags" Target="../tags/tag79.xml"/><Relationship Id="rId2" Type="http://schemas.openxmlformats.org/officeDocument/2006/relationships/tags" Target="../tags/tag63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image" Target="../media/image3.jpeg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image" Target="../media/image4.jpeg"/><Relationship Id="rId2" Type="http://schemas.openxmlformats.org/officeDocument/2006/relationships/tags" Target="../tags/tag87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image" Target="../media/image3.jpeg"/><Relationship Id="rId2" Type="http://schemas.openxmlformats.org/officeDocument/2006/relationships/tags" Target="../tags/tag100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image" Target="../media/image3.jpeg"/><Relationship Id="rId2" Type="http://schemas.openxmlformats.org/officeDocument/2006/relationships/tags" Target="../tags/tag10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image" Target="../media/image5.jpeg"/><Relationship Id="rId2" Type="http://schemas.openxmlformats.org/officeDocument/2006/relationships/tags" Target="../tags/tag118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image" Target="../media/image3.jpeg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image" Target="../media/image3.jpeg"/><Relationship Id="rId2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image" Target="../media/image2.png"/><Relationship Id="rId4" Type="http://schemas.openxmlformats.org/officeDocument/2006/relationships/tags" Target="../tags/tag153.xml"/><Relationship Id="rId3" Type="http://schemas.openxmlformats.org/officeDocument/2006/relationships/image" Target="../media/image1.png"/><Relationship Id="rId2" Type="http://schemas.openxmlformats.org/officeDocument/2006/relationships/tags" Target="../tags/tag152.xml"/><Relationship Id="rId19" Type="http://schemas.openxmlformats.org/officeDocument/2006/relationships/tags" Target="../tags/tag167.xml"/><Relationship Id="rId18" Type="http://schemas.openxmlformats.org/officeDocument/2006/relationships/tags" Target="../tags/tag166.xml"/><Relationship Id="rId17" Type="http://schemas.openxmlformats.org/officeDocument/2006/relationships/tags" Target="../tags/tag165.xml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image" Target="../media/image3.jpeg"/><Relationship Id="rId2" Type="http://schemas.openxmlformats.org/officeDocument/2006/relationships/tags" Target="../tags/tag16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0" Type="http://schemas.openxmlformats.org/officeDocument/2006/relationships/tags" Target="../tags/tag209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1" name="图片 10" descr="VCG21131395659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rcRect/>
          <a:stretch>
            <a:fillRect/>
          </a:stretch>
        </p:blipFill>
        <p:spPr>
          <a:xfrm>
            <a:off x="4881880" y="199390"/>
            <a:ext cx="2365344" cy="2071271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10800000">
            <a:off x="9526484" y="5046559"/>
            <a:ext cx="797981" cy="797981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7"/>
            </p:custDataLst>
          </p:nvPr>
        </p:nvSpPr>
        <p:spPr>
          <a:xfrm>
            <a:off x="99504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1289050" y="6051550"/>
            <a:ext cx="46355" cy="46355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accent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53606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0"/>
            </p:custDataLst>
          </p:nvPr>
        </p:nvCxnSpPr>
        <p:spPr>
          <a:xfrm>
            <a:off x="975995" y="68643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1"/>
            </p:custDataLst>
          </p:nvPr>
        </p:nvCxnSpPr>
        <p:spPr>
          <a:xfrm>
            <a:off x="975995" y="75755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>
            <a:off x="975995" y="82867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10800000">
            <a:off x="9691370" y="5211445"/>
            <a:ext cx="467995" cy="467995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8" name="等腰三角形 37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rot="5400000" flipH="1">
            <a:off x="9879330" y="5408930"/>
            <a:ext cx="101600" cy="66040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975995" y="3238500"/>
            <a:ext cx="7294880" cy="610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6"/>
            </p:custDataLst>
          </p:nvPr>
        </p:nvSpPr>
        <p:spPr>
          <a:xfrm>
            <a:off x="975995" y="1880235"/>
            <a:ext cx="7294880" cy="13023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7"/>
            </p:custDataLst>
          </p:nvPr>
        </p:nvSpPr>
        <p:spPr>
          <a:xfrm>
            <a:off x="995045" y="392351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 dirty="0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latin typeface="+mn-ea"/>
                <a:ea typeface="+mn-ea"/>
                <a:sym typeface="+mn-ea"/>
              </a:rPr>
              <a:t>单击此处添加文本具体内容，简明扼要的阐述您的观点。根据需要可酌情增减文字，以便观者准确的理解您传达的思想。</a:t>
            </a:r>
            <a:endParaRPr dirty="0">
              <a:latin typeface="+mn-ea"/>
              <a:ea typeface="+mn-ea"/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latin typeface="+mn-ea"/>
                <a:ea typeface="+mn-ea"/>
                <a:sym typeface="+mn-ea"/>
              </a:rPr>
              <a:t>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</a:t>
            </a:r>
            <a:endParaRPr dirty="0"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bg>
      <p:bgPr>
        <a:solidFill>
          <a:srgbClr val="F4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lum contrast="6000"/>
          </a:blip>
          <a:srcRect/>
          <a:stretch>
            <a:fillRect/>
          </a:stretch>
        </p:blipFill>
        <p:spPr>
          <a:xfrm>
            <a:off x="6562725" y="0"/>
            <a:ext cx="5629275" cy="68580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4993005" y="5598160"/>
            <a:ext cx="7198995" cy="1259840"/>
          </a:xfrm>
          <a:prstGeom prst="rect">
            <a:avLst/>
          </a:prstGeom>
          <a:solidFill>
            <a:schemeClr val="l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5"/>
            </p:custDataLst>
          </p:nvPr>
        </p:nvCxnSpPr>
        <p:spPr>
          <a:xfrm>
            <a:off x="4951730" y="5598160"/>
            <a:ext cx="7235190" cy="0"/>
          </a:xfrm>
          <a:prstGeom prst="line">
            <a:avLst/>
          </a:prstGeom>
          <a:ln w="19050">
            <a:gradFill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单圆角矩形 31"/>
          <p:cNvSpPr/>
          <p:nvPr>
            <p:custDataLst>
              <p:tags r:id="rId6"/>
            </p:custDataLst>
          </p:nvPr>
        </p:nvSpPr>
        <p:spPr>
          <a:xfrm flipH="1">
            <a:off x="-635" y="5598160"/>
            <a:ext cx="6563995" cy="125984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855980" y="2042795"/>
            <a:ext cx="4281805" cy="1151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dk1"/>
                </a:solidFill>
                <a:cs typeface="微软雅黑" panose="020B0503020204020204" charset="-122"/>
              </a:rPr>
              <a:t>           </a:t>
            </a:r>
            <a:endParaRPr lang="en-US" altLang="zh-CN">
              <a:solidFill>
                <a:schemeClr val="dk1"/>
              </a:solidFill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8"/>
            </p:custDataLst>
          </p:nvPr>
        </p:nvSpPr>
        <p:spPr>
          <a:xfrm>
            <a:off x="1084580" y="619188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1378585" y="6202045"/>
            <a:ext cx="46355" cy="4635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625600" y="619188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1246635" y="3380555"/>
            <a:ext cx="5316089" cy="16080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6" name="节编号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1246505" y="2042795"/>
            <a:ext cx="2523490" cy="1151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9" name="正文"/>
          <p:cNvSpPr txBox="1"/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891665" y="10160"/>
            <a:ext cx="10300335" cy="685482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0" y="10160"/>
            <a:ext cx="12192000" cy="687324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11216640" y="10160"/>
            <a:ext cx="975360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11207115" y="4445"/>
            <a:ext cx="0" cy="6878955"/>
          </a:xfrm>
          <a:prstGeom prst="line">
            <a:avLst/>
          </a:prstGeom>
          <a:ln w="19050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单圆角矩形 7"/>
          <p:cNvSpPr/>
          <p:nvPr>
            <p:custDataLst>
              <p:tags r:id="rId7"/>
            </p:custDataLst>
          </p:nvPr>
        </p:nvSpPr>
        <p:spPr>
          <a:xfrm rot="5400000" flipH="1" flipV="1">
            <a:off x="11201400" y="5893435"/>
            <a:ext cx="995680" cy="98425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8"/>
            </p:custDataLst>
          </p:nvPr>
        </p:nvCxnSpPr>
        <p:spPr>
          <a:xfrm>
            <a:off x="11607800" y="634809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>
            <a:off x="11607800" y="640651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0"/>
            </p:custDataLst>
          </p:nvPr>
        </p:nvCxnSpPr>
        <p:spPr>
          <a:xfrm>
            <a:off x="11607800" y="646493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584390" y="676006"/>
            <a:ext cx="4862296" cy="96702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5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0" name="图片 9" descr="VCG21131395659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rcRect l="15046" t="43991" r="51746" b="12389"/>
          <a:stretch>
            <a:fillRect/>
          </a:stretch>
        </p:blipFill>
        <p:spPr>
          <a:xfrm>
            <a:off x="4881880" y="199390"/>
            <a:ext cx="2365344" cy="2071271"/>
          </a:xfrm>
          <a:prstGeom prst="rect">
            <a:avLst/>
          </a:prstGeom>
        </p:spPr>
      </p:pic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10800000">
            <a:off x="9526484" y="5046559"/>
            <a:ext cx="797981" cy="797981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7"/>
            </p:custDataLst>
          </p:nvPr>
        </p:nvSpPr>
        <p:spPr>
          <a:xfrm>
            <a:off x="99504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1289050" y="6051550"/>
            <a:ext cx="46355" cy="46355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accent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53606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0"/>
            </p:custDataLst>
          </p:nvPr>
        </p:nvCxnSpPr>
        <p:spPr>
          <a:xfrm>
            <a:off x="975995" y="68643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1"/>
            </p:custDataLst>
          </p:nvPr>
        </p:nvCxnSpPr>
        <p:spPr>
          <a:xfrm>
            <a:off x="975995" y="75755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>
            <a:off x="975995" y="82867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10800000">
            <a:off x="9691370" y="5211445"/>
            <a:ext cx="467995" cy="467995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等腰三角形 37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rot="5400000" flipH="1">
            <a:off x="9879330" y="5408930"/>
            <a:ext cx="101600" cy="66040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975995" y="1943100"/>
            <a:ext cx="7294880" cy="16275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75995" y="371523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 dirty="0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6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7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8" Type="http://schemas.openxmlformats.org/officeDocument/2006/relationships/theme" Target="../theme/theme2.xml"/><Relationship Id="rId27" Type="http://schemas.openxmlformats.org/officeDocument/2006/relationships/tags" Target="../tags/tag223.xml"/><Relationship Id="rId26" Type="http://schemas.openxmlformats.org/officeDocument/2006/relationships/tags" Target="../tags/tag222.xml"/><Relationship Id="rId25" Type="http://schemas.openxmlformats.org/officeDocument/2006/relationships/tags" Target="../tags/tag221.xml"/><Relationship Id="rId24" Type="http://schemas.openxmlformats.org/officeDocument/2006/relationships/tags" Target="../tags/tag220.xml"/><Relationship Id="rId23" Type="http://schemas.openxmlformats.org/officeDocument/2006/relationships/tags" Target="../tags/tag219.xml"/><Relationship Id="rId22" Type="http://schemas.openxmlformats.org/officeDocument/2006/relationships/tags" Target="../tags/tag218.xml"/><Relationship Id="rId21" Type="http://schemas.openxmlformats.org/officeDocument/2006/relationships/tags" Target="../tags/tag217.xml"/><Relationship Id="rId20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16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1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26.xml"/><Relationship Id="rId3" Type="http://schemas.openxmlformats.org/officeDocument/2006/relationships/image" Target="../media/image6.GIF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36.xml"/><Relationship Id="rId10" Type="http://schemas.openxmlformats.org/officeDocument/2006/relationships/image" Target="../media/image6.GIF"/><Relationship Id="rId1" Type="http://schemas.openxmlformats.org/officeDocument/2006/relationships/tags" Target="../tags/tag22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39.xml"/><Relationship Id="rId3" Type="http://schemas.openxmlformats.org/officeDocument/2006/relationships/image" Target="../media/image6.GIF"/><Relationship Id="rId2" Type="http://schemas.openxmlformats.org/officeDocument/2006/relationships/tags" Target="../tags/tag238.xml"/><Relationship Id="rId1" Type="http://schemas.openxmlformats.org/officeDocument/2006/relationships/tags" Target="../tags/tag23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0" Type="http://schemas.openxmlformats.org/officeDocument/2006/relationships/slideLayout" Target="../slideLayouts/slideLayout18.xml"/><Relationship Id="rId2" Type="http://schemas.openxmlformats.org/officeDocument/2006/relationships/image" Target="../media/image3.jpeg"/><Relationship Id="rId19" Type="http://schemas.openxmlformats.org/officeDocument/2006/relationships/tags" Target="../tags/tag257.xml"/><Relationship Id="rId18" Type="http://schemas.openxmlformats.org/officeDocument/2006/relationships/tags" Target="../tags/tag256.xml"/><Relationship Id="rId17" Type="http://schemas.openxmlformats.org/officeDocument/2006/relationships/tags" Target="../tags/tag255.xml"/><Relationship Id="rId16" Type="http://schemas.openxmlformats.org/officeDocument/2006/relationships/tags" Target="../tags/tag254.xml"/><Relationship Id="rId15" Type="http://schemas.openxmlformats.org/officeDocument/2006/relationships/tags" Target="../tags/tag253.xml"/><Relationship Id="rId14" Type="http://schemas.openxmlformats.org/officeDocument/2006/relationships/tags" Target="../tags/tag252.xml"/><Relationship Id="rId13" Type="http://schemas.openxmlformats.org/officeDocument/2006/relationships/tags" Target="../tags/tag251.xml"/><Relationship Id="rId12" Type="http://schemas.openxmlformats.org/officeDocument/2006/relationships/tags" Target="../tags/tag250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tags" Target="../tags/tag2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65.xml"/><Relationship Id="rId8" Type="http://schemas.openxmlformats.org/officeDocument/2006/relationships/tags" Target="../tags/tag264.xml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278.xml"/><Relationship Id="rId21" Type="http://schemas.openxmlformats.org/officeDocument/2006/relationships/tags" Target="../tags/tag277.xml"/><Relationship Id="rId20" Type="http://schemas.openxmlformats.org/officeDocument/2006/relationships/tags" Target="../tags/tag276.xml"/><Relationship Id="rId2" Type="http://schemas.openxmlformats.org/officeDocument/2006/relationships/image" Target="../media/image3.jpeg"/><Relationship Id="rId19" Type="http://schemas.openxmlformats.org/officeDocument/2006/relationships/tags" Target="../tags/tag275.xml"/><Relationship Id="rId18" Type="http://schemas.openxmlformats.org/officeDocument/2006/relationships/tags" Target="../tags/tag274.xml"/><Relationship Id="rId17" Type="http://schemas.openxmlformats.org/officeDocument/2006/relationships/tags" Target="../tags/tag273.xml"/><Relationship Id="rId16" Type="http://schemas.openxmlformats.org/officeDocument/2006/relationships/tags" Target="../tags/tag272.xml"/><Relationship Id="rId15" Type="http://schemas.openxmlformats.org/officeDocument/2006/relationships/tags" Target="../tags/tag271.xml"/><Relationship Id="rId14" Type="http://schemas.openxmlformats.org/officeDocument/2006/relationships/tags" Target="../tags/tag270.xml"/><Relationship Id="rId13" Type="http://schemas.openxmlformats.org/officeDocument/2006/relationships/tags" Target="../tags/tag269.xml"/><Relationship Id="rId12" Type="http://schemas.openxmlformats.org/officeDocument/2006/relationships/tags" Target="../tags/tag268.xml"/><Relationship Id="rId11" Type="http://schemas.openxmlformats.org/officeDocument/2006/relationships/tags" Target="../tags/tag267.xml"/><Relationship Id="rId10" Type="http://schemas.openxmlformats.org/officeDocument/2006/relationships/tags" Target="../tags/tag266.xml"/><Relationship Id="rId1" Type="http://schemas.openxmlformats.org/officeDocument/2006/relationships/tags" Target="../tags/tag2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86.xml"/><Relationship Id="rId8" Type="http://schemas.openxmlformats.org/officeDocument/2006/relationships/tags" Target="../tags/tag285.xml"/><Relationship Id="rId7" Type="http://schemas.openxmlformats.org/officeDocument/2006/relationships/tags" Target="../tags/tag284.xml"/><Relationship Id="rId6" Type="http://schemas.openxmlformats.org/officeDocument/2006/relationships/tags" Target="../tags/tag283.xml"/><Relationship Id="rId5" Type="http://schemas.openxmlformats.org/officeDocument/2006/relationships/tags" Target="../tags/tag282.xml"/><Relationship Id="rId4" Type="http://schemas.openxmlformats.org/officeDocument/2006/relationships/tags" Target="../tags/tag281.xml"/><Relationship Id="rId35" Type="http://schemas.openxmlformats.org/officeDocument/2006/relationships/slideLayout" Target="../slideLayouts/slideLayout18.xml"/><Relationship Id="rId34" Type="http://schemas.openxmlformats.org/officeDocument/2006/relationships/tags" Target="../tags/tag303.xml"/><Relationship Id="rId33" Type="http://schemas.openxmlformats.org/officeDocument/2006/relationships/image" Target="../media/image14.svg"/><Relationship Id="rId32" Type="http://schemas.openxmlformats.org/officeDocument/2006/relationships/image" Target="../media/image13.png"/><Relationship Id="rId31" Type="http://schemas.openxmlformats.org/officeDocument/2006/relationships/tags" Target="../tags/tag302.xml"/><Relationship Id="rId30" Type="http://schemas.openxmlformats.org/officeDocument/2006/relationships/tags" Target="../tags/tag301.xml"/><Relationship Id="rId3" Type="http://schemas.openxmlformats.org/officeDocument/2006/relationships/tags" Target="../tags/tag280.xml"/><Relationship Id="rId29" Type="http://schemas.openxmlformats.org/officeDocument/2006/relationships/tags" Target="../tags/tag300.xml"/><Relationship Id="rId28" Type="http://schemas.openxmlformats.org/officeDocument/2006/relationships/tags" Target="../tags/tag299.xml"/><Relationship Id="rId27" Type="http://schemas.openxmlformats.org/officeDocument/2006/relationships/tags" Target="../tags/tag298.xml"/><Relationship Id="rId26" Type="http://schemas.openxmlformats.org/officeDocument/2006/relationships/image" Target="../media/image12.svg"/><Relationship Id="rId25" Type="http://schemas.openxmlformats.org/officeDocument/2006/relationships/image" Target="../media/image11.png"/><Relationship Id="rId24" Type="http://schemas.openxmlformats.org/officeDocument/2006/relationships/tags" Target="../tags/tag297.xml"/><Relationship Id="rId23" Type="http://schemas.openxmlformats.org/officeDocument/2006/relationships/tags" Target="../tags/tag296.xml"/><Relationship Id="rId22" Type="http://schemas.openxmlformats.org/officeDocument/2006/relationships/tags" Target="../tags/tag295.xml"/><Relationship Id="rId21" Type="http://schemas.openxmlformats.org/officeDocument/2006/relationships/tags" Target="../tags/tag294.xml"/><Relationship Id="rId20" Type="http://schemas.openxmlformats.org/officeDocument/2006/relationships/tags" Target="../tags/tag293.xml"/><Relationship Id="rId2" Type="http://schemas.openxmlformats.org/officeDocument/2006/relationships/image" Target="../media/image3.jpeg"/><Relationship Id="rId19" Type="http://schemas.openxmlformats.org/officeDocument/2006/relationships/image" Target="../media/image10.svg"/><Relationship Id="rId18" Type="http://schemas.openxmlformats.org/officeDocument/2006/relationships/image" Target="../media/image9.png"/><Relationship Id="rId17" Type="http://schemas.openxmlformats.org/officeDocument/2006/relationships/tags" Target="../tags/tag292.xml"/><Relationship Id="rId16" Type="http://schemas.openxmlformats.org/officeDocument/2006/relationships/tags" Target="../tags/tag291.xml"/><Relationship Id="rId15" Type="http://schemas.openxmlformats.org/officeDocument/2006/relationships/tags" Target="../tags/tag290.xml"/><Relationship Id="rId14" Type="http://schemas.openxmlformats.org/officeDocument/2006/relationships/tags" Target="../tags/tag289.xml"/><Relationship Id="rId13" Type="http://schemas.openxmlformats.org/officeDocument/2006/relationships/tags" Target="../tags/tag288.xml"/><Relationship Id="rId12" Type="http://schemas.openxmlformats.org/officeDocument/2006/relationships/image" Target="../media/image8.svg"/><Relationship Id="rId11" Type="http://schemas.openxmlformats.org/officeDocument/2006/relationships/image" Target="../media/image7.png"/><Relationship Id="rId10" Type="http://schemas.openxmlformats.org/officeDocument/2006/relationships/tags" Target="../tags/tag287.xml"/><Relationship Id="rId1" Type="http://schemas.openxmlformats.org/officeDocument/2006/relationships/tags" Target="../tags/tag27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tags" Target="../tags/tag304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image" Target="../media/image3.jpeg"/><Relationship Id="rId1" Type="http://schemas.openxmlformats.org/officeDocument/2006/relationships/tags" Target="../tags/tag30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Relationship Id="rId3" Type="http://schemas.openxmlformats.org/officeDocument/2006/relationships/tags" Target="../tags/tag313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331.xml"/><Relationship Id="rId20" Type="http://schemas.openxmlformats.org/officeDocument/2006/relationships/tags" Target="../tags/tag330.xml"/><Relationship Id="rId2" Type="http://schemas.openxmlformats.org/officeDocument/2006/relationships/image" Target="../media/image3.jpeg"/><Relationship Id="rId19" Type="http://schemas.openxmlformats.org/officeDocument/2006/relationships/tags" Target="../tags/tag329.xml"/><Relationship Id="rId18" Type="http://schemas.openxmlformats.org/officeDocument/2006/relationships/tags" Target="../tags/tag328.xml"/><Relationship Id="rId17" Type="http://schemas.openxmlformats.org/officeDocument/2006/relationships/tags" Target="../tags/tag327.xml"/><Relationship Id="rId16" Type="http://schemas.openxmlformats.org/officeDocument/2006/relationships/tags" Target="../tags/tag326.xml"/><Relationship Id="rId15" Type="http://schemas.openxmlformats.org/officeDocument/2006/relationships/tags" Target="../tags/tag325.xml"/><Relationship Id="rId14" Type="http://schemas.openxmlformats.org/officeDocument/2006/relationships/tags" Target="../tags/tag324.xml"/><Relationship Id="rId13" Type="http://schemas.openxmlformats.org/officeDocument/2006/relationships/tags" Target="../tags/tag323.xml"/><Relationship Id="rId12" Type="http://schemas.openxmlformats.org/officeDocument/2006/relationships/tags" Target="../tags/tag322.xml"/><Relationship Id="rId11" Type="http://schemas.openxmlformats.org/officeDocument/2006/relationships/tags" Target="../tags/tag321.xml"/><Relationship Id="rId10" Type="http://schemas.openxmlformats.org/officeDocument/2006/relationships/tags" Target="../tags/tag320.xml"/><Relationship Id="rId1" Type="http://schemas.openxmlformats.org/officeDocument/2006/relationships/tags" Target="../tags/tag3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5.png"/><Relationship Id="rId1" Type="http://schemas.openxmlformats.org/officeDocument/2006/relationships/tags" Target="../tags/tag3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1" Type="http://schemas.openxmlformats.org/officeDocument/2006/relationships/tags" Target="../tags/tag3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9.jpeg"/><Relationship Id="rId2" Type="http://schemas.openxmlformats.org/officeDocument/2006/relationships/tags" Target="../tags/tag334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0.png"/><Relationship Id="rId1" Type="http://schemas.openxmlformats.org/officeDocument/2006/relationships/tags" Target="../tags/tag3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1.png"/><Relationship Id="rId1" Type="http://schemas.openxmlformats.org/officeDocument/2006/relationships/tags" Target="../tags/tag33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2.png"/><Relationship Id="rId1" Type="http://schemas.openxmlformats.org/officeDocument/2006/relationships/tags" Target="../tags/tag337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3.png"/><Relationship Id="rId1" Type="http://schemas.openxmlformats.org/officeDocument/2006/relationships/tags" Target="../tags/tag3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347.xml"/><Relationship Id="rId8" Type="http://schemas.openxmlformats.org/officeDocument/2006/relationships/tags" Target="../tags/tag346.xml"/><Relationship Id="rId7" Type="http://schemas.openxmlformats.org/officeDocument/2006/relationships/tags" Target="../tags/tag345.xml"/><Relationship Id="rId6" Type="http://schemas.openxmlformats.org/officeDocument/2006/relationships/tags" Target="../tags/tag344.xml"/><Relationship Id="rId5" Type="http://schemas.openxmlformats.org/officeDocument/2006/relationships/tags" Target="../tags/tag343.xml"/><Relationship Id="rId4" Type="http://schemas.openxmlformats.org/officeDocument/2006/relationships/tags" Target="../tags/tag342.xml"/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26.png"/><Relationship Id="rId13" Type="http://schemas.openxmlformats.org/officeDocument/2006/relationships/tags" Target="../tags/tag351.xml"/><Relationship Id="rId12" Type="http://schemas.openxmlformats.org/officeDocument/2006/relationships/tags" Target="../tags/tag350.xml"/><Relationship Id="rId11" Type="http://schemas.openxmlformats.org/officeDocument/2006/relationships/tags" Target="../tags/tag349.xml"/><Relationship Id="rId10" Type="http://schemas.openxmlformats.org/officeDocument/2006/relationships/tags" Target="../tags/tag348.xml"/><Relationship Id="rId1" Type="http://schemas.openxmlformats.org/officeDocument/2006/relationships/tags" Target="../tags/tag33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7.png"/><Relationship Id="rId1" Type="http://schemas.openxmlformats.org/officeDocument/2006/relationships/tags" Target="../tags/tag35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8.png"/><Relationship Id="rId1" Type="http://schemas.openxmlformats.org/officeDocument/2006/relationships/tags" Target="../tags/tag35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9.png"/><Relationship Id="rId1" Type="http://schemas.openxmlformats.org/officeDocument/2006/relationships/tags" Target="../tags/tag35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0.png"/><Relationship Id="rId1" Type="http://schemas.openxmlformats.org/officeDocument/2006/relationships/tags" Target="../tags/tag35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1.png"/><Relationship Id="rId1" Type="http://schemas.openxmlformats.org/officeDocument/2006/relationships/tags" Target="../tags/tag35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3.png"/><Relationship Id="rId1" Type="http://schemas.openxmlformats.org/officeDocument/2006/relationships/tags" Target="../tags/tag35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4.png"/><Relationship Id="rId1" Type="http://schemas.openxmlformats.org/officeDocument/2006/relationships/tags" Target="../tags/tag35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5.png"/><Relationship Id="rId1" Type="http://schemas.openxmlformats.org/officeDocument/2006/relationships/tags" Target="../tags/tag35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6.png"/><Relationship Id="rId1" Type="http://schemas.openxmlformats.org/officeDocument/2006/relationships/tags" Target="../tags/tag36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7.png"/><Relationship Id="rId1" Type="http://schemas.openxmlformats.org/officeDocument/2006/relationships/tags" Target="../tags/tag36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9.png"/><Relationship Id="rId3" Type="http://schemas.openxmlformats.org/officeDocument/2006/relationships/tags" Target="../tags/tag363.xml"/><Relationship Id="rId2" Type="http://schemas.openxmlformats.org/officeDocument/2006/relationships/image" Target="../media/image38.png"/><Relationship Id="rId1" Type="http://schemas.openxmlformats.org/officeDocument/2006/relationships/tags" Target="../tags/tag36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0.png"/><Relationship Id="rId1" Type="http://schemas.openxmlformats.org/officeDocument/2006/relationships/tags" Target="../tags/tag36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1.png"/><Relationship Id="rId1" Type="http://schemas.openxmlformats.org/officeDocument/2006/relationships/tags" Target="../tags/tag365.xml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3.png"/><Relationship Id="rId3" Type="http://schemas.openxmlformats.org/officeDocument/2006/relationships/tags" Target="../tags/tag367.xml"/><Relationship Id="rId2" Type="http://schemas.openxmlformats.org/officeDocument/2006/relationships/image" Target="../media/image42.png"/><Relationship Id="rId1" Type="http://schemas.openxmlformats.org/officeDocument/2006/relationships/tags" Target="../tags/tag366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4.png"/><Relationship Id="rId1" Type="http://schemas.openxmlformats.org/officeDocument/2006/relationships/tags" Target="../tags/tag36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/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accent1"/>
                </a:solidFill>
              </a:rPr>
              <a:t>神经系统查体</a:t>
            </a: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1" name="文本占位符 10"/>
          <p:cNvSpPr/>
          <p:nvPr>
            <p:custDataLst>
              <p:tags r:id="rId2"/>
            </p:custDataLst>
          </p:nvPr>
        </p:nvSpPr>
        <p:spPr>
          <a:xfrm>
            <a:off x="995045" y="392351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2860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2100">
                <a:solidFill>
                  <a:schemeClr val="lt1"/>
                </a:solidFill>
              </a:rPr>
              <a:t>演讲人</a:t>
            </a:r>
            <a:endParaRPr lang="zh-CN" altLang="en-US" sz="2100">
              <a:solidFill>
                <a:schemeClr val="l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49400" y="4702175"/>
            <a:ext cx="4097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吴显斌</a:t>
            </a:r>
            <a:endParaRPr lang="zh-CN" altLang="en-US" sz="2400"/>
          </a:p>
        </p:txBody>
      </p:sp>
      <p:pic>
        <p:nvPicPr>
          <p:cNvPr id="3" name="图片 2" descr="y_042218171190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665" y="229235"/>
            <a:ext cx="5501005" cy="9099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/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solidFill>
                  <a:schemeClr val="dk1"/>
                </a:solidFill>
              </a:rPr>
              <a:t>CONTENTS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33" name="圆角矩形 32"/>
          <p:cNvSpPr/>
          <p:nvPr>
            <p:custDataLst>
              <p:tags r:id="rId2"/>
            </p:custDataLst>
          </p:nvPr>
        </p:nvSpPr>
        <p:spPr>
          <a:xfrm>
            <a:off x="835025" y="2575353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"/>
            </p:custDataLst>
          </p:nvPr>
        </p:nvSpPr>
        <p:spPr>
          <a:xfrm>
            <a:off x="864135" y="2543810"/>
            <a:ext cx="498750" cy="998220"/>
          </a:xfrm>
          <a:custGeom>
            <a:avLst/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4"/>
            </p:custDataLst>
          </p:nvPr>
        </p:nvSpPr>
        <p:spPr>
          <a:xfrm>
            <a:off x="1113510" y="2754183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r>
              <a:rPr lang="en-US" sz="3200" b="1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01.</a:t>
            </a:r>
            <a:endParaRPr lang="en-US" sz="3200" b="1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custDataLst>
              <p:tags r:id="rId5"/>
            </p:custDataLst>
          </p:nvPr>
        </p:nvSpPr>
        <p:spPr>
          <a:xfrm>
            <a:off x="1910671" y="2572178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300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</a:rPr>
              <a:t>神经系统查体的重要性</a:t>
            </a:r>
            <a:endParaRPr lang="zh-CN" altLang="en-US" sz="2400" b="1" spc="300">
              <a:solidFill>
                <a:schemeClr val="dk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5" name="圆角矩形 32"/>
          <p:cNvSpPr/>
          <p:nvPr>
            <p:custDataLst>
              <p:tags r:id="rId6"/>
            </p:custDataLst>
          </p:nvPr>
        </p:nvSpPr>
        <p:spPr>
          <a:xfrm>
            <a:off x="5510164" y="2575353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6" name="任意多边形 34"/>
          <p:cNvSpPr/>
          <p:nvPr>
            <p:custDataLst>
              <p:tags r:id="rId7"/>
            </p:custDataLst>
          </p:nvPr>
        </p:nvSpPr>
        <p:spPr>
          <a:xfrm>
            <a:off x="5539274" y="2543810"/>
            <a:ext cx="498750" cy="998220"/>
          </a:xfrm>
          <a:custGeom>
            <a:avLst/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" name="序号"/>
          <p:cNvSpPr txBox="1"/>
          <p:nvPr>
            <p:custDataLst>
              <p:tags r:id="rId8"/>
            </p:custDataLst>
          </p:nvPr>
        </p:nvSpPr>
        <p:spPr>
          <a:xfrm>
            <a:off x="5788649" y="2754183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r>
              <a:rPr lang="en-US" sz="3200" b="1" dirty="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02.</a:t>
            </a:r>
            <a:endParaRPr lang="en-US" sz="3200" b="1" dirty="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8" name="标题"/>
          <p:cNvSpPr txBox="1"/>
          <p:nvPr>
            <p:custDataLst>
              <p:tags r:id="rId9"/>
            </p:custDataLst>
          </p:nvPr>
        </p:nvSpPr>
        <p:spPr>
          <a:xfrm>
            <a:off x="6585810" y="2572178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300">
                <a:solidFill>
                  <a:schemeClr val="dk1"/>
                </a:solidFill>
                <a:latin typeface="+mj-ea"/>
                <a:ea typeface="+mj-ea"/>
                <a:cs typeface="微软雅黑" panose="020B0503020204020204" charset="-122"/>
              </a:rPr>
              <a:t>神经系统查体方法和步骤</a:t>
            </a:r>
            <a:endParaRPr lang="zh-CN" altLang="en-US" sz="2400" b="1" spc="300">
              <a:solidFill>
                <a:schemeClr val="dk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pic>
        <p:nvPicPr>
          <p:cNvPr id="3" name="图片 2" descr="y_042218171190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9665" y="229235"/>
            <a:ext cx="5501005" cy="90995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/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>
                <a:solidFill>
                  <a:schemeClr val="dk1">
                    <a:lumMod val="85000"/>
                    <a:lumOff val="15000"/>
                  </a:schemeClr>
                </a:solidFill>
              </a:rPr>
              <a:t>神经系统查体的重要性</a:t>
            </a:r>
            <a:endParaRPr lang="zh-CN" altLang="en-US" sz="400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文本占位符 9"/>
          <p:cNvSpPr/>
          <p:nvPr>
            <p:custDataLst>
              <p:tags r:id="rId2"/>
            </p:custDataLst>
          </p:nvPr>
        </p:nvSpPr>
        <p:spPr>
          <a:xfrm>
            <a:off x="1246505" y="2042795"/>
            <a:ext cx="2523490" cy="1151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1</a:t>
            </a:r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</a:endParaRPr>
          </a:p>
        </p:txBody>
      </p:sp>
      <p:pic>
        <p:nvPicPr>
          <p:cNvPr id="3" name="图片 2" descr="y_042218171190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665" y="229235"/>
            <a:ext cx="5501005" cy="9099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900" spc="330" dirty="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疾病诊断的关键</a:t>
            </a:r>
            <a:endParaRPr lang="zh-CN" sz="4900" spc="330" dirty="0" err="1">
              <a:solidFill>
                <a:schemeClr val="dk1">
                  <a:lumMod val="85000"/>
                  <a:lumOff val="15000"/>
                </a:schemeClr>
              </a:solidFill>
              <a:sym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线连接符 6"/>
          <p:cNvCxnSpPr/>
          <p:nvPr>
            <p:custDataLst>
              <p:tags r:id="rId6"/>
            </p:custDataLst>
          </p:nvPr>
        </p:nvCxnSpPr>
        <p:spPr>
          <a:xfrm>
            <a:off x="1306146" y="3782271"/>
            <a:ext cx="9586058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>
            <p:custDataLst>
              <p:tags r:id="rId7"/>
            </p:custDataLst>
          </p:nvPr>
        </p:nvSpPr>
        <p:spPr>
          <a:xfrm>
            <a:off x="2505719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形状"/>
          <p:cNvSpPr/>
          <p:nvPr>
            <p:custDataLst>
              <p:tags r:id="rId8"/>
            </p:custDataLst>
          </p:nvPr>
        </p:nvSpPr>
        <p:spPr>
          <a:xfrm>
            <a:off x="2763804" y="3519150"/>
            <a:ext cx="526242" cy="52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solidFill>
                <a:srgbClr val="EBEB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9"/>
            </p:custDataLst>
          </p:nvPr>
        </p:nvSpPr>
        <p:spPr>
          <a:xfrm flipH="1">
            <a:off x="4588198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形状"/>
          <p:cNvSpPr/>
          <p:nvPr>
            <p:custDataLst>
              <p:tags r:id="rId10"/>
            </p:custDataLst>
          </p:nvPr>
        </p:nvSpPr>
        <p:spPr>
          <a:xfrm flipH="1">
            <a:off x="4846283" y="3519150"/>
            <a:ext cx="526242" cy="52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solidFill>
                <a:srgbClr val="EBEB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6663861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形状"/>
          <p:cNvSpPr/>
          <p:nvPr>
            <p:custDataLst>
              <p:tags r:id="rId12"/>
            </p:custDataLst>
          </p:nvPr>
        </p:nvSpPr>
        <p:spPr>
          <a:xfrm>
            <a:off x="6921946" y="3519150"/>
            <a:ext cx="526242" cy="52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9636"/>
                </a:moveTo>
                <a:lnTo>
                  <a:pt x="11291" y="19636"/>
                </a:lnTo>
                <a:cubicBezTo>
                  <a:pt x="11562" y="19636"/>
                  <a:pt x="11782" y="19416"/>
                  <a:pt x="11782" y="19146"/>
                </a:cubicBezTo>
                <a:cubicBezTo>
                  <a:pt x="11782" y="18874"/>
                  <a:pt x="11562" y="18655"/>
                  <a:pt x="11291" y="18655"/>
                </a:cubicBezTo>
                <a:lnTo>
                  <a:pt x="6382" y="18655"/>
                </a:lnTo>
                <a:cubicBezTo>
                  <a:pt x="6111" y="18655"/>
                  <a:pt x="5891" y="18874"/>
                  <a:pt x="5891" y="19146"/>
                </a:cubicBezTo>
                <a:cubicBezTo>
                  <a:pt x="5891" y="19416"/>
                  <a:pt x="6111" y="19636"/>
                  <a:pt x="6382" y="196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lnTo>
                  <a:pt x="20618" y="17673"/>
                </a:ln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2822" y="10800"/>
                </a:moveTo>
                <a:lnTo>
                  <a:pt x="18778" y="10800"/>
                </a:lnTo>
                <a:lnTo>
                  <a:pt x="20461" y="16691"/>
                </a:lnTo>
                <a:lnTo>
                  <a:pt x="1139" y="16691"/>
                </a:lnTo>
                <a:cubicBezTo>
                  <a:pt x="1139" y="16691"/>
                  <a:pt x="2822" y="10800"/>
                  <a:pt x="2822" y="10800"/>
                </a:cubicBezTo>
                <a:close/>
                <a:moveTo>
                  <a:pt x="21600" y="17182"/>
                </a:moveTo>
                <a:cubicBezTo>
                  <a:pt x="21600" y="17118"/>
                  <a:pt x="21586" y="17057"/>
                  <a:pt x="21563" y="17000"/>
                </a:cubicBezTo>
                <a:lnTo>
                  <a:pt x="21565" y="17000"/>
                </a:lnTo>
                <a:lnTo>
                  <a:pt x="19602" y="10127"/>
                </a:lnTo>
                <a:lnTo>
                  <a:pt x="19599" y="10128"/>
                </a:lnTo>
                <a:cubicBezTo>
                  <a:pt x="19527" y="9947"/>
                  <a:pt x="19352" y="9818"/>
                  <a:pt x="19145" y="9818"/>
                </a:cubicBezTo>
                <a:lnTo>
                  <a:pt x="18164" y="9818"/>
                </a:lnTo>
                <a:lnTo>
                  <a:pt x="18164" y="3927"/>
                </a:lnTo>
                <a:cubicBezTo>
                  <a:pt x="18164" y="3656"/>
                  <a:pt x="17944" y="3436"/>
                  <a:pt x="17673" y="3436"/>
                </a:cubicBezTo>
                <a:cubicBezTo>
                  <a:pt x="17402" y="3436"/>
                  <a:pt x="17182" y="3656"/>
                  <a:pt x="17182" y="3927"/>
                </a:cubicBezTo>
                <a:lnTo>
                  <a:pt x="17182" y="9818"/>
                </a:lnTo>
                <a:lnTo>
                  <a:pt x="4418" y="9818"/>
                </a:lnTo>
                <a:lnTo>
                  <a:pt x="4418" y="3927"/>
                </a:lnTo>
                <a:cubicBezTo>
                  <a:pt x="4418" y="3656"/>
                  <a:pt x="4198" y="3436"/>
                  <a:pt x="3927" y="3436"/>
                </a:cubicBezTo>
                <a:cubicBezTo>
                  <a:pt x="3656" y="3436"/>
                  <a:pt x="3436" y="3656"/>
                  <a:pt x="3436" y="3927"/>
                </a:cubicBezTo>
                <a:lnTo>
                  <a:pt x="3436" y="9818"/>
                </a:lnTo>
                <a:lnTo>
                  <a:pt x="2455" y="9818"/>
                </a:lnTo>
                <a:cubicBezTo>
                  <a:pt x="2248" y="9818"/>
                  <a:pt x="2073" y="9947"/>
                  <a:pt x="2001" y="10128"/>
                </a:cubicBezTo>
                <a:lnTo>
                  <a:pt x="1998" y="10127"/>
                </a:lnTo>
                <a:lnTo>
                  <a:pt x="35" y="17000"/>
                </a:lnTo>
                <a:lnTo>
                  <a:pt x="37" y="17001"/>
                </a:lnTo>
                <a:cubicBezTo>
                  <a:pt x="14" y="17057"/>
                  <a:pt x="0" y="17118"/>
                  <a:pt x="0" y="17182"/>
                </a:cubicBezTo>
                <a:lnTo>
                  <a:pt x="0" y="18164"/>
                </a:lnTo>
                <a:lnTo>
                  <a:pt x="68" y="18164"/>
                </a:lnTo>
                <a:cubicBezTo>
                  <a:pt x="25" y="18320"/>
                  <a:pt x="0" y="18484"/>
                  <a:pt x="0" y="186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8655"/>
                </a:lnTo>
                <a:cubicBezTo>
                  <a:pt x="21600" y="18484"/>
                  <a:pt x="21575" y="18320"/>
                  <a:pt x="21532" y="18164"/>
                </a:cubicBezTo>
                <a:lnTo>
                  <a:pt x="21600" y="18164"/>
                </a:lnTo>
                <a:cubicBezTo>
                  <a:pt x="21600" y="18164"/>
                  <a:pt x="21600" y="17182"/>
                  <a:pt x="21600" y="17182"/>
                </a:cubicBezTo>
                <a:close/>
                <a:moveTo>
                  <a:pt x="4418" y="19636"/>
                </a:moveTo>
                <a:cubicBezTo>
                  <a:pt x="4689" y="19636"/>
                  <a:pt x="4909" y="19416"/>
                  <a:pt x="4909" y="19146"/>
                </a:cubicBezTo>
                <a:cubicBezTo>
                  <a:pt x="4909" y="18874"/>
                  <a:pt x="4689" y="18655"/>
                  <a:pt x="4418" y="18655"/>
                </a:cubicBezTo>
                <a:cubicBezTo>
                  <a:pt x="4147" y="18655"/>
                  <a:pt x="3927" y="18874"/>
                  <a:pt x="3927" y="19146"/>
                </a:cubicBezTo>
                <a:cubicBezTo>
                  <a:pt x="3927" y="19416"/>
                  <a:pt x="4147" y="19636"/>
                  <a:pt x="4418" y="19636"/>
                </a:cubicBezTo>
                <a:moveTo>
                  <a:pt x="2455" y="19636"/>
                </a:moveTo>
                <a:cubicBezTo>
                  <a:pt x="2725" y="19636"/>
                  <a:pt x="2945" y="19416"/>
                  <a:pt x="2945" y="19146"/>
                </a:cubicBezTo>
                <a:cubicBezTo>
                  <a:pt x="2945" y="18874"/>
                  <a:pt x="2725" y="18655"/>
                  <a:pt x="2455" y="18655"/>
                </a:cubicBezTo>
                <a:cubicBezTo>
                  <a:pt x="2184" y="18655"/>
                  <a:pt x="1964" y="18874"/>
                  <a:pt x="1964" y="19146"/>
                </a:cubicBezTo>
                <a:cubicBezTo>
                  <a:pt x="1964" y="19416"/>
                  <a:pt x="2184" y="19636"/>
                  <a:pt x="2455" y="19636"/>
                </a:cubicBezTo>
                <a:moveTo>
                  <a:pt x="12003" y="3573"/>
                </a:moveTo>
                <a:lnTo>
                  <a:pt x="12664" y="2838"/>
                </a:lnTo>
                <a:cubicBezTo>
                  <a:pt x="12214" y="2308"/>
                  <a:pt x="11550" y="1964"/>
                  <a:pt x="10800" y="1964"/>
                </a:cubicBezTo>
                <a:cubicBezTo>
                  <a:pt x="9997" y="1964"/>
                  <a:pt x="9290" y="2355"/>
                  <a:pt x="8842" y="2952"/>
                </a:cubicBezTo>
                <a:lnTo>
                  <a:pt x="9546" y="3655"/>
                </a:lnTo>
                <a:cubicBezTo>
                  <a:pt x="9805" y="3231"/>
                  <a:pt x="10267" y="2945"/>
                  <a:pt x="10800" y="2945"/>
                </a:cubicBezTo>
                <a:cubicBezTo>
                  <a:pt x="11298" y="2945"/>
                  <a:pt x="11736" y="3194"/>
                  <a:pt x="12003" y="3573"/>
                </a:cubicBezTo>
                <a:moveTo>
                  <a:pt x="10309" y="4418"/>
                </a:move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moveTo>
                  <a:pt x="10800" y="982"/>
                </a:moveTo>
                <a:cubicBezTo>
                  <a:pt x="11802" y="982"/>
                  <a:pt x="12701" y="1414"/>
                  <a:pt x="13330" y="2098"/>
                </a:cubicBezTo>
                <a:lnTo>
                  <a:pt x="13989" y="1366"/>
                </a:lnTo>
                <a:cubicBezTo>
                  <a:pt x="13185" y="525"/>
                  <a:pt x="12055" y="0"/>
                  <a:pt x="10800" y="0"/>
                </a:cubicBezTo>
                <a:cubicBezTo>
                  <a:pt x="9455" y="0"/>
                  <a:pt x="8252" y="603"/>
                  <a:pt x="7442" y="1551"/>
                </a:cubicBezTo>
                <a:lnTo>
                  <a:pt x="8138" y="2246"/>
                </a:lnTo>
                <a:cubicBezTo>
                  <a:pt x="8768" y="1475"/>
                  <a:pt x="9726" y="982"/>
                  <a:pt x="10800" y="9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solidFill>
                <a:srgbClr val="EBEB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8724812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形状"/>
          <p:cNvSpPr/>
          <p:nvPr>
            <p:custDataLst>
              <p:tags r:id="rId14"/>
            </p:custDataLst>
          </p:nvPr>
        </p:nvSpPr>
        <p:spPr>
          <a:xfrm>
            <a:off x="8966475" y="3549469"/>
            <a:ext cx="559085" cy="465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495"/>
                </a:moveTo>
                <a:lnTo>
                  <a:pt x="19636" y="15723"/>
                </a:lnTo>
                <a:lnTo>
                  <a:pt x="19636" y="5877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8655" y="14952"/>
                </a:moveTo>
                <a:lnTo>
                  <a:pt x="16691" y="13409"/>
                </a:lnTo>
                <a:lnTo>
                  <a:pt x="16691" y="8191"/>
                </a:lnTo>
                <a:lnTo>
                  <a:pt x="18655" y="6648"/>
                </a:lnTo>
                <a:cubicBezTo>
                  <a:pt x="18655" y="6648"/>
                  <a:pt x="18655" y="14952"/>
                  <a:pt x="18655" y="14952"/>
                </a:cubicBezTo>
                <a:close/>
                <a:moveTo>
                  <a:pt x="15709" y="6171"/>
                </a:moveTo>
                <a:lnTo>
                  <a:pt x="982" y="61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4727" y="1543"/>
                </a:lnTo>
                <a:cubicBezTo>
                  <a:pt x="15269" y="1543"/>
                  <a:pt x="15709" y="2234"/>
                  <a:pt x="15709" y="3086"/>
                </a:cubicBezTo>
                <a:cubicBezTo>
                  <a:pt x="15709" y="3086"/>
                  <a:pt x="15709" y="6171"/>
                  <a:pt x="15709" y="6171"/>
                </a:cubicBezTo>
                <a:close/>
                <a:moveTo>
                  <a:pt x="15709" y="18514"/>
                </a:moveTo>
                <a:cubicBezTo>
                  <a:pt x="15709" y="19367"/>
                  <a:pt x="15269" y="20057"/>
                  <a:pt x="14727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7714"/>
                </a:lnTo>
                <a:lnTo>
                  <a:pt x="15709" y="7714"/>
                </a:lnTo>
                <a:cubicBezTo>
                  <a:pt x="15709" y="7714"/>
                  <a:pt x="15709" y="18514"/>
                  <a:pt x="15709" y="18514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6691" y="6467"/>
                </a:lnTo>
                <a:lnTo>
                  <a:pt x="16691" y="3086"/>
                </a:lnTo>
                <a:cubicBezTo>
                  <a:pt x="16691" y="1382"/>
                  <a:pt x="15812" y="0"/>
                  <a:pt x="14727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219"/>
                  <a:pt x="16691" y="18514"/>
                </a:cubicBezTo>
                <a:lnTo>
                  <a:pt x="16691" y="15134"/>
                </a:ln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2273" y="3086"/>
                </a:moveTo>
                <a:cubicBezTo>
                  <a:pt x="12002" y="3086"/>
                  <a:pt x="11782" y="3432"/>
                  <a:pt x="11782" y="3857"/>
                </a:cubicBezTo>
                <a:cubicBezTo>
                  <a:pt x="11782" y="4284"/>
                  <a:pt x="12002" y="4629"/>
                  <a:pt x="12273" y="4629"/>
                </a:cubicBezTo>
                <a:cubicBezTo>
                  <a:pt x="12544" y="4629"/>
                  <a:pt x="12764" y="4284"/>
                  <a:pt x="12764" y="3857"/>
                </a:cubicBezTo>
                <a:cubicBezTo>
                  <a:pt x="12764" y="3432"/>
                  <a:pt x="12544" y="3086"/>
                  <a:pt x="12273" y="3086"/>
                </a:cubicBezTo>
                <a:moveTo>
                  <a:pt x="14236" y="3086"/>
                </a:moveTo>
                <a:cubicBezTo>
                  <a:pt x="13966" y="3086"/>
                  <a:pt x="13745" y="3432"/>
                  <a:pt x="13745" y="3857"/>
                </a:cubicBezTo>
                <a:cubicBezTo>
                  <a:pt x="13745" y="4284"/>
                  <a:pt x="13966" y="4629"/>
                  <a:pt x="14236" y="4629"/>
                </a:cubicBezTo>
                <a:cubicBezTo>
                  <a:pt x="14507" y="4629"/>
                  <a:pt x="14727" y="4284"/>
                  <a:pt x="14727" y="3857"/>
                </a:cubicBezTo>
                <a:cubicBezTo>
                  <a:pt x="14727" y="3432"/>
                  <a:pt x="14507" y="3086"/>
                  <a:pt x="14236" y="3086"/>
                </a:cubicBezTo>
                <a:moveTo>
                  <a:pt x="5400" y="10800"/>
                </a:moveTo>
                <a:cubicBezTo>
                  <a:pt x="6214" y="10800"/>
                  <a:pt x="6873" y="11837"/>
                  <a:pt x="6873" y="13114"/>
                </a:cubicBezTo>
                <a:cubicBezTo>
                  <a:pt x="6873" y="14393"/>
                  <a:pt x="6214" y="15429"/>
                  <a:pt x="5400" y="15429"/>
                </a:cubicBezTo>
                <a:cubicBezTo>
                  <a:pt x="4586" y="15429"/>
                  <a:pt x="3927" y="14393"/>
                  <a:pt x="3927" y="13114"/>
                </a:cubicBezTo>
                <a:cubicBezTo>
                  <a:pt x="3927" y="11837"/>
                  <a:pt x="4586" y="10800"/>
                  <a:pt x="5400" y="10800"/>
                </a:cubicBezTo>
                <a:moveTo>
                  <a:pt x="11291" y="10800"/>
                </a:moveTo>
                <a:cubicBezTo>
                  <a:pt x="12104" y="10800"/>
                  <a:pt x="12764" y="11837"/>
                  <a:pt x="12764" y="13114"/>
                </a:cubicBezTo>
                <a:cubicBezTo>
                  <a:pt x="12764" y="14393"/>
                  <a:pt x="12104" y="15429"/>
                  <a:pt x="11291" y="15429"/>
                </a:cubicBezTo>
                <a:cubicBezTo>
                  <a:pt x="10477" y="15429"/>
                  <a:pt x="9818" y="14393"/>
                  <a:pt x="9818" y="13114"/>
                </a:cubicBezTo>
                <a:cubicBezTo>
                  <a:pt x="9818" y="11837"/>
                  <a:pt x="10477" y="10800"/>
                  <a:pt x="11291" y="10800"/>
                </a:cubicBezTo>
                <a:moveTo>
                  <a:pt x="5400" y="16971"/>
                </a:moveTo>
                <a:lnTo>
                  <a:pt x="11291" y="16971"/>
                </a:lnTo>
                <a:cubicBezTo>
                  <a:pt x="12647" y="16971"/>
                  <a:pt x="13745" y="15245"/>
                  <a:pt x="13745" y="13114"/>
                </a:cubicBezTo>
                <a:cubicBezTo>
                  <a:pt x="13745" y="10984"/>
                  <a:pt x="12647" y="9257"/>
                  <a:pt x="11291" y="9257"/>
                </a:cubicBezTo>
                <a:cubicBezTo>
                  <a:pt x="9935" y="9257"/>
                  <a:pt x="8836" y="10984"/>
                  <a:pt x="8836" y="13114"/>
                </a:cubicBezTo>
                <a:cubicBezTo>
                  <a:pt x="8836" y="13987"/>
                  <a:pt x="9028" y="14782"/>
                  <a:pt x="9338" y="15429"/>
                </a:cubicBezTo>
                <a:lnTo>
                  <a:pt x="7352" y="15429"/>
                </a:lnTo>
                <a:cubicBezTo>
                  <a:pt x="7663" y="14782"/>
                  <a:pt x="7855" y="13987"/>
                  <a:pt x="7855" y="13114"/>
                </a:cubicBezTo>
                <a:cubicBezTo>
                  <a:pt x="7855" y="10984"/>
                  <a:pt x="6755" y="9257"/>
                  <a:pt x="5400" y="9257"/>
                </a:cubicBezTo>
                <a:cubicBezTo>
                  <a:pt x="4044" y="9257"/>
                  <a:pt x="2945" y="10984"/>
                  <a:pt x="2945" y="13114"/>
                </a:cubicBezTo>
                <a:cubicBezTo>
                  <a:pt x="2945" y="15245"/>
                  <a:pt x="4044" y="16971"/>
                  <a:pt x="5400" y="16971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solidFill>
                <a:srgbClr val="EBEB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 flipH="1">
            <a:off x="4127500" y="1876425"/>
            <a:ext cx="2137410" cy="102108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000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神经系统查体可以评估患者的</a:t>
            </a:r>
            <a:r>
              <a:rPr lang="zh-CN" altLang="en-US" sz="2000" b="1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神经功能状态</a:t>
            </a:r>
            <a:endParaRPr lang="zh-CN" altLang="en-US" sz="2000" b="1" spc="9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6"/>
            </p:custDataLst>
          </p:nvPr>
        </p:nvSpPr>
        <p:spPr>
          <a:xfrm>
            <a:off x="2045335" y="4626610"/>
            <a:ext cx="2199005" cy="102108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000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神经系统查体是诊断神经系统疾病的重要手段</a:t>
            </a:r>
            <a:endParaRPr lang="zh-CN" altLang="en-US" sz="2000" spc="9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6203315" y="4625340"/>
            <a:ext cx="2230755" cy="102108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000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神经系统查体有助于确定</a:t>
            </a:r>
            <a:r>
              <a:rPr lang="zh-CN" altLang="en-US" sz="2000" b="1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疾病的类型和严重程度</a:t>
            </a:r>
            <a:endParaRPr lang="zh-CN" altLang="en-US" sz="2000" b="1" spc="9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8"/>
            </p:custDataLst>
          </p:nvPr>
        </p:nvSpPr>
        <p:spPr>
          <a:xfrm>
            <a:off x="8264525" y="1931670"/>
            <a:ext cx="2230755" cy="102108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000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神经系统查体可以为</a:t>
            </a:r>
            <a:r>
              <a:rPr lang="zh-CN" altLang="en-US" sz="2000" b="1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治疗方案</a:t>
            </a:r>
            <a:r>
              <a:rPr lang="zh-CN" altLang="en-US" sz="2000" spc="9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的制定提供依据</a:t>
            </a:r>
            <a:endParaRPr lang="zh-CN" altLang="en-US" sz="2000" spc="9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900" spc="330" dirty="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辅助其他检查手段</a:t>
            </a:r>
            <a:endParaRPr lang="zh-CN" sz="4900" spc="330" dirty="0" err="1">
              <a:solidFill>
                <a:schemeClr val="dk1">
                  <a:lumMod val="85000"/>
                  <a:lumOff val="15000"/>
                </a:schemeClr>
              </a:solidFill>
              <a:sym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6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神经系统查体可以辅助其他检查手段，如CT、MRI等，提高诊断准确性。</a:t>
            </a:r>
            <a:endParaRPr lang="zh-CN" altLang="en-US" sz="2300" spc="15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8" name="文本框 137"/>
          <p:cNvSpPr txBox="1"/>
          <p:nvPr>
            <p:custDataLst>
              <p:tags r:id="rId7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神经系统查体可以评估患者的功能状态，为治疗方案提供依据。</a:t>
            </a:r>
            <a:endParaRPr lang="zh-CN" altLang="en-US" sz="2300" spc="15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4" name="文本框 143"/>
          <p:cNvSpPr txBox="1"/>
          <p:nvPr>
            <p:custDataLst>
              <p:tags r:id="rId8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神经系统查体可以提供其他检查手段无法获得的信息，如肌肉力量、感觉、反射等。</a:t>
            </a:r>
            <a:endParaRPr lang="zh-CN" altLang="en-US" sz="2300" spc="15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8" name="文本框 147"/>
          <p:cNvSpPr txBox="1"/>
          <p:nvPr>
            <p:custDataLst>
              <p:tags r:id="rId9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神经系统查体可以及时发现患者的异常表现，为早期诊断和治疗提供帮助。</a:t>
            </a:r>
            <a:endParaRPr lang="zh-CN" altLang="en-US" sz="2300" spc="15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1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 dirty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2"/>
              </p:custDataLst>
            </p:nvPr>
          </p:nvSpPr>
          <p:spPr>
            <a:xfrm>
              <a:off x="1052019" y="2007438"/>
              <a:ext cx="255937" cy="360000"/>
            </a:xfrm>
            <a:custGeom>
              <a:avLst/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4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 dirty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5"/>
              </p:custDataLst>
            </p:nvPr>
          </p:nvSpPr>
          <p:spPr>
            <a:xfrm>
              <a:off x="999705" y="3092986"/>
              <a:ext cx="360000" cy="358874"/>
            </a:xfrm>
            <a:custGeom>
              <a:avLst/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6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7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 dirty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8"/>
              </p:custDataLst>
            </p:nvPr>
          </p:nvSpPr>
          <p:spPr>
            <a:xfrm>
              <a:off x="999706" y="4236619"/>
              <a:ext cx="360000" cy="360000"/>
            </a:xfrm>
            <a:custGeom>
              <a:avLst/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9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0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 dirty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1"/>
              </p:custDataLst>
            </p:nvPr>
          </p:nvSpPr>
          <p:spPr>
            <a:xfrm>
              <a:off x="1033538" y="5270943"/>
              <a:ext cx="292334" cy="360000"/>
            </a:xfrm>
            <a:custGeom>
              <a:avLst/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2"/>
    </p:custData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900" spc="330" dirty="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提高诊断准确性</a:t>
            </a:r>
            <a:endParaRPr lang="zh-CN" sz="4900" spc="330" dirty="0" err="1">
              <a:solidFill>
                <a:schemeClr val="dk1">
                  <a:lumMod val="85000"/>
                  <a:lumOff val="15000"/>
                </a:schemeClr>
              </a:solidFill>
              <a:sym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3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神经系统查体是诊断神经系统疾病的重要手段</a:t>
            </a:r>
            <a:endParaRPr lang="zh-CN" altLang="en-US" sz="1700" spc="13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3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3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神经系统查体可以评估疾病的严重程度和预后</a:t>
            </a:r>
            <a:endParaRPr lang="zh-CN" altLang="en-US" sz="1700" spc="13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6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20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1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神经系统查体可以提供重要的临床信息，有助于诊断和鉴别诊断</a:t>
            </a:r>
            <a:endParaRPr lang="zh-CN" altLang="en-US" sz="1700" spc="9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23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7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8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9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3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神经系统查体可以指导治疗方案的选择和调整</a:t>
            </a:r>
            <a:endParaRPr lang="zh-CN" altLang="en-US" sz="1700" spc="13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30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4"/>
    </p:custData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/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>
                <a:solidFill>
                  <a:schemeClr val="dk1">
                    <a:lumMod val="85000"/>
                    <a:lumOff val="15000"/>
                  </a:schemeClr>
                </a:solidFill>
              </a:rPr>
              <a:t>神经系统查体方法和步骤</a:t>
            </a:r>
            <a:endParaRPr lang="zh-CN" altLang="en-US" sz="400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文本占位符 9"/>
          <p:cNvSpPr/>
          <p:nvPr>
            <p:custDataLst>
              <p:tags r:id="rId2"/>
            </p:custDataLst>
          </p:nvPr>
        </p:nvSpPr>
        <p:spPr>
          <a:xfrm>
            <a:off x="1246505" y="2042795"/>
            <a:ext cx="2523490" cy="1151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uFillTx/>
                <a:latin typeface="+mj-ea"/>
                <a:ea typeface="+mj-ea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2</a:t>
            </a:r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900" spc="330" dirty="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体格检查</a:t>
            </a:r>
            <a:endParaRPr lang="zh-CN" sz="4900" spc="330" dirty="0" err="1">
              <a:solidFill>
                <a:schemeClr val="dk1">
                  <a:lumMod val="85000"/>
                  <a:lumOff val="15000"/>
                </a:schemeClr>
              </a:solidFill>
              <a:sym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85800" y="1179195"/>
            <a:ext cx="1058672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神经系统查体是建立在内科系统查体的基础上的，要求做到以下几点：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1</a:t>
            </a:r>
            <a:r>
              <a:rPr lang="zh-CN" altLang="en-US" sz="2800"/>
              <a:t>、对危重病人，根据病情做必要检查后立即抢救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2</a:t>
            </a:r>
            <a:r>
              <a:rPr lang="zh-CN" altLang="en-US" sz="2800"/>
              <a:t>、认真仔细，取得病人的充分合作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3</a:t>
            </a:r>
            <a:r>
              <a:rPr lang="zh-CN" altLang="en-US" sz="2800"/>
              <a:t>、按照顺序检查，</a:t>
            </a:r>
            <a:r>
              <a:rPr lang="zh-CN" altLang="en-US" sz="2800">
                <a:solidFill>
                  <a:srgbClr val="FF0000"/>
                </a:solidFill>
              </a:rPr>
              <a:t>一般情况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</a:rPr>
              <a:t>意识状态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</a:rPr>
              <a:t>认知功能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</a:rPr>
              <a:t>头部颅神经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</a:rPr>
              <a:t>运动功能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运动协调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</a:rPr>
              <a:t>感觉功能</a:t>
            </a:r>
            <a:r>
              <a:rPr lang="en-US" altLang="zh-CN" sz="2800">
                <a:solidFill>
                  <a:srgbClr val="FF0000"/>
                </a:solidFill>
              </a:rPr>
              <a:t>--</a:t>
            </a:r>
            <a:r>
              <a:rPr lang="zh-CN" altLang="en-US" sz="2800">
                <a:solidFill>
                  <a:srgbClr val="FF0000"/>
                </a:solidFill>
              </a:rPr>
              <a:t>神经反射</a:t>
            </a:r>
            <a:endParaRPr lang="zh-CN" altLang="en-US" sz="2800">
              <a:solidFill>
                <a:srgbClr val="FF0000"/>
              </a:solidFill>
            </a:endParaRPr>
          </a:p>
          <a:p>
            <a:endParaRPr lang="zh-CN" altLang="en-US" sz="2800"/>
          </a:p>
          <a:p>
            <a:r>
              <a:rPr lang="en-US" altLang="zh-CN" sz="2800"/>
              <a:t>4</a:t>
            </a:r>
            <a:r>
              <a:rPr lang="zh-CN" altLang="en-US" sz="2800"/>
              <a:t>、仔细记录：精神状态、颅神经检查、运动、反射、感觉、病理征、小脑体征</a:t>
            </a:r>
            <a:endParaRPr lang="zh-CN" altLang="en-US" sz="2800"/>
          </a:p>
        </p:txBody>
      </p:sp>
    </p:spTree>
    <p:custDataLst>
      <p:tags r:id="rId6"/>
    </p:custData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39000"/>
          </a:blip>
          <a:srcRect/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4900" spc="330" dirty="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神经系统功能评估</a:t>
            </a:r>
            <a:endParaRPr lang="zh-CN" sz="4900" spc="330" dirty="0" err="1">
              <a:solidFill>
                <a:schemeClr val="dk1">
                  <a:lumMod val="85000"/>
                  <a:lumOff val="15000"/>
                </a:schemeClr>
              </a:solidFill>
              <a:sym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9"/>
            </p:custDataLst>
          </p:nvPr>
        </p:nvSpPr>
        <p:spPr bwMode="auto">
          <a:xfrm>
            <a:off x="1709627" y="2261442"/>
            <a:ext cx="512363" cy="432090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0"/>
            </p:custDataLst>
          </p:nvPr>
        </p:nvSpPr>
        <p:spPr>
          <a:xfrm>
            <a:off x="223345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altLang="zh-CN" sz="1800" spc="110" dirty="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意识状态：评估患者的意识水平、反应和定向力</a:t>
            </a:r>
            <a:endParaRPr lang="da-DK" altLang="zh-CN" sz="1800" spc="110" dirty="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4" name="标题 1"/>
          <p:cNvSpPr txBox="1"/>
          <p:nvPr>
            <p:custDataLst>
              <p:tags r:id="rId11"/>
            </p:custDataLst>
          </p:nvPr>
        </p:nvSpPr>
        <p:spPr>
          <a:xfrm>
            <a:off x="5678659" y="429146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感觉功能：评估患者的痛觉、温度觉、触觉、振动觉和位置觉</a:t>
            </a:r>
            <a:endParaRPr lang="da-DK" altLang="zh-CN" sz="1800" spc="10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6" name="标题 1"/>
          <p:cNvSpPr txBox="1"/>
          <p:nvPr>
            <p:custDataLst>
              <p:tags r:id="rId12"/>
            </p:custDataLst>
          </p:nvPr>
        </p:nvSpPr>
        <p:spPr>
          <a:xfrm>
            <a:off x="2233479" y="4290827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altLang="zh-CN" sz="1800" spc="110" dirty="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运动功能：评估患者的肌力、肌张力、协调性和步态</a:t>
            </a:r>
            <a:endParaRPr lang="da-DK" altLang="zh-CN" sz="1800" spc="110" dirty="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13"/>
            </p:custDataLst>
          </p:nvPr>
        </p:nvSpPr>
        <p:spPr>
          <a:xfrm>
            <a:off x="4964297" y="2265605"/>
            <a:ext cx="548540" cy="511056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4"/>
            </p:custDataLst>
          </p:nvPr>
        </p:nvSpPr>
        <p:spPr bwMode="auto">
          <a:xfrm>
            <a:off x="8234092" y="2273323"/>
            <a:ext cx="513824" cy="422192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5"/>
            </p:custDataLst>
          </p:nvPr>
        </p:nvSpPr>
        <p:spPr>
          <a:xfrm>
            <a:off x="8779669" y="4290905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反射功能：评估患者的深反射和浅反射，如膝反射、跟腱反射等</a:t>
            </a:r>
            <a:endParaRPr lang="da-DK" altLang="zh-CN" sz="1800" spc="10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" name="标题 1"/>
          <p:cNvSpPr txBox="1"/>
          <p:nvPr>
            <p:custDataLst>
              <p:tags r:id="rId16"/>
            </p:custDataLst>
          </p:nvPr>
        </p:nvSpPr>
        <p:spPr>
          <a:xfrm>
            <a:off x="8779510" y="1961515"/>
            <a:ext cx="2561590" cy="1736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da-DK" sz="18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颅神经检查：对嗅觉、视觉、听觉、平衡、面部感觉、眼球运动、面部表情、咀嚼、咽喉反射和舌肌运动等</a:t>
            </a:r>
            <a:endParaRPr lang="zh-CN" altLang="da-DK" sz="1800" spc="8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2" name="标题 1"/>
          <p:cNvSpPr txBox="1"/>
          <p:nvPr>
            <p:custDataLst>
              <p:tags r:id="rId17"/>
            </p:custDataLst>
          </p:nvPr>
        </p:nvSpPr>
        <p:spPr>
          <a:xfrm>
            <a:off x="5643429" y="2050625"/>
            <a:ext cx="1923795" cy="1516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altLang="zh-CN" sz="18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认知功能：评估患者的记忆、注意力、语言和执行功能等认知能力</a:t>
            </a:r>
            <a:endParaRPr lang="da-DK" altLang="zh-CN" sz="1800" spc="8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1718370" y="4501243"/>
            <a:ext cx="514773" cy="368922"/>
          </a:xfrm>
          <a:custGeom>
            <a:avLst/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4987155" y="4524277"/>
            <a:ext cx="522338" cy="362153"/>
          </a:xfrm>
          <a:custGeom>
            <a:avLst/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0"/>
            </p:custDataLst>
          </p:nvPr>
        </p:nvSpPr>
        <p:spPr bwMode="auto">
          <a:xfrm>
            <a:off x="8214484" y="4502823"/>
            <a:ext cx="493196" cy="485799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10969625" cy="4810760"/>
          </a:xfrm>
        </p:spPr>
        <p:txBody>
          <a:bodyPr/>
          <a:p>
            <a:pPr marL="0" indent="0">
              <a:buNone/>
            </a:pPr>
            <a:r>
              <a:rPr lang="zh-CN" altLang="en-US" b="1"/>
              <a:t>清醒状态</a:t>
            </a:r>
            <a:r>
              <a:rPr lang="zh-CN" altLang="en-US"/>
              <a:t>：能清晰感知周围事物，回应外界刺激；</a:t>
            </a:r>
            <a:endParaRPr lang="zh-CN" altLang="en-US"/>
          </a:p>
          <a:p>
            <a:pPr marL="0" indent="0">
              <a:buNone/>
            </a:pPr>
            <a:r>
              <a:rPr lang="zh-CN" altLang="en-US" b="1"/>
              <a:t>嗜睡状态</a:t>
            </a:r>
            <a:r>
              <a:rPr lang="zh-CN" altLang="en-US"/>
              <a:t>：病理睡眠状态，可被唤醒，唤醒后能正常作答并配合查体，失去外界刺激后迅速入睡</a:t>
            </a:r>
            <a:endParaRPr lang="zh-CN" altLang="en-US"/>
          </a:p>
          <a:p>
            <a:pPr marL="0" indent="0">
              <a:buNone/>
            </a:pPr>
            <a:r>
              <a:rPr lang="zh-CN" altLang="en-US" b="1"/>
              <a:t>昏睡状态</a:t>
            </a:r>
            <a:r>
              <a:rPr lang="zh-CN" altLang="en-US"/>
              <a:t>：</a:t>
            </a:r>
            <a:r>
              <a:rPr>
                <a:sym typeface="+mn-ea"/>
              </a:rPr>
              <a:t>病理睡眠状态，强刺激后才被唤醒，唤醒后只能简单、模糊作答，刺激停止后入睡</a:t>
            </a:r>
            <a:endParaRPr lang="zh-CN" altLang="en-US"/>
          </a:p>
          <a:p>
            <a:pPr marL="0" indent="0">
              <a:buNone/>
            </a:pPr>
            <a:r>
              <a:rPr lang="zh-CN" altLang="en-US" b="1"/>
              <a:t>昏迷状态</a:t>
            </a:r>
            <a:r>
              <a:rPr lang="zh-CN" altLang="en-US"/>
              <a:t>：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- </a:t>
            </a:r>
            <a:r>
              <a:rPr lang="zh-CN" altLang="en-US"/>
              <a:t>浅:对疼痛刺激尚有反应，眼球有浮动，角膜、瞳孔、吞咽咳嗽反射存在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- 中:重刺激有反应，腱反射消失，光反射迟钝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- 深:对任何强烈刺激均无反应，眼球固定，反射消失，生命中枢机能也减低</a:t>
            </a:r>
            <a:endParaRPr lang="zh-CN" altLang="en-US"/>
          </a:p>
          <a:p>
            <a:pPr marL="0" indent="0">
              <a:buNone/>
            </a:pPr>
            <a:r>
              <a:rPr lang="zh-CN" altLang="en-US" b="1"/>
              <a:t>谵妄</a:t>
            </a:r>
            <a:r>
              <a:rPr lang="zh-CN" altLang="en-US"/>
              <a:t>：意识水平下降，精神状态不正常，定向力丧失，有错觉、幻觉，常躁动不安。</a:t>
            </a:r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一、意识状态分级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/>
        <p:txBody>
          <a:bodyPr/>
          <a:p>
            <a:r>
              <a:rPr lang="zh-CN" altLang="en-US" sz="2400"/>
              <a:t>记忆力：远事记忆、近事记忆、即刻记忆(树、钟、车）</a:t>
            </a:r>
            <a:endParaRPr lang="zh-CN" altLang="en-US" sz="2400"/>
          </a:p>
          <a:p>
            <a:r>
              <a:rPr lang="zh-CN" altLang="en-US" sz="2400"/>
              <a:t>定向力: 包括对时间定向、对地点定向、对人物定向</a:t>
            </a:r>
            <a:endParaRPr lang="zh-CN" altLang="en-US" sz="2400"/>
          </a:p>
          <a:p>
            <a:r>
              <a:rPr lang="zh-CN" altLang="en-US" sz="2400"/>
              <a:t>计算力： 可让病员做些简单的心算，如从100连续减7。</a:t>
            </a:r>
            <a:endParaRPr lang="zh-CN" altLang="en-US" sz="2400"/>
          </a:p>
          <a:p>
            <a:r>
              <a:rPr lang="zh-CN" altLang="en-US" sz="2400"/>
              <a:t>自知力和判断力：如</a:t>
            </a:r>
            <a:r>
              <a:rPr lang="en-US" altLang="zh-CN" sz="2400"/>
              <a:t>“</a:t>
            </a:r>
            <a:r>
              <a:rPr sz="2400"/>
              <a:t>你为什么来医院</a:t>
            </a:r>
            <a:r>
              <a:rPr lang="en-US" altLang="zh-CN" sz="2400"/>
              <a:t>”</a:t>
            </a:r>
            <a:endParaRPr lang="en-US" altLang="zh-CN" sz="2400"/>
          </a:p>
          <a:p>
            <a:r>
              <a:rPr sz="2400"/>
              <a:t>言语的流利性</a:t>
            </a:r>
            <a:endParaRPr lang="zh-CN" altLang="en-US" sz="2400"/>
          </a:p>
          <a:p>
            <a:endParaRPr lang="zh-CN" altLang="en-US" sz="24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二、高级皮层功能检查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/>
        <p:txBody>
          <a:bodyPr>
            <a:normAutofit/>
          </a:bodyPr>
          <a:p>
            <a:r>
              <a:rPr lang="zh-CN" altLang="en-US"/>
              <a:t>言语障碍有二种情况，</a:t>
            </a:r>
            <a:endParaRPr lang="zh-CN" altLang="en-US"/>
          </a:p>
          <a:p>
            <a:r>
              <a:rPr lang="zh-CN" altLang="en-US"/>
              <a:t>一种是由构音困难造成，另一种由于大脑半球特定部位受损而造成的。</a:t>
            </a:r>
            <a:endParaRPr lang="zh-CN" altLang="en-US"/>
          </a:p>
          <a:p>
            <a:r>
              <a:rPr lang="en-US" altLang="zh-CN"/>
              <a:t>1</a:t>
            </a:r>
            <a:r>
              <a:t>、</a:t>
            </a:r>
            <a:r>
              <a:rPr lang="zh-CN" altLang="en-US" b="1"/>
              <a:t>构音障碍：</a:t>
            </a:r>
            <a:r>
              <a:rPr lang="zh-CN" altLang="en-US"/>
              <a:t>常伴的神经症状如不自主运动，舌肌萎缩，软腭活动障碍等。</a:t>
            </a:r>
            <a:endParaRPr lang="zh-CN" altLang="en-US"/>
          </a:p>
          <a:p>
            <a:r>
              <a:rPr lang="zh-CN" altLang="en-US"/>
              <a:t>2、失语：</a:t>
            </a:r>
            <a:endParaRPr lang="zh-CN" altLang="en-US"/>
          </a:p>
          <a:p>
            <a:r>
              <a:rPr lang="zh-CN" altLang="en-US" b="1"/>
              <a:t>运动性失语：</a:t>
            </a:r>
            <a:r>
              <a:rPr lang="zh-CN" altLang="en-US"/>
              <a:t>能听懂但说不出，部位优势半球额下回后部。</a:t>
            </a:r>
            <a:endParaRPr lang="zh-CN" altLang="en-US"/>
          </a:p>
          <a:p>
            <a:r>
              <a:rPr lang="zh-CN" altLang="en-US" b="1"/>
              <a:t>感觉性失语：</a:t>
            </a:r>
            <a:r>
              <a:rPr lang="zh-CN" altLang="en-US"/>
              <a:t>能说但不能理解别人讲的话，部位优势半球颞上回后部。</a:t>
            </a:r>
            <a:endParaRPr lang="zh-CN" altLang="en-US"/>
          </a:p>
          <a:p>
            <a:r>
              <a:rPr lang="zh-CN" altLang="en-US" b="1"/>
              <a:t>混合性失语：</a:t>
            </a:r>
            <a:r>
              <a:rPr lang="zh-CN" altLang="en-US"/>
              <a:t>上述二者兼有之。</a:t>
            </a:r>
            <a:endParaRPr lang="zh-CN" altLang="en-US"/>
          </a:p>
          <a:p>
            <a:r>
              <a:rPr lang="zh-CN" altLang="en-US" b="1"/>
              <a:t>命名性失语：</a:t>
            </a:r>
            <a:r>
              <a:rPr lang="zh-CN" altLang="en-US"/>
              <a:t>称呼物件及人名的能力丧失，但能叙述某物是如何使用的，部位左侧颞中及下回后部。</a:t>
            </a:r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言语障碍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/>
        <p:txBody>
          <a:bodyPr>
            <a:normAutofit/>
          </a:bodyPr>
          <a:p>
            <a:pPr marL="0" indent="0">
              <a:buNone/>
            </a:pPr>
            <a:r>
              <a:rPr lang="en-US" altLang="zh-CN" sz="3200"/>
              <a:t>  </a:t>
            </a:r>
            <a:r>
              <a:rPr lang="zh-CN" altLang="en-US" sz="3200"/>
              <a:t>一</a:t>
            </a:r>
            <a:r>
              <a:rPr lang="zh-CN" altLang="en-US" sz="3200" b="1"/>
              <a:t>嗅</a:t>
            </a:r>
            <a:r>
              <a:rPr lang="zh-CN" altLang="en-US" sz="3200"/>
              <a:t>二</a:t>
            </a:r>
            <a:r>
              <a:rPr lang="zh-CN" altLang="en-US" sz="3200" b="1"/>
              <a:t>视</a:t>
            </a:r>
            <a:r>
              <a:rPr lang="zh-CN" altLang="en-US" sz="3200"/>
              <a:t>三</a:t>
            </a:r>
            <a:r>
              <a:rPr lang="zh-CN" altLang="en-US" sz="3200" b="1"/>
              <a:t>动眼</a:t>
            </a:r>
            <a:r>
              <a:rPr lang="zh-CN" altLang="en-US" sz="3200"/>
              <a:t>,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 </a:t>
            </a:r>
            <a:r>
              <a:rPr lang="en-US" altLang="zh-CN" sz="3200"/>
              <a:t> </a:t>
            </a:r>
            <a:r>
              <a:rPr lang="zh-CN" altLang="en-US" sz="3200"/>
              <a:t>四</a:t>
            </a:r>
            <a:r>
              <a:rPr lang="zh-CN" altLang="en-US" sz="3200" b="1"/>
              <a:t>滑</a:t>
            </a:r>
            <a:r>
              <a:rPr lang="zh-CN" altLang="en-US" sz="3200"/>
              <a:t>五</a:t>
            </a:r>
            <a:r>
              <a:rPr lang="zh-CN" altLang="en-US" sz="3200" b="1"/>
              <a:t>叉</a:t>
            </a:r>
            <a:r>
              <a:rPr lang="zh-CN" altLang="en-US" sz="3200"/>
              <a:t>六</a:t>
            </a:r>
            <a:r>
              <a:rPr lang="zh-CN" altLang="en-US" sz="3200" b="1"/>
              <a:t>外展</a:t>
            </a:r>
            <a:endParaRPr lang="zh-CN" altLang="en-US" sz="3200"/>
          </a:p>
          <a:p>
            <a:pPr marL="0" indent="0">
              <a:buNone/>
            </a:pPr>
            <a:r>
              <a:rPr lang="en-US" altLang="zh-CN" sz="3200"/>
              <a:t>  </a:t>
            </a:r>
            <a:r>
              <a:rPr lang="zh-CN" altLang="en-US" sz="3200"/>
              <a:t>七</a:t>
            </a:r>
            <a:r>
              <a:rPr lang="zh-CN" altLang="en-US" sz="3200" b="1"/>
              <a:t>面</a:t>
            </a:r>
            <a:r>
              <a:rPr lang="zh-CN" altLang="en-US" sz="3200"/>
              <a:t>八</a:t>
            </a:r>
            <a:r>
              <a:rPr lang="zh-CN" altLang="en-US" sz="3200" b="1"/>
              <a:t>听</a:t>
            </a:r>
            <a:r>
              <a:rPr lang="zh-CN" altLang="en-US" sz="3200"/>
              <a:t>九</a:t>
            </a:r>
            <a:r>
              <a:rPr lang="zh-CN" altLang="en-US" sz="3200" b="1"/>
              <a:t>舌咽</a:t>
            </a:r>
            <a:endParaRPr lang="zh-CN" altLang="en-US" sz="3200" b="1"/>
          </a:p>
          <a:p>
            <a:pPr marL="0" indent="0">
              <a:buNone/>
            </a:pPr>
            <a:r>
              <a:rPr lang="zh-CN" altLang="en-US" sz="3200" b="1"/>
              <a:t> </a:t>
            </a:r>
            <a:r>
              <a:rPr lang="en-US" altLang="zh-CN" sz="3200" b="1"/>
              <a:t> </a:t>
            </a:r>
            <a:r>
              <a:rPr lang="zh-CN" altLang="en-US" sz="3200"/>
              <a:t>十</a:t>
            </a:r>
            <a:r>
              <a:rPr lang="zh-CN" altLang="en-US" sz="3200" b="1"/>
              <a:t>迷</a:t>
            </a:r>
            <a:r>
              <a:rPr lang="zh-CN" altLang="en-US" sz="3200"/>
              <a:t>一</a:t>
            </a:r>
            <a:r>
              <a:rPr lang="zh-CN" altLang="en-US" sz="3200" b="1"/>
              <a:t>副舌下</a:t>
            </a:r>
            <a:r>
              <a:rPr lang="zh-CN" altLang="en-US" sz="3200"/>
              <a:t>全</a:t>
            </a:r>
            <a:endParaRPr lang="zh-CN" altLang="en-US" sz="32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三、</a:t>
            </a:r>
            <a:r>
              <a:rPr lang="zh-CN" altLang="en-US" sz="3600"/>
              <a:t>颅神经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53025" y="479425"/>
            <a:ext cx="6424295" cy="62096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767205"/>
            <a:ext cx="6186170" cy="4759325"/>
          </a:xfrm>
        </p:spPr>
        <p:txBody>
          <a:bodyPr>
            <a:normAutofit/>
          </a:bodyPr>
          <a:p>
            <a:r>
              <a:rPr lang="zh-CN" altLang="en-US"/>
              <a:t>嘱被检者闭目并压住一侧鼻孔，盛有气味而无刺激性溶液的小瓶置于另一鼻孔下，让被检者辨别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各种气味。两侧鼻孔分别测试。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除外鼻腔病变，功能障碍提示同侧嗅神经损害。</a:t>
            </a:r>
            <a:endParaRPr lang="zh-CN" altLang="en-US"/>
          </a:p>
          <a:p>
            <a:r>
              <a:rPr lang="zh-CN" altLang="en-US"/>
              <a:t>见于创伤、前颅凹占位性病变和脑膜结核等</a:t>
            </a:r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en-US" altLang="zh-CN"/>
              <a:t>1</a:t>
            </a:r>
            <a:r>
              <a:t>、</a:t>
            </a:r>
            <a:r>
              <a:rPr lang="zh-CN" altLang="en-US"/>
              <a:t>嗅神经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16445" y="1016000"/>
            <a:ext cx="4869180" cy="53797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7475220" cy="536765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视力：远视力表和近视力表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视野：周边视野检查（手动法）：患者与检查者相距1m对面而坐，测试左眼时，受试者遮其右眼，左眼注视检查者右眼，检查者遮其左眼，用食指在两人中间等距离处分别从颞上、颞下、鼻上和鼻下等方位自周围向中间移动，嘱患者看到后告知，可与检查者的正常视野比较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眼底：眼底镜检查：视乳头水肿、视神经萎缩。</a:t>
            </a:r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en-US" altLang="zh-CN"/>
              <a:t>2</a:t>
            </a:r>
            <a:r>
              <a:t>、</a:t>
            </a:r>
            <a:r>
              <a:rPr lang="zh-CN" altLang="en-US"/>
              <a:t>视神经</a:t>
            </a:r>
            <a:endParaRPr lang="zh-CN" altLang="en-US"/>
          </a:p>
        </p:txBody>
      </p:sp>
      <p:pic>
        <p:nvPicPr>
          <p:cNvPr id="5" name="图片 4" descr="vie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9965" y="0"/>
            <a:ext cx="2479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t>二、</a:t>
            </a:r>
            <a:r>
              <a:rPr lang="zh-CN" altLang="en-US"/>
              <a:t>视神经</a:t>
            </a:r>
            <a:endParaRPr lang="zh-CN" altLang="en-US"/>
          </a:p>
        </p:txBody>
      </p:sp>
      <p:pic>
        <p:nvPicPr>
          <p:cNvPr id="4" name="图片 3" descr="10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795" y="1833245"/>
            <a:ext cx="5547360" cy="4416425"/>
          </a:xfrm>
          <a:prstGeom prst="rect">
            <a:avLst/>
          </a:prstGeom>
        </p:spPr>
      </p:pic>
      <p:pic>
        <p:nvPicPr>
          <p:cNvPr id="6" name="图片 5" descr="8b82b9014a90f603a7ad8eb43312b31bb051ed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0125" y="1049020"/>
            <a:ext cx="5854065" cy="56413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9634855" cy="564451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眼球运动 检查者竖示指，距受检者眼前约30-40cm处。嘱被检者头部不动，两眼注视检查者的示指，并随其向内、外、上、下、内上、内下、外上、外下各方向转动。注意眼球运动受限方向及程度，有无复视和眼球震颤。</a:t>
            </a:r>
            <a:endParaRPr lang="zh-CN" altLang="en-US"/>
          </a:p>
          <a:p>
            <a:r>
              <a:rPr lang="zh-CN" altLang="en-US"/>
              <a:t>视神经：</a:t>
            </a:r>
            <a:r>
              <a:rPr lang="en-US" altLang="zh-CN"/>
              <a:t>“</a:t>
            </a:r>
            <a:r>
              <a:t>上、上、下、下、内</a:t>
            </a:r>
            <a:r>
              <a:rPr lang="en-US" altLang="zh-CN"/>
              <a:t>”</a:t>
            </a:r>
            <a:endParaRPr lang="en-US" altLang="zh-CN"/>
          </a:p>
          <a:p>
            <a:r>
              <a:t>滑车神经：上斜肌</a:t>
            </a:r>
          </a:p>
          <a:p>
            <a:r>
              <a:t>外展神经：外直肌</a:t>
            </a: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眼球运动（动眼、滑车、展）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3135" y="2696210"/>
            <a:ext cx="7338060" cy="40081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10754360" cy="564451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眼裂大小，上眼睑有无下垂，眼球外突或内陷，眼球位置，瞳孔大小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对光反射：直接对光反射：照一侧，观察同一侧</a:t>
            </a:r>
            <a:endParaRPr lang="zh-CN" altLang="en-US"/>
          </a:p>
          <a:p>
            <a:r>
              <a:rPr lang="zh-CN" altLang="en-US"/>
              <a:t>间接对光反射：照一侧，观察另一侧</a:t>
            </a:r>
            <a:endParaRPr lang="zh-CN" altLang="en-US"/>
          </a:p>
          <a:p>
            <a:r>
              <a:rPr lang="zh-CN" altLang="en-US"/>
              <a:t>调节反射：双眼内聚，瞳孔缩小，晶状体调节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见于颅底肿瘤、结核性脑膜炎或脑出血合并脑疝</a:t>
            </a:r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zh-CN" altLang="en-US"/>
              <a:t>眼球整体与反射</a:t>
            </a:r>
            <a:r>
              <a:rPr>
                <a:sym typeface="+mn-ea"/>
              </a:rPr>
              <a:t>（动眼、滑车、展）</a:t>
            </a:r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9821545" cy="564451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上脸下垂与眼球运动向内、向上及向下活动受限一</a:t>
            </a:r>
            <a:r>
              <a:rPr lang="zh-CN" altLang="en-US" b="1"/>
              <a:t>动眼神经麻痹</a:t>
            </a:r>
            <a:r>
              <a:rPr lang="en-US" altLang="zh-CN" b="1"/>
              <a:t> </a:t>
            </a:r>
            <a:endParaRPr lang="en-US" altLang="zh-CN" b="1"/>
          </a:p>
          <a:p>
            <a:r>
              <a:rPr>
                <a:sym typeface="+mn-ea"/>
              </a:rPr>
              <a:t>见于颅底肿瘤、结核性脑膜炎或脑出血合并脑疝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眼球向下、向外运动减弱一</a:t>
            </a:r>
            <a:r>
              <a:rPr lang="zh-CN" altLang="en-US" b="1"/>
              <a:t>滑车神经损害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眼球向外转动障碍一</a:t>
            </a:r>
            <a:r>
              <a:rPr lang="zh-CN" altLang="en-US" b="1"/>
              <a:t>展神经受损</a:t>
            </a:r>
            <a:endParaRPr lang="zh-CN" altLang="en-US" b="1"/>
          </a:p>
          <a:p>
            <a:r>
              <a:rPr lang="zh-CN" altLang="en-US"/>
              <a:t>颅内高压可出现双侧展神经收损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瞳孔反射异常一</a:t>
            </a:r>
            <a:r>
              <a:rPr lang="zh-CN" altLang="en-US" b="1"/>
              <a:t>动眼神经OR视神经受损</a:t>
            </a:r>
            <a:endParaRPr lang="zh-CN" altLang="en-US" b="1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>
                <a:sym typeface="+mn-ea"/>
              </a:rPr>
              <a:t>动眼、滑车、展损伤表现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5838190" cy="564451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rPr lang="en-US" altLang="zh-CN"/>
              <a:t>1</a:t>
            </a:r>
            <a:r>
              <a:t>、</a:t>
            </a:r>
            <a:r>
              <a:rPr b="1"/>
              <a:t>面部感觉</a:t>
            </a:r>
            <a:r>
              <a:t>：分三支，棉签检查触觉，双侧对比</a:t>
            </a:r>
          </a:p>
          <a:p>
            <a:r>
              <a:t>定位：</a:t>
            </a:r>
          </a:p>
          <a:p>
            <a:r>
              <a:rPr>
                <a:sym typeface="+mn-ea"/>
              </a:rPr>
              <a:t>中枢</a:t>
            </a:r>
            <a:r>
              <a:rPr lang="en-US" altLang="zh-CN">
                <a:sym typeface="+mn-ea"/>
              </a:rPr>
              <a:t>--</a:t>
            </a:r>
            <a:r>
              <a:t>洋葱皮样分布：</a:t>
            </a:r>
            <a:r>
              <a:t>由口和鼻开始感觉缺失，由中心向外扩展，呈洋葱皮样分布</a:t>
            </a:r>
          </a:p>
          <a:p>
            <a:r>
              <a:rPr>
                <a:sym typeface="+mn-ea"/>
              </a:rPr>
              <a:t>周围</a:t>
            </a:r>
            <a:r>
              <a:rPr lang="en-US" altLang="zh-CN">
                <a:sym typeface="+mn-ea"/>
              </a:rPr>
              <a:t>--</a:t>
            </a:r>
            <a:r>
              <a:t>特定分布区</a:t>
            </a:r>
            <a:endParaRPr lang="en-US" altLang="zh-CN"/>
          </a:p>
          <a:p>
            <a:r>
              <a:t>角膜反射</a:t>
            </a:r>
          </a:p>
          <a:p/>
          <a:p>
            <a:r>
              <a:rPr lang="en-US" altLang="zh-CN" b="1"/>
              <a:t>2</a:t>
            </a:r>
            <a:r>
              <a:rPr b="1"/>
              <a:t>、咀嚼运动：</a:t>
            </a:r>
            <a:endParaRPr b="1"/>
          </a:p>
          <a:p>
            <a:r>
              <a:t>张口运动</a:t>
            </a:r>
          </a:p>
          <a:p>
            <a:r>
              <a:t>咀嚼动作</a:t>
            </a: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5</a:t>
            </a:r>
            <a:r>
              <a:rPr>
                <a:sym typeface="+mn-ea"/>
              </a:rPr>
              <a:t>、三叉神经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568440" y="1245235"/>
            <a:ext cx="5623560" cy="46558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4730750" cy="564451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t>视：额纹及鼻唇沟，眼裂，口角歪斜</a:t>
            </a:r>
          </a:p>
          <a:p/>
          <a:p>
            <a:r>
              <a:t>做：皱额、闭眼、露齿、鼓腮或吹哨</a:t>
            </a:r>
          </a:p>
          <a:p/>
          <a:p>
            <a:r>
              <a:t>味觉 将不同味感的物质以棉签涂于舌面</a:t>
            </a:r>
          </a:p>
          <a:p/>
          <a:p>
            <a:r>
              <a:t>不同部位测试味觉，面神经损害者则舌前2/3味觉丧失。</a:t>
            </a:r>
          </a:p>
          <a:p>
            <a:pPr marL="0" indent="0">
              <a:buNone/>
            </a:pP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7</a:t>
            </a:r>
            <a:r>
              <a:rPr>
                <a:sym typeface="+mn-ea"/>
              </a:rPr>
              <a:t>、面神经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12740" y="1313815"/>
            <a:ext cx="6588125" cy="45307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5117465" cy="5644515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t>包括前庭及耳蜗神经</a:t>
            </a:r>
          </a:p>
          <a:p>
            <a:pPr marL="0" indent="0">
              <a:buNone/>
            </a:pPr>
            <a:r>
              <a:rPr lang="en-US" altLang="zh-CN"/>
              <a:t>1</a:t>
            </a:r>
            <a:r>
              <a:t>、听力检查：测定耳蜗神经的功能。Rinne试验、weber试验。</a:t>
            </a:r>
          </a:p>
          <a:p>
            <a:pPr marL="0" indent="0">
              <a:buNone/>
            </a:pPr>
          </a:p>
          <a:p>
            <a:pPr marL="0" indent="0">
              <a:buNone/>
            </a:pPr>
            <a:r>
              <a:t>2、前庭功能检查一询问被检者有无眩晕、平衡失调，检查有无眼球震颤也可作外耳道灌注冷热水试验或旋转试验，观察眼球震颤有无反应减弱或消失。</a:t>
            </a: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8</a:t>
            </a:r>
            <a:r>
              <a:rPr>
                <a:sym typeface="+mn-ea"/>
              </a:rPr>
              <a:t>、位听神经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80430" y="1059180"/>
            <a:ext cx="5828030" cy="45446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9512935" cy="5644515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t>1、运动</a:t>
            </a:r>
          </a:p>
          <a:p>
            <a:pPr marL="0" indent="0">
              <a:buNone/>
            </a:pPr>
            <a:r>
              <a:rPr b="1"/>
              <a:t>问：</a:t>
            </a:r>
            <a:r>
              <a:t>饮水呛咳？吞咽困难？</a:t>
            </a:r>
          </a:p>
          <a:p>
            <a:pPr marL="0" indent="0">
              <a:buNone/>
            </a:pPr>
            <a:r>
              <a:rPr b="1"/>
              <a:t>听：</a:t>
            </a:r>
            <a:r>
              <a:t>发音沙哑？</a:t>
            </a:r>
          </a:p>
          <a:p>
            <a:pPr marL="0" indent="0">
              <a:buNone/>
            </a:pPr>
            <a:r>
              <a:rPr b="1"/>
              <a:t>视：</a:t>
            </a:r>
            <a:r>
              <a:t>嘱张口：腭垂居中？两侧软腭高度？</a:t>
            </a:r>
          </a:p>
          <a:p>
            <a:pPr marL="0" indent="0">
              <a:buNone/>
            </a:pPr>
            <a:r>
              <a:t>嘱发“啊”音：两侧软腭上拾是否对称？腭垂有无偏斜。当一侧神经受损时，该侧软腭上提减弱，腭垂偏向健侧。</a:t>
            </a:r>
          </a:p>
          <a:p>
            <a:pPr marL="0" indent="0">
              <a:buNone/>
            </a:pPr>
            <a:r>
              <a:rPr b="1"/>
              <a:t>做：</a:t>
            </a:r>
            <a:r>
              <a:t>咽反射</a:t>
            </a:r>
          </a:p>
          <a:p>
            <a:pPr marL="0" indent="0">
              <a:buNone/>
            </a:pPr>
          </a:p>
          <a:p>
            <a:pPr marL="0" indent="0">
              <a:buNone/>
            </a:pPr>
            <a:r>
              <a:t>2、</a:t>
            </a:r>
            <a:r>
              <a:rPr b="1"/>
              <a:t>感觉</a:t>
            </a:r>
            <a:r>
              <a:t> 棉签轻触两侧软腭及咽喉壁；舌后1/3的味觉检查方法同面神经。</a:t>
            </a:r>
          </a:p>
          <a:p>
            <a:pPr marL="0" indent="0">
              <a:buNone/>
            </a:pPr>
          </a:p>
          <a:p>
            <a:pPr marL="0" indent="0">
              <a:buNone/>
            </a:pPr>
            <a:r>
              <a:rPr lang="en-US" altLang="zh-CN"/>
              <a:t>3</a:t>
            </a:r>
            <a:r>
              <a:t>、麻痹表现：</a:t>
            </a:r>
            <a:r>
              <a:rPr b="1"/>
              <a:t>吞咽困难（流水容易呛咳）</a:t>
            </a:r>
            <a:r>
              <a:t>、</a:t>
            </a:r>
            <a:r>
              <a:rPr b="1"/>
              <a:t>构音障碍</a:t>
            </a:r>
            <a:r>
              <a:t>、</a:t>
            </a:r>
            <a:r>
              <a:rPr b="1"/>
              <a:t>咳嗽反射减弱</a:t>
            </a:r>
            <a:endParaRPr b="1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>
                <a:sym typeface="+mn-ea"/>
              </a:rPr>
              <a:t>（</a:t>
            </a:r>
            <a:r>
              <a:rPr lang="en-US" altLang="zh-CN">
                <a:sym typeface="+mn-ea"/>
              </a:rPr>
              <a:t>9</a:t>
            </a:r>
            <a:r>
              <a:rPr>
                <a:sym typeface="+mn-ea"/>
              </a:rPr>
              <a:t>、</a:t>
            </a:r>
            <a:r>
              <a:rPr lang="en-US" altLang="zh-CN">
                <a:sym typeface="+mn-ea"/>
              </a:rPr>
              <a:t>10</a:t>
            </a:r>
            <a:r>
              <a:rPr>
                <a:sym typeface="+mn-ea"/>
              </a:rPr>
              <a:t>）</a:t>
            </a:r>
            <a:r>
              <a:rPr>
                <a:sym typeface="+mn-ea"/>
              </a:rPr>
              <a:t>舌咽</a:t>
            </a:r>
            <a:r>
              <a:rPr>
                <a:sym typeface="+mn-ea"/>
              </a:rPr>
              <a:t>神经、迷走神经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59815"/>
            <a:ext cx="9512935" cy="5644515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sz="2000"/>
              <a:t>副神经：转头-胸锁乳突肌；耸肩</a:t>
            </a:r>
            <a:r>
              <a:rPr lang="en-US" altLang="zh-CN" sz="2000"/>
              <a:t>-</a:t>
            </a:r>
            <a:r>
              <a:rPr sz="2000"/>
              <a:t>斜方肌</a:t>
            </a:r>
            <a:endParaRPr sz="2000"/>
          </a:p>
          <a:p>
            <a:pPr marL="0" indent="0">
              <a:buNone/>
            </a:pPr>
            <a:r>
              <a:rPr sz="2000"/>
              <a:t>一侧受损-—-对侧转头及同侧耸肩不能</a:t>
            </a:r>
            <a:endParaRPr sz="2000"/>
          </a:p>
          <a:p>
            <a:pPr marL="0" indent="0">
              <a:buNone/>
            </a:pPr>
            <a:endParaRPr sz="2000"/>
          </a:p>
          <a:p>
            <a:pPr marL="0" indent="0">
              <a:buNone/>
            </a:pPr>
            <a:r>
              <a:rPr sz="2000"/>
              <a:t>舌下神经： 舌肌萎缩？肌肉颤动？伸舌偏斜？</a:t>
            </a:r>
            <a:endParaRPr sz="2000"/>
          </a:p>
          <a:p>
            <a:pPr marL="0" indent="0">
              <a:buNone/>
            </a:pPr>
            <a:r>
              <a:rPr sz="2000"/>
              <a:t>一侧麻痹-—-伸舌偏向病侧</a:t>
            </a:r>
            <a:endParaRPr sz="2000"/>
          </a:p>
          <a:p>
            <a:pPr marL="0" indent="0">
              <a:buNone/>
            </a:pPr>
            <a:r>
              <a:rPr sz="2000"/>
              <a:t>双侧麻痹---伸舌不能</a:t>
            </a:r>
            <a:endParaRPr sz="20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/>
          <a:p>
            <a:r>
              <a:rPr>
                <a:sym typeface="+mn-ea"/>
              </a:rPr>
              <a:t>（</a:t>
            </a:r>
            <a:r>
              <a:rPr lang="en-US" altLang="zh-CN">
                <a:sym typeface="+mn-ea"/>
              </a:rPr>
              <a:t>11</a:t>
            </a:r>
            <a:r>
              <a:rPr>
                <a:sym typeface="+mn-ea"/>
              </a:rPr>
              <a:t>、</a:t>
            </a:r>
            <a:r>
              <a:rPr lang="en-US" altLang="zh-CN">
                <a:sym typeface="+mn-ea"/>
              </a:rPr>
              <a:t>12</a:t>
            </a:r>
            <a:r>
              <a:rPr>
                <a:sym typeface="+mn-ea"/>
              </a:rPr>
              <a:t>）副神经和舌下神经</a:t>
            </a:r>
            <a:endParaRPr lang="zh-CN" altLang="en-US"/>
          </a:p>
        </p:txBody>
      </p:sp>
      <p:pic>
        <p:nvPicPr>
          <p:cNvPr id="4" name="图片 3" descr="6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6980" y="1313815"/>
            <a:ext cx="5559425" cy="436054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1926660" y="1490400"/>
            <a:ext cx="10969200" cy="4759200"/>
          </a:xfrm>
        </p:spPr>
        <p:txBody>
          <a:bodyPr/>
          <a:p>
            <a:pPr marL="0" indent="0">
              <a:buNone/>
            </a:pPr>
            <a:r>
              <a:rPr lang="zh-CN" altLang="en-US" sz="4000"/>
              <a:t>肌力</a:t>
            </a:r>
            <a:endParaRPr lang="zh-CN" altLang="en-US" sz="4000"/>
          </a:p>
          <a:p>
            <a:pPr marL="0" indent="0">
              <a:buNone/>
            </a:pPr>
            <a:r>
              <a:rPr lang="zh-CN" altLang="en-US" sz="4000"/>
              <a:t>肌张力</a:t>
            </a:r>
            <a:endParaRPr lang="zh-CN" altLang="en-US" sz="4000"/>
          </a:p>
          <a:p>
            <a:pPr marL="0" indent="0">
              <a:buNone/>
            </a:pPr>
            <a:r>
              <a:rPr lang="zh-CN" altLang="en-US" sz="4000"/>
              <a:t>不自主运动</a:t>
            </a:r>
            <a:endParaRPr lang="zh-CN" altLang="en-US" sz="4000"/>
          </a:p>
          <a:p>
            <a:pPr marL="0" indent="0">
              <a:buNone/>
            </a:pPr>
            <a:r>
              <a:rPr lang="zh-CN" altLang="en-US" sz="4000"/>
              <a:t>共济运动</a:t>
            </a:r>
            <a:endParaRPr lang="zh-CN" altLang="en-US" sz="40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zh-CN" altLang="en-US" sz="4400"/>
              <a:t>四、运动功能检查</a:t>
            </a:r>
            <a:endParaRPr lang="zh-CN" altLang="en-US" sz="4400"/>
          </a:p>
        </p:txBody>
      </p:sp>
      <p:pic>
        <p:nvPicPr>
          <p:cNvPr id="4" name="图片 3" descr="4265c02244626c0eadc8996efd1ba3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7535" y="1612265"/>
            <a:ext cx="5529580" cy="393573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5355590" cy="4759325"/>
          </a:xfrm>
        </p:spPr>
        <p:txBody>
          <a:bodyPr>
            <a:normAutofit/>
          </a:bodyPr>
          <a:p>
            <a:r>
              <a:rPr lang="zh-CN" altLang="en-US"/>
              <a:t>肌容量：观察有无肌萎缩、假性肥大</a:t>
            </a:r>
            <a:endParaRPr lang="zh-CN" altLang="en-US"/>
          </a:p>
          <a:p>
            <a:r>
              <a:rPr lang="zh-CN" altLang="en-US"/>
              <a:t>肌力 概念：肌肉运动时的最大收缩力。</a:t>
            </a:r>
            <a:endParaRPr lang="zh-CN" altLang="en-US"/>
          </a:p>
          <a:p>
            <a:r>
              <a:rPr lang="zh-CN" altLang="en-US"/>
              <a:t>分级：</a:t>
            </a:r>
            <a:endParaRPr lang="zh-CN" altLang="en-US"/>
          </a:p>
          <a:p>
            <a:r>
              <a:rPr lang="zh-CN" altLang="en-US"/>
              <a:t>0级一完全瘫痪。</a:t>
            </a:r>
            <a:endParaRPr lang="zh-CN" altLang="en-US"/>
          </a:p>
          <a:p>
            <a:r>
              <a:rPr lang="zh-CN" altLang="en-US"/>
              <a:t>1级一肌肉可收缩，但不能产生动作。</a:t>
            </a:r>
            <a:endParaRPr lang="zh-CN" altLang="en-US"/>
          </a:p>
          <a:p>
            <a:r>
              <a:rPr lang="zh-CN" altLang="en-US"/>
              <a:t>2级一肢体在床面上能移动，但不能抬离床面。</a:t>
            </a:r>
            <a:endParaRPr lang="zh-CN" altLang="en-US"/>
          </a:p>
          <a:p>
            <a:r>
              <a:rPr lang="zh-CN" altLang="en-US" b="1"/>
              <a:t>3级</a:t>
            </a:r>
            <a:r>
              <a:rPr lang="zh-CN" altLang="en-US"/>
              <a:t>一肢体能抬离床面，但不能抗阻力。</a:t>
            </a:r>
            <a:endParaRPr lang="zh-CN" altLang="en-US"/>
          </a:p>
          <a:p>
            <a:r>
              <a:rPr lang="zh-CN" altLang="en-US"/>
              <a:t>4级一能作抗阻力动作，但较正常差。</a:t>
            </a:r>
            <a:endParaRPr lang="zh-CN" altLang="en-US"/>
          </a:p>
          <a:p>
            <a:r>
              <a:rPr lang="zh-CN" altLang="en-US"/>
              <a:t>5级一正常肌力。</a:t>
            </a:r>
            <a:endParaRPr lang="zh-CN" altLang="en-US"/>
          </a:p>
        </p:txBody>
      </p:sp>
      <p:sp>
        <p:nvSpPr>
          <p:cNvPr id="3" name="标题 2"/>
          <p:cNvSpPr/>
          <p:nvPr>
            <p:ph type="title" idx="1"/>
          </p:nvPr>
        </p:nvSpPr>
        <p:spPr>
          <a:xfrm>
            <a:off x="608400" y="542360"/>
            <a:ext cx="10969200" cy="705600"/>
          </a:xfrm>
        </p:spPr>
        <p:txBody>
          <a:bodyPr>
            <a:noAutofit/>
          </a:bodyPr>
          <a:p>
            <a:r>
              <a:rPr lang="en-US" altLang="zh-CN" sz="4000"/>
              <a:t>1</a:t>
            </a:r>
            <a:r>
              <a:rPr sz="4000"/>
              <a:t>、</a:t>
            </a:r>
            <a:r>
              <a:rPr lang="zh-CN" altLang="en-US" sz="4000"/>
              <a:t>肌力</a:t>
            </a:r>
            <a:endParaRPr lang="zh-CN" altLang="en-US" sz="4000"/>
          </a:p>
        </p:txBody>
      </p:sp>
      <p:sp>
        <p:nvSpPr>
          <p:cNvPr id="17" name="文本框 16"/>
          <p:cNvSpPr txBox="1"/>
          <p:nvPr/>
        </p:nvSpPr>
        <p:spPr>
          <a:xfrm>
            <a:off x="6465570" y="1490345"/>
            <a:ext cx="5392420" cy="5087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轻瘫试验：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、嘱患者将两手上举并分开。如果一侧上肢因为乏力，在五秒内下垂或者手掌旋前、旋内，则为轻瘫实验阳性。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、嘱患者平卧，双膝屈曲、双髋屈曲，将两腿上抬并分开。五秒内如果一侧下肢因为乏力而落下，则为轻瘫试验阳性。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轻瘫试验常用于脑卒中患者的肌力检查。如果轻瘫试验阳性，则提示患者的一侧肢体肌力减退，具有临床诊断意义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ph type="title" idx="1"/>
          </p:nvPr>
        </p:nvSpPr>
        <p:spPr>
          <a:xfrm>
            <a:off x="608400" y="504260"/>
            <a:ext cx="10969200" cy="705600"/>
          </a:xfrm>
        </p:spPr>
        <p:txBody>
          <a:bodyPr>
            <a:noAutofit/>
          </a:bodyPr>
          <a:p>
            <a:r>
              <a:rPr lang="en-US" altLang="zh-CN" sz="4000"/>
              <a:t>1</a:t>
            </a:r>
            <a:r>
              <a:rPr sz="4000"/>
              <a:t>、</a:t>
            </a:r>
            <a:r>
              <a:rPr lang="zh-CN" altLang="en-US" sz="4000"/>
              <a:t>肌力</a:t>
            </a:r>
            <a:endParaRPr lang="zh-CN" altLang="en-US" sz="4000"/>
          </a:p>
        </p:txBody>
      </p:sp>
      <p:grpSp>
        <p:nvGrpSpPr>
          <p:cNvPr id="29" name="组合 28"/>
          <p:cNvGrpSpPr/>
          <p:nvPr/>
        </p:nvGrpSpPr>
        <p:grpSpPr>
          <a:xfrm>
            <a:off x="1168400" y="1379855"/>
            <a:ext cx="5008880" cy="5389880"/>
            <a:chOff x="10629" y="2069"/>
            <a:chExt cx="7888" cy="8488"/>
          </a:xfrm>
        </p:grpSpPr>
        <p:sp>
          <p:nvSpPr>
            <p:cNvPr id="17" name="矩形: 圆角 3"/>
            <p:cNvSpPr/>
            <p:nvPr>
              <p:custDataLst>
                <p:tags r:id="rId1"/>
              </p:custDataLst>
            </p:nvPr>
          </p:nvSpPr>
          <p:spPr>
            <a:xfrm>
              <a:off x="10629" y="2069"/>
              <a:ext cx="7603" cy="1813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2"/>
              </p:custDataLst>
            </p:nvPr>
          </p:nvSpPr>
          <p:spPr>
            <a:xfrm>
              <a:off x="11090" y="2347"/>
              <a:ext cx="2143" cy="9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600"/>
                <a:t>单瘫</a:t>
              </a:r>
              <a:endParaRPr lang="zh-CN" altLang="en-US" sz="3600"/>
            </a:p>
          </p:txBody>
        </p:sp>
        <p:sp>
          <p:nvSpPr>
            <p:cNvPr id="19" name="文本框 18"/>
            <p:cNvSpPr txBox="1"/>
            <p:nvPr>
              <p:custDataLst>
                <p:tags r:id="rId3"/>
              </p:custDataLst>
            </p:nvPr>
          </p:nvSpPr>
          <p:spPr>
            <a:xfrm>
              <a:off x="13083" y="2320"/>
              <a:ext cx="5149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/>
                <a:t>单一肢体瘫痪</a:t>
              </a:r>
              <a:endParaRPr lang="zh-CN" altLang="en-US" sz="2000"/>
            </a:p>
            <a:p>
              <a:r>
                <a:rPr lang="zh-CN" altLang="en-US" sz="2000"/>
                <a:t>定位：脊髓灰质前角或皮层</a:t>
              </a:r>
              <a:endParaRPr lang="zh-CN" altLang="en-US" sz="2000"/>
            </a:p>
          </p:txBody>
        </p:sp>
        <p:sp>
          <p:nvSpPr>
            <p:cNvPr id="20" name="矩形: 圆角 3"/>
            <p:cNvSpPr/>
            <p:nvPr>
              <p:custDataLst>
                <p:tags r:id="rId4"/>
              </p:custDataLst>
            </p:nvPr>
          </p:nvSpPr>
          <p:spPr>
            <a:xfrm>
              <a:off x="10634" y="6378"/>
              <a:ext cx="7598" cy="1813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矩形: 圆角 3"/>
            <p:cNvSpPr/>
            <p:nvPr>
              <p:custDataLst>
                <p:tags r:id="rId5"/>
              </p:custDataLst>
            </p:nvPr>
          </p:nvSpPr>
          <p:spPr>
            <a:xfrm>
              <a:off x="10633" y="4150"/>
              <a:ext cx="7599" cy="1813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矩形: 圆角 3"/>
            <p:cNvSpPr/>
            <p:nvPr>
              <p:custDataLst>
                <p:tags r:id="rId6"/>
              </p:custDataLst>
            </p:nvPr>
          </p:nvSpPr>
          <p:spPr>
            <a:xfrm>
              <a:off x="10631" y="8744"/>
              <a:ext cx="7601" cy="1813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7"/>
              </p:custDataLst>
            </p:nvPr>
          </p:nvSpPr>
          <p:spPr>
            <a:xfrm>
              <a:off x="11090" y="4441"/>
              <a:ext cx="2143" cy="9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600"/>
                <a:t>偏瘫</a:t>
              </a:r>
              <a:endParaRPr lang="zh-CN" altLang="en-US" sz="3600"/>
            </a:p>
          </p:txBody>
        </p:sp>
        <p:sp>
          <p:nvSpPr>
            <p:cNvPr id="24" name="文本框 23"/>
            <p:cNvSpPr txBox="1"/>
            <p:nvPr>
              <p:custDataLst>
                <p:tags r:id="rId8"/>
              </p:custDataLst>
            </p:nvPr>
          </p:nvSpPr>
          <p:spPr>
            <a:xfrm>
              <a:off x="10634" y="6663"/>
              <a:ext cx="3093" cy="131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600"/>
                <a:t>交叉瘫</a:t>
              </a:r>
              <a:endParaRPr lang="zh-CN" altLang="en-US" sz="3600"/>
            </a:p>
          </p:txBody>
        </p:sp>
        <p:sp>
          <p:nvSpPr>
            <p:cNvPr id="25" name="文本框 24"/>
            <p:cNvSpPr txBox="1"/>
            <p:nvPr>
              <p:custDataLst>
                <p:tags r:id="rId9"/>
              </p:custDataLst>
            </p:nvPr>
          </p:nvSpPr>
          <p:spPr>
            <a:xfrm>
              <a:off x="10941" y="9121"/>
              <a:ext cx="2143" cy="9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600"/>
                <a:t>截瘫</a:t>
              </a:r>
              <a:endParaRPr lang="zh-CN" altLang="en-US" sz="3600"/>
            </a:p>
          </p:txBody>
        </p:sp>
        <p:sp>
          <p:nvSpPr>
            <p:cNvPr id="26" name="文本框 25"/>
            <p:cNvSpPr txBox="1"/>
            <p:nvPr>
              <p:custDataLst>
                <p:tags r:id="rId10"/>
              </p:custDataLst>
            </p:nvPr>
          </p:nvSpPr>
          <p:spPr>
            <a:xfrm>
              <a:off x="13084" y="4363"/>
              <a:ext cx="5147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/>
                <a:t>一侧肢体（上下肢）瘫痪</a:t>
              </a:r>
              <a:endParaRPr lang="zh-CN" altLang="en-US" sz="2000"/>
            </a:p>
            <a:p>
              <a:r>
                <a:rPr lang="zh-CN" altLang="en-US" sz="2000"/>
                <a:t>定位：中央前回、皮质脊髓束</a:t>
              </a:r>
              <a:endParaRPr lang="zh-CN" altLang="en-US" sz="2000"/>
            </a:p>
          </p:txBody>
        </p:sp>
        <p:sp>
          <p:nvSpPr>
            <p:cNvPr id="27" name="文本框 26"/>
            <p:cNvSpPr txBox="1"/>
            <p:nvPr>
              <p:custDataLst>
                <p:tags r:id="rId11"/>
              </p:custDataLst>
            </p:nvPr>
          </p:nvSpPr>
          <p:spPr>
            <a:xfrm>
              <a:off x="13233" y="6650"/>
              <a:ext cx="5284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/>
                <a:t>一侧肢体</a:t>
              </a:r>
              <a:r>
                <a:rPr lang="en-US" altLang="zh-CN" sz="2000"/>
                <a:t>+</a:t>
              </a:r>
              <a:r>
                <a:rPr lang="zh-CN" altLang="en-US" sz="2000"/>
                <a:t>对侧脑神经损害定位：脑干</a:t>
              </a:r>
              <a:endParaRPr lang="zh-CN" altLang="en-US" sz="2000"/>
            </a:p>
          </p:txBody>
        </p:sp>
        <p:sp>
          <p:nvSpPr>
            <p:cNvPr id="28" name="文本框 27"/>
            <p:cNvSpPr txBox="1"/>
            <p:nvPr>
              <p:custDataLst>
                <p:tags r:id="rId12"/>
              </p:custDataLst>
            </p:nvPr>
          </p:nvSpPr>
          <p:spPr>
            <a:xfrm>
              <a:off x="13084" y="9121"/>
              <a:ext cx="4464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/>
                <a:t>双侧平面以下肢体瘫痪</a:t>
              </a:r>
              <a:endParaRPr lang="zh-CN" altLang="en-US" sz="2000"/>
            </a:p>
            <a:p>
              <a:r>
                <a:rPr lang="zh-CN" altLang="en-US" sz="2000"/>
                <a:t>定位：脊髓横贯伤</a:t>
              </a:r>
              <a:endParaRPr lang="zh-CN" altLang="en-US" sz="2000"/>
            </a:p>
          </p:txBody>
        </p:sp>
      </p:grpSp>
      <p:pic>
        <p:nvPicPr>
          <p:cNvPr id="30" name="图片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560185" y="1701165"/>
            <a:ext cx="5535295" cy="430085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10216515" cy="5367655"/>
          </a:xfrm>
        </p:spPr>
        <p:txBody>
          <a:bodyPr>
            <a:normAutofit/>
          </a:bodyPr>
          <a:p>
            <a:r>
              <a:rPr lang="zh-CN" altLang="en-US" sz="2400"/>
              <a:t>静息状态下的肌肉紧张度和被动运动时遇到的阻力</a:t>
            </a:r>
            <a:endParaRPr lang="zh-CN" altLang="en-US" sz="2400"/>
          </a:p>
          <a:p>
            <a:r>
              <a:rPr lang="zh-CN" altLang="en-US" sz="2400"/>
              <a:t>1、肌张力增高—肌肉坚实，伸屈其肢体时阻力增加</a:t>
            </a:r>
            <a:endParaRPr lang="zh-CN" altLang="en-US" sz="2400"/>
          </a:p>
          <a:p>
            <a:r>
              <a:rPr lang="zh-CN" altLang="en-US" sz="2400">
                <a:solidFill>
                  <a:schemeClr val="accent1"/>
                </a:solidFill>
              </a:rPr>
              <a:t>折刀样一锥体束损害</a:t>
            </a:r>
            <a:endParaRPr lang="zh-CN" altLang="en-US" sz="2400">
              <a:solidFill>
                <a:schemeClr val="accent1"/>
              </a:solidFill>
            </a:endParaRPr>
          </a:p>
          <a:p>
            <a:r>
              <a:rPr lang="zh-CN" altLang="en-US" sz="2400">
                <a:solidFill>
                  <a:schemeClr val="accent1"/>
                </a:solidFill>
              </a:rPr>
              <a:t>铅管样、齿轮样一锥体外系损害</a:t>
            </a:r>
            <a:endParaRPr lang="zh-CN" altLang="en-US" sz="2400">
              <a:solidFill>
                <a:schemeClr val="accent1"/>
              </a:solidFill>
            </a:endParaRPr>
          </a:p>
          <a:p>
            <a:r>
              <a:rPr lang="zh-CN" altLang="en-US" sz="2400"/>
              <a:t>2、肌张力降低一肌肉松软，伸屈其肢体时阻力低，关节运动范围扩大</a:t>
            </a:r>
            <a:endParaRPr lang="zh-CN" altLang="en-US" sz="2400"/>
          </a:p>
          <a:p>
            <a:r>
              <a:rPr lang="zh-CN" altLang="en-US" sz="2400">
                <a:solidFill>
                  <a:schemeClr val="accent1"/>
                </a:solidFill>
              </a:rPr>
              <a:t>见于下运动神经元和小脑病变等</a:t>
            </a:r>
            <a:endParaRPr lang="zh-CN" altLang="en-US" sz="2400">
              <a:solidFill>
                <a:schemeClr val="accent1"/>
              </a:solidFill>
            </a:endParaRP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000"/>
              <a:t>2</a:t>
            </a:r>
            <a:r>
              <a:rPr sz="4000"/>
              <a:t>、</a:t>
            </a:r>
            <a:r>
              <a:rPr lang="zh-CN" altLang="en-US" sz="4000"/>
              <a:t>肌张力</a:t>
            </a:r>
            <a:endParaRPr lang="zh-CN" altLang="en-US" sz="4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9242425" cy="5367655"/>
          </a:xfrm>
        </p:spPr>
        <p:txBody>
          <a:bodyPr>
            <a:normAutofit lnSpcReduction="20000"/>
          </a:bodyPr>
          <a:p>
            <a:r>
              <a:rPr lang="zh-CN" altLang="en-US" sz="2400"/>
              <a:t>随意肌收缩所产生的一些无目的的异常动作，多数为锥体外系损害的表现。</a:t>
            </a:r>
            <a:endParaRPr lang="zh-CN" altLang="en-US" sz="2400"/>
          </a:p>
          <a:p>
            <a:r>
              <a:rPr lang="zh-CN" altLang="en-US" sz="2400"/>
              <a:t>1、震颤:</a:t>
            </a:r>
            <a:endParaRPr lang="zh-CN" altLang="en-US" sz="2400"/>
          </a:p>
          <a:p>
            <a:r>
              <a:rPr lang="zh-CN" altLang="en-US" sz="2400"/>
              <a:t>①静止性震颤:见于震颤麻痹。</a:t>
            </a:r>
            <a:endParaRPr lang="zh-CN" altLang="en-US" sz="2400"/>
          </a:p>
          <a:p>
            <a:r>
              <a:rPr lang="zh-CN" altLang="en-US" sz="2400"/>
              <a:t>②动作性震颤:见于小脑疾患。</a:t>
            </a:r>
            <a:endParaRPr lang="zh-CN" altLang="en-US" sz="2400"/>
          </a:p>
          <a:p>
            <a:r>
              <a:rPr lang="zh-CN" altLang="en-US" sz="2400"/>
              <a:t>2、舞蹈样运动:发生于肢体或面部，快速，不规则，无目的，不对称</a:t>
            </a:r>
            <a:endParaRPr lang="zh-CN" altLang="en-US" sz="2400"/>
          </a:p>
          <a:p>
            <a:r>
              <a:rPr lang="zh-CN" altLang="en-US" sz="2400"/>
              <a:t>3、手足徐动:发生于手腕及手指或足趾，缓慢交替性的伸缩动作</a:t>
            </a:r>
            <a:endParaRPr lang="zh-CN" altLang="en-US" sz="24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000"/>
              <a:t>3</a:t>
            </a:r>
            <a:r>
              <a:rPr sz="4000"/>
              <a:t>、</a:t>
            </a:r>
            <a:r>
              <a:rPr lang="zh-CN" altLang="en-US" sz="4000"/>
              <a:t>不自主</a:t>
            </a:r>
            <a:r>
              <a:rPr lang="zh-CN" altLang="en-US" sz="4000"/>
              <a:t>运动</a:t>
            </a:r>
            <a:endParaRPr lang="zh-CN" altLang="en-US" sz="4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5189855" cy="5367655"/>
          </a:xfrm>
        </p:spPr>
        <p:txBody>
          <a:bodyPr>
            <a:normAutofit/>
          </a:bodyPr>
          <a:p>
            <a:r>
              <a:rPr lang="zh-CN" altLang="en-US" sz="2400"/>
              <a:t>指鼻试验一先睁眼，后闭眼重复进行。</a:t>
            </a:r>
            <a:endParaRPr lang="zh-CN" altLang="en-US" sz="2400"/>
          </a:p>
          <a:p>
            <a:r>
              <a:rPr lang="zh-CN" altLang="en-US" sz="2400"/>
              <a:t>同侧指鼻不准一小脑半球病变</a:t>
            </a:r>
            <a:endParaRPr lang="zh-CN" altLang="en-US" sz="2400"/>
          </a:p>
          <a:p>
            <a:r>
              <a:rPr lang="zh-CN" altLang="en-US" sz="2400"/>
              <a:t>睁眼时指鼻准确，闭眼时出现障碍一感觉性共济失调</a:t>
            </a:r>
            <a:endParaRPr lang="zh-CN" altLang="en-US" sz="24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000"/>
              <a:t>4</a:t>
            </a:r>
            <a:r>
              <a:rPr sz="4000"/>
              <a:t>、</a:t>
            </a:r>
            <a:r>
              <a:rPr lang="zh-CN" altLang="en-US" sz="4000"/>
              <a:t>共济运动</a:t>
            </a:r>
            <a:endParaRPr lang="zh-CN" altLang="en-US" sz="40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734175" y="1412240"/>
            <a:ext cx="4949190" cy="394589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5189855" cy="5367655"/>
          </a:xfrm>
        </p:spPr>
        <p:txBody>
          <a:bodyPr>
            <a:normAutofit/>
          </a:bodyPr>
          <a:p>
            <a:r>
              <a:rPr lang="zh-CN" altLang="en-US" sz="2400"/>
              <a:t>跟一膝一胫试验一被检者仰卧，数一上拾一侧下肢，数二用足跟碰对侧膝盖，数三再沿胫骨前缘向下移动</a:t>
            </a:r>
            <a:endParaRPr lang="zh-CN" altLang="en-US" sz="2400"/>
          </a:p>
          <a:p>
            <a:r>
              <a:rPr lang="zh-CN" altLang="en-US" sz="2400"/>
              <a:t>动作不准一小脑损害</a:t>
            </a:r>
            <a:endParaRPr lang="zh-CN" altLang="en-US" sz="2400"/>
          </a:p>
          <a:p>
            <a:r>
              <a:rPr lang="zh-CN" altLang="en-US" sz="2400"/>
              <a:t>闭眼时出现该动作障碍—感觉性共济失调</a:t>
            </a:r>
            <a:endParaRPr lang="zh-CN" altLang="en-US" sz="24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000"/>
              <a:t>4</a:t>
            </a:r>
            <a:r>
              <a:rPr sz="4000"/>
              <a:t>、</a:t>
            </a:r>
            <a:r>
              <a:rPr lang="zh-CN" altLang="en-US" sz="4000"/>
              <a:t>共济运动</a:t>
            </a:r>
            <a:endParaRPr lang="zh-CN" altLang="en-US" sz="40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630545" y="1490345"/>
            <a:ext cx="6356350" cy="47377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8330" y="1490345"/>
            <a:ext cx="5189855" cy="5367655"/>
          </a:xfrm>
        </p:spPr>
        <p:txBody>
          <a:bodyPr>
            <a:normAutofit fontScale="90000"/>
          </a:bodyPr>
          <a:p>
            <a:r>
              <a:rPr lang="zh-CN" altLang="en-US" sz="2400"/>
              <a:t>快复轮替动作-嘱患者伸直手掌并以前臂做快速旋前旋后动作，或一手用手掌、手背连续交替拍打对侧手掌，共济失调者动作缓慢、不协调</a:t>
            </a:r>
            <a:endParaRPr lang="zh-CN" altLang="en-US" sz="2400"/>
          </a:p>
          <a:p>
            <a:r>
              <a:rPr lang="zh-CN" altLang="en-US" sz="2400"/>
              <a:t>闭目难立征</a:t>
            </a:r>
            <a:endParaRPr lang="zh-CN" altLang="en-US" sz="2400"/>
          </a:p>
          <a:p>
            <a:r>
              <a:rPr lang="zh-CN" altLang="en-US" sz="2400"/>
              <a:t>小脑性共济失调睁眼闭眼都站不稳，闭眼稍明显，小脑蚓部病变易向后倾</a:t>
            </a:r>
            <a:endParaRPr lang="zh-CN" altLang="en-US" sz="2400"/>
          </a:p>
          <a:p>
            <a:r>
              <a:rPr lang="zh-CN" altLang="en-US" sz="2400"/>
              <a:t>一侧小脑半球病变或一侧前庭损害向病灶侧倾倒，感觉性（深感觉性）共济失调只当闭眼时站立不稳</a:t>
            </a:r>
            <a:endParaRPr lang="zh-CN" altLang="en-US" sz="24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000"/>
              <a:t>4</a:t>
            </a:r>
            <a:r>
              <a:rPr sz="4000"/>
              <a:t>、</a:t>
            </a:r>
            <a:r>
              <a:rPr lang="zh-CN" altLang="en-US" sz="4000"/>
              <a:t>共济运动</a:t>
            </a:r>
            <a:endParaRPr lang="zh-CN" altLang="en-US" sz="40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271895" y="1626235"/>
            <a:ext cx="558927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70" y="1700585"/>
            <a:ext cx="10969200" cy="4759200"/>
          </a:xfrm>
        </p:spPr>
        <p:txBody>
          <a:bodyPr>
            <a:normAutofit fontScale="50000"/>
          </a:bodyPr>
          <a:p>
            <a:pPr marL="0" indent="0">
              <a:buNone/>
            </a:pPr>
            <a:r>
              <a:rPr sz="4800" b="1"/>
              <a:t>浅感觉</a:t>
            </a:r>
            <a:r>
              <a:rPr sz="4800"/>
              <a:t>：来自皮肤和黏膜的痛温触觉</a:t>
            </a:r>
            <a:endParaRPr sz="4800"/>
          </a:p>
          <a:p>
            <a:pPr marL="0" indent="0">
              <a:buNone/>
            </a:pPr>
            <a:r>
              <a:rPr lang="en-US" altLang="zh-CN" sz="4000"/>
              <a:t>1</a:t>
            </a:r>
            <a:r>
              <a:rPr sz="4000"/>
              <a:t>.痛觉：大头针的针尖轻刺</a:t>
            </a:r>
            <a:endParaRPr sz="4000"/>
          </a:p>
          <a:p>
            <a:pPr marL="0" indent="0">
              <a:buNone/>
            </a:pPr>
            <a:r>
              <a:rPr sz="4000"/>
              <a:t>2.触觉：棉签或软纸片轻触</a:t>
            </a:r>
            <a:endParaRPr sz="4000"/>
          </a:p>
          <a:p>
            <a:pPr marL="0" indent="0">
              <a:buNone/>
            </a:pPr>
            <a:r>
              <a:rPr sz="4000"/>
              <a:t>3.温度觉：盛有热水或冷水的试管</a:t>
            </a:r>
            <a:endParaRPr sz="4000"/>
          </a:p>
          <a:p>
            <a:pPr marL="0" indent="0">
              <a:buNone/>
            </a:pPr>
            <a:r>
              <a:rPr sz="4000"/>
              <a:t>•注意：两侧对比，记录感觉障碍类型 （过敏、减退或消失）与范围</a:t>
            </a:r>
            <a:endParaRPr sz="4000"/>
          </a:p>
          <a:p>
            <a:pPr marL="0" indent="0">
              <a:buNone/>
            </a:pPr>
            <a:r>
              <a:rPr sz="4000"/>
              <a:t>痛觉障碍：脊髓丘脑侧束损害</a:t>
            </a:r>
            <a:endParaRPr sz="4000"/>
          </a:p>
          <a:p>
            <a:pPr marL="0" indent="0">
              <a:buNone/>
            </a:pPr>
            <a:r>
              <a:rPr sz="4000"/>
              <a:t>触觉障碍：脊髓丘脑前束和后索病损</a:t>
            </a:r>
            <a:endParaRPr sz="4000"/>
          </a:p>
          <a:p>
            <a:pPr marL="0" indent="0">
              <a:buNone/>
            </a:pPr>
            <a:r>
              <a:rPr sz="4000"/>
              <a:t>温度觉障碍：脊髓丘脑侧束损害</a:t>
            </a:r>
            <a:endParaRPr sz="40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zh-CN" altLang="en-US" sz="4400"/>
              <a:t>五、感觉功能</a:t>
            </a:r>
            <a:endParaRPr lang="zh-CN" altLang="en-US" sz="4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07695" y="1036320"/>
            <a:ext cx="11135995" cy="5423535"/>
          </a:xfrm>
        </p:spPr>
        <p:txBody>
          <a:bodyPr>
            <a:normAutofit fontScale="60000"/>
          </a:bodyPr>
          <a:p>
            <a:pPr marL="0" indent="0">
              <a:buNone/>
            </a:pPr>
            <a:r>
              <a:rPr sz="4800" b="1"/>
              <a:t>深感觉</a:t>
            </a:r>
            <a:r>
              <a:rPr sz="4800"/>
              <a:t>：来自骨骼、骨骼肌、关节的躯体感觉</a:t>
            </a:r>
            <a:endParaRPr sz="4800"/>
          </a:p>
          <a:p>
            <a:pPr marL="0" indent="0">
              <a:buNone/>
            </a:pPr>
            <a:r>
              <a:rPr sz="4000"/>
              <a:t>•1、运动觉一被检者闭日，检查者轻轻夹住被检者的手指或足趾两侧，上下移动，令被检者说出“向上”或“向下”。让被检查者说出位置，障碍见于后索病损。</a:t>
            </a:r>
            <a:endParaRPr sz="4000"/>
          </a:p>
          <a:p>
            <a:pPr marL="0" indent="0">
              <a:buNone/>
            </a:pPr>
            <a:r>
              <a:rPr sz="4000"/>
              <a:t>•2、位置觉一被检者闭目，检查者将其肢体放于某一位置，以检测其位置觉。</a:t>
            </a:r>
            <a:endParaRPr sz="4000"/>
          </a:p>
          <a:p>
            <a:pPr marL="0" indent="0">
              <a:buNone/>
            </a:pPr>
            <a:r>
              <a:rPr sz="4000"/>
              <a:t>•3、震动觉一用震动着的音叉柄置于骨突起处(如内、外踝，手指桡尺骨茎突、胫骨、膝盖等)，询问有无震动感觉，判断两侧有无差别。</a:t>
            </a:r>
            <a:endParaRPr sz="4000"/>
          </a:p>
        </p:txBody>
      </p:sp>
      <p:sp>
        <p:nvSpPr>
          <p:cNvPr id="4" name="标题 3"/>
          <p:cNvSpPr/>
          <p:nvPr>
            <p:ph type="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631190" y="637540"/>
            <a:ext cx="11112500" cy="5822315"/>
          </a:xfrm>
        </p:spPr>
        <p:txBody>
          <a:bodyPr>
            <a:normAutofit fontScale="35000"/>
          </a:bodyPr>
          <a:p>
            <a:pPr marL="0" indent="0">
              <a:buNone/>
            </a:pPr>
            <a:r>
              <a:rPr sz="8000" b="1"/>
              <a:t>复合感觉</a:t>
            </a:r>
            <a:r>
              <a:rPr sz="8000"/>
              <a:t>：亦称皮质感觉</a:t>
            </a:r>
            <a:endParaRPr sz="8000"/>
          </a:p>
          <a:p>
            <a:pPr marL="0" indent="0">
              <a:buNone/>
            </a:pPr>
            <a:r>
              <a:rPr sz="5700"/>
              <a:t>1.</a:t>
            </a:r>
            <a:r>
              <a:rPr sz="6900"/>
              <a:t>皮肤定位觉</a:t>
            </a:r>
            <a:r>
              <a:rPr sz="5700"/>
              <a:t> 被检者闭日，检查者以手指或棉签轻触被检者皮肤某处，让被检者指出被触部位。</a:t>
            </a:r>
            <a:endParaRPr sz="5700"/>
          </a:p>
          <a:p>
            <a:pPr marL="0" indent="0">
              <a:buNone/>
            </a:pPr>
            <a:r>
              <a:rPr sz="5700"/>
              <a:t>2.</a:t>
            </a:r>
            <a:r>
              <a:rPr sz="6900"/>
              <a:t>两点辦别觉</a:t>
            </a:r>
            <a:r>
              <a:rPr sz="5700"/>
              <a:t> 以钝脚分规刺激皮肤上的两点，检测被检者有无能力辨别，再逐渐缩小双脚间距，直到被检者感觉为一点时，测其实际间距，与健侧对比。正常身体各部位两点辨别觉灵敏度不同，可两侧比较。</a:t>
            </a:r>
            <a:endParaRPr sz="5700"/>
          </a:p>
          <a:p>
            <a:pPr marL="0" indent="0">
              <a:buNone/>
            </a:pPr>
            <a:r>
              <a:rPr sz="5700"/>
              <a:t>3.</a:t>
            </a:r>
            <a:r>
              <a:rPr sz="6900"/>
              <a:t>实体觉</a:t>
            </a:r>
            <a:endParaRPr sz="6900"/>
          </a:p>
          <a:p>
            <a:pPr marL="0" indent="0">
              <a:buNone/>
            </a:pPr>
            <a:r>
              <a:rPr sz="5700"/>
              <a:t>被检者闭目，用单手触摸熟悉的物体，嘱其说出物体的名称。先测功能差的一侧，再测另一手</a:t>
            </a:r>
            <a:endParaRPr sz="5700"/>
          </a:p>
          <a:p>
            <a:pPr marL="0" indent="0">
              <a:buNone/>
            </a:pPr>
            <a:r>
              <a:rPr sz="5700"/>
              <a:t>4. </a:t>
            </a:r>
            <a:r>
              <a:rPr sz="6900"/>
              <a:t>图形觉</a:t>
            </a:r>
            <a:r>
              <a:rPr sz="5700"/>
              <a:t> 被检者闭目，在其皮肤上画图形(方、圆、三角形等)或写简单的字(十等），观察其能否识别。</a:t>
            </a:r>
            <a:endParaRPr sz="57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70" y="1700585"/>
            <a:ext cx="10969200" cy="4759200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sz="4800"/>
              <a:t>反射活动对于人体的正常功能是必备的。反射弧：感受器、传入神经、中枢、传出神经、效应器</a:t>
            </a:r>
            <a:endParaRPr sz="4800"/>
          </a:p>
          <a:p>
            <a:pPr marL="0" indent="0">
              <a:buNone/>
            </a:pPr>
            <a:r>
              <a:rPr sz="4000"/>
              <a:t>浅反射：刺激皮肤黏膜引起的反应</a:t>
            </a:r>
            <a:endParaRPr sz="4000"/>
          </a:p>
          <a:p>
            <a:pPr marL="0" indent="0">
              <a:buNone/>
            </a:pPr>
            <a:r>
              <a:rPr sz="4000"/>
              <a:t>深反射：刺激骨膜、肌腱，经深部感受器完成的反射</a:t>
            </a:r>
            <a:endParaRPr sz="4000"/>
          </a:p>
          <a:p>
            <a:pPr marL="0" indent="0">
              <a:buNone/>
            </a:pPr>
            <a:r>
              <a:rPr sz="4000"/>
              <a:t>病理反射：锥体束病损时，大脑失去对脑干和脊髓的抑制作用而出现的异常反射。</a:t>
            </a:r>
            <a:endParaRPr sz="40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zh-CN" altLang="en-US" sz="4400"/>
              <a:t>六、神经反射</a:t>
            </a:r>
            <a:endParaRPr lang="zh-CN" altLang="en-US" sz="4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609090"/>
            <a:ext cx="6070600" cy="5499100"/>
          </a:xfrm>
        </p:spPr>
        <p:txBody>
          <a:bodyPr>
            <a:normAutofit fontScale="60000"/>
          </a:bodyPr>
          <a:p>
            <a:pPr marL="0" indent="0">
              <a:buNone/>
            </a:pPr>
            <a:r>
              <a:rPr sz="4800" b="1"/>
              <a:t>角膜反射：</a:t>
            </a:r>
            <a:endParaRPr sz="4800" b="1"/>
          </a:p>
          <a:p>
            <a:pPr marL="0" indent="0">
              <a:buNone/>
            </a:pPr>
            <a:r>
              <a:rPr sz="4800"/>
              <a:t>嘱被检者向内上注视，以细棉签纤</a:t>
            </a:r>
            <a:endParaRPr sz="4800"/>
          </a:p>
          <a:p>
            <a:pPr marL="0" indent="0">
              <a:buNone/>
            </a:pPr>
            <a:r>
              <a:rPr sz="4800"/>
              <a:t>维由角膜外缘向内轻触被检者角膜，正常时该眼脸迅速闭合，称</a:t>
            </a:r>
            <a:r>
              <a:rPr sz="4800">
                <a:solidFill>
                  <a:srgbClr val="FF0000"/>
                </a:solidFill>
              </a:rPr>
              <a:t>直接角膜反射。</a:t>
            </a:r>
            <a:endParaRPr sz="48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sz="4800"/>
              <a:t>若刺激一侧引起对侧眼脸闭合，则称为</a:t>
            </a:r>
            <a:r>
              <a:rPr sz="4800">
                <a:solidFill>
                  <a:srgbClr val="FF0000"/>
                </a:solidFill>
              </a:rPr>
              <a:t>间接角膜反射</a:t>
            </a:r>
            <a:endParaRPr sz="4800">
              <a:solidFill>
                <a:srgbClr val="FF0000"/>
              </a:solidFill>
            </a:endParaRP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400"/>
              <a:t>1</a:t>
            </a:r>
            <a:r>
              <a:rPr lang="zh-CN" altLang="en-US" sz="4400"/>
              <a:t>、浅反射</a:t>
            </a:r>
            <a:endParaRPr lang="zh-CN" altLang="en-US" sz="440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45300" y="2145030"/>
            <a:ext cx="5038090" cy="350647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609090"/>
            <a:ext cx="5504815" cy="4799965"/>
          </a:xfrm>
        </p:spPr>
        <p:txBody>
          <a:bodyPr>
            <a:normAutofit fontScale="55000"/>
          </a:bodyPr>
          <a:p>
            <a:pPr marL="0" indent="0">
              <a:buNone/>
            </a:pPr>
            <a:r>
              <a:rPr sz="4800" b="1"/>
              <a:t>腹壁反射：</a:t>
            </a:r>
            <a:endParaRPr sz="4800" b="1"/>
          </a:p>
          <a:p>
            <a:pPr marL="0" indent="0">
              <a:buNone/>
            </a:pPr>
            <a:r>
              <a:rPr sz="4800"/>
              <a:t>被检者仰卧，下肢稍屈曲，使腹壁松弛，然后用钝头竹签分别</a:t>
            </a:r>
            <a:endParaRPr sz="4800"/>
          </a:p>
          <a:p>
            <a:pPr marL="0" indent="0">
              <a:buNone/>
            </a:pPr>
            <a:r>
              <a:rPr sz="4800"/>
              <a:t>沿肋缘下(胸7-8)、脐平（胸9-10）及腹股沟上（胸11-12)的平行方向，由外向内轻划腹壁皮肤。</a:t>
            </a:r>
            <a:endParaRPr sz="4800"/>
          </a:p>
          <a:p>
            <a:pPr marL="0" indent="0">
              <a:buNone/>
            </a:pPr>
            <a:endParaRPr sz="48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400"/>
              <a:t>1</a:t>
            </a:r>
            <a:r>
              <a:rPr lang="zh-CN" altLang="en-US" sz="4400"/>
              <a:t>、浅反射</a:t>
            </a:r>
            <a:endParaRPr lang="zh-CN" altLang="en-US" sz="44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795770" y="1910715"/>
            <a:ext cx="5046345" cy="35102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609090"/>
            <a:ext cx="9248775" cy="4799965"/>
          </a:xfrm>
        </p:spPr>
        <p:txBody>
          <a:bodyPr>
            <a:normAutofit fontScale="40000"/>
          </a:bodyPr>
          <a:p>
            <a:pPr marL="0" indent="0">
              <a:buNone/>
            </a:pPr>
            <a:r>
              <a:rPr sz="4800" b="1"/>
              <a:t>跖反射：</a:t>
            </a:r>
            <a:endParaRPr sz="4800" b="1"/>
          </a:p>
          <a:p>
            <a:pPr marL="0" indent="0">
              <a:buNone/>
            </a:pPr>
            <a:r>
              <a:rPr sz="4800"/>
              <a:t>由</a:t>
            </a:r>
            <a:r>
              <a:rPr sz="4800">
                <a:solidFill>
                  <a:srgbClr val="FF0000"/>
                </a:solidFill>
              </a:rPr>
              <a:t>骶1-2</a:t>
            </a:r>
            <a:r>
              <a:rPr sz="4800"/>
              <a:t>支配</a:t>
            </a:r>
            <a:endParaRPr sz="4800"/>
          </a:p>
          <a:p>
            <a:pPr marL="0" indent="0">
              <a:buNone/>
            </a:pPr>
            <a:r>
              <a:rPr sz="4800"/>
              <a:t>被检者仰卧、下肢伸直，医生手持被检者踝部。用钝头竹签划足底外</a:t>
            </a:r>
            <a:endParaRPr sz="4800"/>
          </a:p>
          <a:p>
            <a:pPr marL="0" indent="0">
              <a:buNone/>
            </a:pPr>
            <a:r>
              <a:rPr sz="4800"/>
              <a:t>侧，由后向前至小趾跖关节处转向趾侧，正常反应为足跖屈曲（即Babinski征阴性）。</a:t>
            </a:r>
            <a:endParaRPr sz="4800"/>
          </a:p>
          <a:p>
            <a:pPr marL="0" indent="0">
              <a:buNone/>
            </a:pPr>
            <a:endParaRPr sz="4800"/>
          </a:p>
          <a:p>
            <a:pPr marL="0" indent="0">
              <a:buNone/>
            </a:pPr>
            <a:r>
              <a:rPr sz="4800" b="1"/>
              <a:t>肛门反射</a:t>
            </a:r>
            <a:endParaRPr sz="4800" b="1"/>
          </a:p>
          <a:p>
            <a:pPr marL="0" indent="0">
              <a:buNone/>
            </a:pPr>
            <a:r>
              <a:rPr sz="4800"/>
              <a:t>用大头针轻划肛门周围皮肤，可引起肛门外括约肌收缩。</a:t>
            </a:r>
            <a:endParaRPr sz="4800"/>
          </a:p>
          <a:p>
            <a:pPr marL="0" indent="0">
              <a:buNone/>
            </a:pPr>
            <a:r>
              <a:rPr sz="4800"/>
              <a:t>反射障碍为</a:t>
            </a:r>
            <a:r>
              <a:rPr sz="4800">
                <a:solidFill>
                  <a:srgbClr val="FF0000"/>
                </a:solidFill>
              </a:rPr>
              <a:t>骶4-5节</a:t>
            </a:r>
            <a:r>
              <a:rPr sz="4800"/>
              <a:t>，肛尾神经病损。</a:t>
            </a:r>
            <a:endParaRPr sz="48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400"/>
              <a:t>1</a:t>
            </a:r>
            <a:r>
              <a:rPr lang="zh-CN" altLang="en-US" sz="4400"/>
              <a:t>、浅反射</a:t>
            </a:r>
            <a:endParaRPr lang="zh-CN" altLang="en-US" sz="4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ph type="title" idx="1"/>
          </p:nvPr>
        </p:nvSpPr>
        <p:spPr>
          <a:xfrm>
            <a:off x="3376365" y="608400"/>
            <a:ext cx="10969200" cy="705600"/>
          </a:xfrm>
        </p:spPr>
        <p:txBody>
          <a:bodyPr>
            <a:noAutofit/>
          </a:bodyPr>
          <a:p>
            <a:r>
              <a:rPr lang="zh-CN" altLang="en-US" sz="4400"/>
              <a:t>浅反射的临床意义</a:t>
            </a:r>
            <a:endParaRPr lang="zh-CN" altLang="en-US" sz="4400"/>
          </a:p>
        </p:txBody>
      </p:sp>
      <p:pic>
        <p:nvPicPr>
          <p:cNvPr id="5" name="图片 4" descr="z1369804300185eg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2545" y="1464310"/>
            <a:ext cx="7295515" cy="532384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420495"/>
            <a:ext cx="10803255" cy="2179955"/>
          </a:xfrm>
        </p:spPr>
        <p:txBody>
          <a:bodyPr>
            <a:normAutofit fontScale="50000"/>
          </a:bodyPr>
          <a:p>
            <a:pPr marL="0" indent="0">
              <a:buNone/>
            </a:pPr>
            <a:r>
              <a:rPr sz="4800" b="1"/>
              <a:t>肱二头肌反射：</a:t>
            </a:r>
            <a:endParaRPr sz="4800" b="1"/>
          </a:p>
          <a:p>
            <a:pPr marL="0" indent="0">
              <a:buNone/>
            </a:pPr>
            <a:r>
              <a:rPr sz="4800"/>
              <a:t>被检者前臂屈曲90。检查者以左拇指置于被检者肘部肱二头肌腱上，然后右手持叩诊锤叩左拇指指甲，使肱二头肌收缩，引出屈肘动作，反射中枢为</a:t>
            </a:r>
            <a:r>
              <a:rPr sz="4800">
                <a:solidFill>
                  <a:srgbClr val="FF0000"/>
                </a:solidFill>
              </a:rPr>
              <a:t>颈髓5--6节。</a:t>
            </a:r>
            <a:endParaRPr sz="4800">
              <a:solidFill>
                <a:srgbClr val="FF0000"/>
              </a:solidFill>
            </a:endParaRP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400"/>
              <a:t>2</a:t>
            </a:r>
            <a:r>
              <a:rPr lang="zh-CN" altLang="en-US" sz="4400"/>
              <a:t>、深反射</a:t>
            </a:r>
            <a:endParaRPr lang="zh-CN" altLang="en-US" sz="4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73580" y="3707130"/>
            <a:ext cx="867156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420495"/>
            <a:ext cx="10803255" cy="2179955"/>
          </a:xfrm>
        </p:spPr>
        <p:txBody>
          <a:bodyPr>
            <a:normAutofit fontScale="45000"/>
          </a:bodyPr>
          <a:p>
            <a:pPr marL="0" indent="0">
              <a:buNone/>
            </a:pPr>
            <a:r>
              <a:rPr sz="4800" b="1"/>
              <a:t>肱三头肌反射：</a:t>
            </a:r>
            <a:endParaRPr sz="4800" b="1"/>
          </a:p>
          <a:p>
            <a:pPr marL="0" indent="0">
              <a:buNone/>
            </a:pPr>
            <a:r>
              <a:rPr sz="4800"/>
              <a:t>被检者外展上臂，半屈肘关节。检查者用左手托其上臂，右手用叩诊锤直接印击鹰嘴上方的肱三头肌腱，可使肱三头肌收缩，引起前臂伸展。反射中枢为</a:t>
            </a:r>
            <a:r>
              <a:rPr sz="4800">
                <a:solidFill>
                  <a:srgbClr val="FF0000"/>
                </a:solidFill>
              </a:rPr>
              <a:t>颈髓7-8节</a:t>
            </a:r>
            <a:endParaRPr sz="4800"/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400"/>
              <a:t>2</a:t>
            </a:r>
            <a:r>
              <a:rPr lang="zh-CN" altLang="en-US" sz="4400"/>
              <a:t>、深反射</a:t>
            </a:r>
            <a:endParaRPr lang="zh-CN" altLang="en-US" sz="440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58795" y="3150870"/>
            <a:ext cx="5814060" cy="362458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420495"/>
            <a:ext cx="10803255" cy="2179955"/>
          </a:xfrm>
        </p:spPr>
        <p:txBody>
          <a:bodyPr>
            <a:normAutofit fontScale="45000"/>
          </a:bodyPr>
          <a:p>
            <a:pPr marL="0" indent="0">
              <a:buNone/>
            </a:pPr>
            <a:r>
              <a:rPr sz="4800" b="1"/>
              <a:t>桡骨骨膜反射：</a:t>
            </a:r>
            <a:endParaRPr sz="4800" b="1"/>
          </a:p>
          <a:p>
            <a:pPr marL="0" indent="0">
              <a:buNone/>
            </a:pPr>
            <a:r>
              <a:rPr sz="4800"/>
              <a:t>被检者前臂置于半屈半旋前位，医生以左手托住其腕部，并使腕关节自然下垂，随即以叩诊锤叩桡骨茎突，可引起肱桡肌收缩，发生屈肘和前臂旋前动作。反射中枢在</a:t>
            </a:r>
            <a:r>
              <a:rPr sz="4800">
                <a:solidFill>
                  <a:srgbClr val="FF0000"/>
                </a:solidFill>
              </a:rPr>
              <a:t>颈髓5--6节</a:t>
            </a:r>
            <a:endParaRPr sz="4800">
              <a:solidFill>
                <a:srgbClr val="FF0000"/>
              </a:solidFill>
            </a:endParaRPr>
          </a:p>
        </p:txBody>
      </p:sp>
      <p:sp>
        <p:nvSpPr>
          <p:cNvPr id="3" name="标题 2"/>
          <p:cNvSpPr/>
          <p:nvPr>
            <p:ph type="title" idx="1"/>
          </p:nvPr>
        </p:nvSpPr>
        <p:spPr/>
        <p:txBody>
          <a:bodyPr>
            <a:noAutofit/>
          </a:bodyPr>
          <a:p>
            <a:r>
              <a:rPr lang="en-US" altLang="zh-CN" sz="4400"/>
              <a:t>2</a:t>
            </a:r>
            <a:r>
              <a:rPr lang="zh-CN" altLang="en-US" sz="4400"/>
              <a:t>、深反射</a:t>
            </a:r>
            <a:endParaRPr lang="zh-CN" altLang="en-US" sz="4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81225" y="3429000"/>
            <a:ext cx="7990205" cy="32258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313815"/>
            <a:ext cx="10803255" cy="2179955"/>
          </a:xfrm>
        </p:spPr>
        <p:txBody>
          <a:bodyPr>
            <a:normAutofit fontScale="50000"/>
          </a:bodyPr>
          <a:p>
            <a:pPr marL="0" indent="0">
              <a:buNone/>
            </a:pPr>
            <a:r>
              <a:rPr sz="4800" b="1"/>
              <a:t>膝反射：</a:t>
            </a:r>
            <a:endParaRPr sz="4800" b="1"/>
          </a:p>
          <a:p>
            <a:pPr marL="0" indent="0">
              <a:buNone/>
            </a:pPr>
            <a:r>
              <a:rPr sz="4800"/>
              <a:t>坐位检查时，被检者小腿完全松弛下垂，卧位检查则病人仰卧，检查者以左手托起其膝关节使之屈曲约120°，用右手持叩诊锤叩击膝盖髌骨下方股四头肌腱，可引起小腿伸展。反射中枢在</a:t>
            </a:r>
            <a:r>
              <a:rPr sz="4800">
                <a:solidFill>
                  <a:srgbClr val="FF0000"/>
                </a:solidFill>
              </a:rPr>
              <a:t>腰髓2--4节</a:t>
            </a:r>
            <a:endParaRPr sz="4800"/>
          </a:p>
        </p:txBody>
      </p:sp>
      <p:sp>
        <p:nvSpPr>
          <p:cNvPr id="3" name="标题 2"/>
          <p:cNvSpPr/>
          <p:nvPr>
            <p:ph type="title" idx="1"/>
          </p:nvPr>
        </p:nvSpPr>
        <p:spPr>
          <a:xfrm>
            <a:off x="608400" y="455365"/>
            <a:ext cx="10969200" cy="705600"/>
          </a:xfrm>
        </p:spPr>
        <p:txBody>
          <a:bodyPr>
            <a:noAutofit/>
          </a:bodyPr>
          <a:p>
            <a:r>
              <a:rPr lang="en-US" altLang="zh-CN" sz="4400"/>
              <a:t>2</a:t>
            </a:r>
            <a:r>
              <a:rPr lang="zh-CN" altLang="en-US" sz="4400"/>
              <a:t>、深反射</a:t>
            </a:r>
            <a:endParaRPr lang="zh-CN" altLang="en-US" sz="44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46300" y="3646805"/>
            <a:ext cx="7892415" cy="300164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236980"/>
            <a:ext cx="10864215" cy="2333625"/>
          </a:xfrm>
        </p:spPr>
        <p:txBody>
          <a:bodyPr>
            <a:normAutofit fontScale="55000"/>
          </a:bodyPr>
          <a:p>
            <a:pPr marL="0" indent="0">
              <a:buNone/>
            </a:pPr>
            <a:r>
              <a:rPr sz="4800" b="1"/>
              <a:t>踝反射：</a:t>
            </a:r>
            <a:endParaRPr sz="4800" b="1"/>
          </a:p>
          <a:p>
            <a:pPr marL="0" indent="0">
              <a:buNone/>
            </a:pPr>
            <a:r>
              <a:rPr sz="4800"/>
              <a:t>又称跟腱反射。患者仰卧，髋及膝关节稍屈曲，下肢取外旋外展位。检查者左于将被检者足部背屈成直角，以叩诊锤叩击跟腱，反应为腓肠肌收缩，足向跖面屈曲。反射中枢为</a:t>
            </a:r>
            <a:r>
              <a:rPr sz="4800">
                <a:solidFill>
                  <a:srgbClr val="FF0000"/>
                </a:solidFill>
              </a:rPr>
              <a:t>骶髓1--2节</a:t>
            </a:r>
            <a:endParaRPr sz="4800">
              <a:solidFill>
                <a:srgbClr val="FF0000"/>
              </a:solidFill>
            </a:endParaRPr>
          </a:p>
        </p:txBody>
      </p:sp>
      <p:sp>
        <p:nvSpPr>
          <p:cNvPr id="3" name="标题 2"/>
          <p:cNvSpPr/>
          <p:nvPr>
            <p:ph type="title" idx="1"/>
          </p:nvPr>
        </p:nvSpPr>
        <p:spPr>
          <a:xfrm>
            <a:off x="608400" y="455365"/>
            <a:ext cx="10969200" cy="705600"/>
          </a:xfrm>
        </p:spPr>
        <p:txBody>
          <a:bodyPr>
            <a:noAutofit/>
          </a:bodyPr>
          <a:p>
            <a:r>
              <a:rPr lang="en-US" altLang="zh-CN" sz="4400"/>
              <a:t>2</a:t>
            </a:r>
            <a:r>
              <a:rPr lang="zh-CN" altLang="en-US" sz="4400"/>
              <a:t>、深反射</a:t>
            </a:r>
            <a:endParaRPr lang="zh-CN" altLang="en-US" sz="4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17725" y="3646805"/>
            <a:ext cx="8334375" cy="295783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236980"/>
            <a:ext cx="10864215" cy="5491480"/>
          </a:xfrm>
        </p:spPr>
        <p:txBody>
          <a:bodyPr>
            <a:normAutofit fontScale="35000"/>
          </a:bodyPr>
          <a:p>
            <a:pPr marL="0" indent="0">
              <a:buNone/>
            </a:pPr>
            <a:r>
              <a:rPr sz="4800" b="1"/>
              <a:t>病理反射一锥体束病损时，大脑失去了对脑干和脊髓的抑制作用而出现的异常反射。</a:t>
            </a:r>
            <a:endParaRPr sz="4800" b="1"/>
          </a:p>
          <a:p>
            <a:pPr marL="0" indent="0">
              <a:buNone/>
            </a:pPr>
            <a:r>
              <a:rPr sz="4800" b="1"/>
              <a:t>1岁半以内的婴幼儿由于神经系统发育未完善，也可出现这种反射，不属于病理性。</a:t>
            </a:r>
            <a:endParaRPr sz="4800" b="1"/>
          </a:p>
          <a:p>
            <a:pPr marL="0" indent="0">
              <a:buNone/>
            </a:pPr>
            <a:r>
              <a:rPr lang="en-US" altLang="zh-CN" sz="4800" b="1"/>
              <a:t>1</a:t>
            </a:r>
            <a:r>
              <a:rPr sz="4800" b="1"/>
              <a:t>、</a:t>
            </a:r>
            <a:r>
              <a:rPr sz="4800" b="1">
                <a:solidFill>
                  <a:srgbClr val="FF0000"/>
                </a:solidFill>
              </a:rPr>
              <a:t>Babinski巴宾斯基征</a:t>
            </a:r>
            <a:endParaRPr sz="4800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sz="4800" b="1"/>
              <a:t>取位与检查跖反射一样，用竹签沿患者足底外侧缘，由后向前至小趾跟部并转向内侧，阳性反应为拇趾背伸，余趾呈扇形展开。</a:t>
            </a:r>
            <a:endParaRPr sz="4800" b="1"/>
          </a:p>
          <a:p>
            <a:pPr marL="0" indent="0">
              <a:buNone/>
            </a:pPr>
            <a:r>
              <a:rPr sz="4800" b="1"/>
              <a:t>2、Chaddock查多克征</a:t>
            </a:r>
            <a:r>
              <a:rPr lang="en-US" altLang="zh-CN" sz="4800" b="1"/>
              <a:t> </a:t>
            </a:r>
            <a:r>
              <a:rPr sz="4800" b="1"/>
              <a:t>用竹签在外踝下方足背外缘，由后向前划至趾跖关节处，阳性表现同Babinski征。</a:t>
            </a:r>
            <a:endParaRPr sz="4800" b="1"/>
          </a:p>
          <a:p>
            <a:pPr marL="0" indent="0">
              <a:buNone/>
            </a:pPr>
            <a:r>
              <a:rPr sz="4800" b="1"/>
              <a:t>3、Oppenheim奥本海姆征</a:t>
            </a:r>
            <a:r>
              <a:rPr lang="en-US" altLang="zh-CN" sz="4800" b="1"/>
              <a:t> </a:t>
            </a:r>
            <a:r>
              <a:rPr sz="4800" b="1"/>
              <a:t>医生用拇指及示指沿被检者胫骨前缘用力由上向下滑压，阳性表现同Babinski征</a:t>
            </a:r>
            <a:endParaRPr sz="4800" b="1"/>
          </a:p>
          <a:p>
            <a:pPr marL="0" indent="0">
              <a:buNone/>
            </a:pPr>
            <a:r>
              <a:rPr sz="4800" b="1"/>
              <a:t>4、Gordon戈登征</a:t>
            </a:r>
            <a:r>
              <a:rPr lang="en-US" altLang="zh-CN" sz="4800" b="1"/>
              <a:t> </a:t>
            </a:r>
            <a:r>
              <a:rPr sz="4800" b="1"/>
              <a:t>检查时用手以一定力量捏压腓肠肌，阳性表现同Babinski征</a:t>
            </a:r>
            <a:endParaRPr sz="4800" b="1"/>
          </a:p>
          <a:p>
            <a:pPr marL="0" indent="0">
              <a:buNone/>
            </a:pPr>
            <a:r>
              <a:rPr sz="4800" b="1"/>
              <a:t>5、Gonda贡达征 将手置于被检者足外侧两趾背面，向跖面按压后突然放松，阳性表现同Babinski征</a:t>
            </a:r>
            <a:endParaRPr sz="4800" b="1"/>
          </a:p>
          <a:p>
            <a:pPr marL="0" indent="0">
              <a:buNone/>
            </a:pPr>
            <a:endParaRPr sz="4800" b="1"/>
          </a:p>
        </p:txBody>
      </p:sp>
      <p:sp>
        <p:nvSpPr>
          <p:cNvPr id="3" name="标题 2"/>
          <p:cNvSpPr/>
          <p:nvPr>
            <p:ph type="title" idx="1"/>
          </p:nvPr>
        </p:nvSpPr>
        <p:spPr>
          <a:xfrm>
            <a:off x="608400" y="455365"/>
            <a:ext cx="10969200" cy="705600"/>
          </a:xfrm>
        </p:spPr>
        <p:txBody>
          <a:bodyPr>
            <a:noAutofit/>
          </a:bodyPr>
          <a:p>
            <a:r>
              <a:rPr lang="en-US" altLang="zh-CN" sz="4400"/>
              <a:t>3</a:t>
            </a:r>
            <a:r>
              <a:rPr lang="zh-CN" altLang="en-US" sz="4400"/>
              <a:t>、病理反射</a:t>
            </a:r>
            <a:endParaRPr lang="zh-CN" altLang="en-US" sz="4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7830" y="3568065"/>
            <a:ext cx="6004560" cy="32899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10130" y="184785"/>
            <a:ext cx="7299325" cy="338328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96920" y="400050"/>
            <a:ext cx="5311140" cy="34442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01775" y="4344670"/>
            <a:ext cx="9721850" cy="1671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/>
              <a:t>Hoffman征：检查者左手持被检查者腕部，然后以右手中指与示指夹住被检查者中指并稍向上提，使腕部处于轻度过伸位。以拇指迅速弹划被检查者中指指甲，引起其余四指掌曲反应为阳性。反射中枢位于</a:t>
            </a:r>
            <a:r>
              <a:rPr lang="zh-CN" altLang="en-US" sz="2400">
                <a:solidFill>
                  <a:srgbClr val="FF0000"/>
                </a:solidFill>
              </a:rPr>
              <a:t>C3-4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774700" y="1236980"/>
            <a:ext cx="9383395" cy="2055495"/>
          </a:xfrm>
        </p:spPr>
        <p:txBody>
          <a:bodyPr>
            <a:normAutofit fontScale="40000"/>
          </a:bodyPr>
          <a:p>
            <a:pPr marL="0" indent="0">
              <a:buNone/>
            </a:pPr>
            <a:r>
              <a:rPr sz="6000" b="1"/>
              <a:t>颈强直</a:t>
            </a:r>
            <a:r>
              <a:rPr sz="4800" b="1"/>
              <a:t> </a:t>
            </a:r>
            <a:r>
              <a:rPr lang="en-US" altLang="zh-CN" sz="4800" b="1"/>
              <a:t> </a:t>
            </a:r>
            <a:r>
              <a:rPr sz="4800"/>
              <a:t>被检者仰卧，颈部放松，去枕，检查者左手托被检者枕部，右手置于胸前作屈颈动作检查。被动屈颈时如抵抗力增强，即为颈部阻力增高或颈强直。</a:t>
            </a:r>
            <a:endParaRPr sz="4800"/>
          </a:p>
          <a:p>
            <a:pPr marL="0" indent="0">
              <a:buNone/>
            </a:pPr>
            <a:r>
              <a:rPr sz="4800"/>
              <a:t>在除外颈椎或颈部肌肉局部病变后即可认为有脑膜刺激征。</a:t>
            </a:r>
            <a:endParaRPr sz="4800"/>
          </a:p>
        </p:txBody>
      </p:sp>
      <p:sp>
        <p:nvSpPr>
          <p:cNvPr id="3" name="标题 2"/>
          <p:cNvSpPr/>
          <p:nvPr>
            <p:ph type="title" idx="1"/>
          </p:nvPr>
        </p:nvSpPr>
        <p:spPr>
          <a:xfrm>
            <a:off x="1071315" y="455365"/>
            <a:ext cx="10969200" cy="705600"/>
          </a:xfrm>
        </p:spPr>
        <p:txBody>
          <a:bodyPr>
            <a:noAutofit/>
          </a:bodyPr>
          <a:p>
            <a:r>
              <a:rPr lang="en-US" altLang="zh-CN" sz="4400"/>
              <a:t>               </a:t>
            </a:r>
            <a:r>
              <a:rPr lang="zh-CN" altLang="en-US" sz="4400"/>
              <a:t>脑膜刺激征</a:t>
            </a:r>
            <a:endParaRPr lang="zh-CN" altLang="en-US" sz="44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5440" y="2771775"/>
            <a:ext cx="6019800" cy="29914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70280" y="6174105"/>
            <a:ext cx="84778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脑膜刺激征见于</a:t>
            </a:r>
            <a:r>
              <a:rPr lang="zh-CN" altLang="en-US" sz="2000">
                <a:solidFill>
                  <a:srgbClr val="FF0000"/>
                </a:solidFill>
              </a:rPr>
              <a:t>脑膜炎，蛛网膜下腔出血和颅内压升高</a:t>
            </a:r>
            <a:r>
              <a:rPr lang="zh-CN" altLang="en-US" sz="2000"/>
              <a:t>等情况</a:t>
            </a:r>
            <a:endParaRPr lang="zh-CN" altLang="en-US" sz="2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/>
          <p:nvPr>
            <p:ph idx="2"/>
          </p:nvPr>
        </p:nvSpPr>
        <p:spPr>
          <a:xfrm>
            <a:off x="884555" y="434340"/>
            <a:ext cx="9383395" cy="4843145"/>
          </a:xfrm>
        </p:spPr>
        <p:txBody>
          <a:bodyPr>
            <a:normAutofit/>
          </a:bodyPr>
          <a:p>
            <a:pPr marL="0" indent="0">
              <a:buNone/>
            </a:pPr>
            <a:r>
              <a:rPr b="1"/>
              <a:t> </a:t>
            </a:r>
            <a:r>
              <a:rPr sz="2000" b="1"/>
              <a:t>Kernig征</a:t>
            </a:r>
            <a:r>
              <a:rPr lang="en-US" altLang="zh-CN" b="1"/>
              <a:t>  </a:t>
            </a:r>
            <a:r>
              <a:rPr b="1"/>
              <a:t>被检者仰卧，一侧髋关节屈成直角后，膝关节也在近乎直角状态时，检查者将被检者小腿抬高伸膝达</a:t>
            </a:r>
            <a:r>
              <a:rPr lang="en-US" altLang="zh-CN" b="1"/>
              <a:t>1</a:t>
            </a:r>
            <a:r>
              <a:rPr b="1"/>
              <a:t>35°以上。如伸膝受阻且伴疼痛与屈肌痉孪，则为阳性。</a:t>
            </a:r>
            <a:endParaRPr b="1"/>
          </a:p>
          <a:p>
            <a:pPr marL="0" indent="0">
              <a:buNone/>
            </a:pPr>
            <a:endParaRPr b="1"/>
          </a:p>
          <a:p>
            <a:pPr marL="0" indent="0">
              <a:buNone/>
            </a:pPr>
            <a:endParaRPr b="1"/>
          </a:p>
          <a:p>
            <a:pPr marL="0" indent="0">
              <a:buNone/>
            </a:pPr>
            <a:endParaRPr b="1"/>
          </a:p>
          <a:p>
            <a:pPr marL="0" indent="0">
              <a:buNone/>
            </a:pPr>
            <a:endParaRPr b="1"/>
          </a:p>
          <a:p>
            <a:pPr marL="0" indent="0">
              <a:buNone/>
            </a:pPr>
            <a:r>
              <a:rPr lang="en-US" altLang="zh-CN" sz="2000" b="1"/>
              <a:t>B</a:t>
            </a:r>
            <a:r>
              <a:rPr sz="2000" b="1"/>
              <a:t>ruzinski征</a:t>
            </a:r>
            <a:r>
              <a:rPr lang="en-US" altLang="zh-CN" b="1"/>
              <a:t>  </a:t>
            </a:r>
            <a:r>
              <a:rPr b="1"/>
              <a:t>被检者仰卧，下肢伸直，检查者一手托起被检者枕部，另一手按于其胸前。当头部前屈时，双髋与膝关节同时屈曲则为阳性。</a:t>
            </a:r>
            <a:endParaRPr b="1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69640" y="1495425"/>
            <a:ext cx="4337050" cy="22612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60700" y="4711700"/>
            <a:ext cx="4811395" cy="165036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ph type="title" idx="1"/>
          </p:nvPr>
        </p:nvSpPr>
        <p:spPr>
          <a:xfrm>
            <a:off x="-1064825" y="393770"/>
            <a:ext cx="10969200" cy="705600"/>
          </a:xfrm>
        </p:spPr>
        <p:txBody>
          <a:bodyPr>
            <a:noAutofit/>
          </a:bodyPr>
          <a:p>
            <a:pPr algn="ctr"/>
            <a:r>
              <a:rPr lang="en-US" altLang="zh-CN" sz="4400"/>
              <a:t>               </a:t>
            </a:r>
            <a:r>
              <a:rPr lang="zh-CN" altLang="en-US" sz="4400"/>
              <a:t>常见步态</a:t>
            </a:r>
            <a:endParaRPr lang="zh-CN" altLang="en-US" sz="4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42720" y="1509395"/>
            <a:ext cx="9307195" cy="473329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ph type="title" idx="1"/>
          </p:nvPr>
        </p:nvSpPr>
        <p:spPr>
          <a:xfrm>
            <a:off x="3221425" y="2723585"/>
            <a:ext cx="10969200" cy="705600"/>
          </a:xfrm>
        </p:spPr>
        <p:txBody>
          <a:bodyPr>
            <a:noAutofit/>
          </a:bodyPr>
          <a:p>
            <a:r>
              <a:rPr lang="zh-CN" altLang="en-US" sz="8800"/>
              <a:t>谢谢聆听</a:t>
            </a:r>
            <a:endParaRPr lang="zh-CN" altLang="en-US" sz="8800"/>
          </a:p>
        </p:txBody>
      </p:sp>
      <p:pic>
        <p:nvPicPr>
          <p:cNvPr id="5" name="图片 4" descr="y_042218171190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2685" y="428625"/>
            <a:ext cx="3743325" cy="6191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9.xml><?xml version="1.0" encoding="utf-8"?>
<p:tagLst xmlns:p="http://schemas.openxmlformats.org/presentationml/2006/main">
  <p:tag name="KSO_WM_UNIT_LINE_FORE_SCHEMECOLOR_INDEX_1_BRIGHTNESS" val="0"/>
  <p:tag name="KSO_WM_UNIT_LINE_FORE_SCHEMECOLOR_INDEX_1" val="14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4"/>
  <p:tag name="KSO_WM_UNIT_LINE_FORE_SCHEMECOLOR_INDEX_2_POS" val="1"/>
  <p:tag name="KSO_WM_UNIT_LINE_FORE_SCHEMECOLOR_INDEX_2_TRANS" val="1"/>
  <p:tag name="KSO_WM_UNIT_LINE_GRADIENT_TYPE" val="0"/>
  <p:tag name="KSO_WM_UNIT_LINE_GRADIENT_ANGLE" val="180"/>
  <p:tag name="KSO_WM_UNIT_LINE_GRADIENT_DIRECTION" val="4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96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&#13;第二级&#13;第三级&#13;第四级&#13;第五级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4*f*2"/>
  <p:tag name="KSO_WM_UNIT_LAYERLEVEL" val="1"/>
  <p:tag name="KSO_WM_TAG_VERSION" val="1.0"/>
  <p:tag name="KSO_WM_BEAUTIFY_FLAG" val="#wm#"/>
  <p:tag name="KSO_WM_UNIT_PRESET_TEXT" val="单击此处编辑母版文本样式&#13;第二级&#13;第三级&#13;第四级&#13;第五级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&#13;第二级&#13;第三级&#13;第四级&#13;第五级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2"/>
  <p:tag name="KSO_WM_UNIT_ID" val="_5*a*2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&#13;第二级&#13;第三级&#13;第四级&#13;第五级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3"/>
  <p:tag name="KSO_WM_UNIT_ID" val="_5*a*3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1.xml><?xml version="1.0" encoding="utf-8"?>
<p:tagLst xmlns:p="http://schemas.openxmlformats.org/presentationml/2006/main">
  <p:tag name="KSO_WM_UNIT_LINE_FORE_SCHEMECOLOR_INDEX_1_BRIGHTNESS" val="0"/>
  <p:tag name="KSO_WM_UNIT_LINE_FORE_SCHEMECOLOR_INDEX_1" val="14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4"/>
  <p:tag name="KSO_WM_UNIT_LINE_FORE_SCHEMECOLOR_INDEX_2_POS" val="1"/>
  <p:tag name="KSO_WM_UNIT_LINE_FORE_SCHEMECOLOR_INDEX_2_TRANS" val="1"/>
  <p:tag name="KSO_WM_UNIT_LINE_GRADIENT_TYPE" val="0"/>
  <p:tag name="KSO_WM_UNIT_LINE_GRADIENT_ANGLE" val="90"/>
  <p:tag name="KSO_WM_UNIT_LINE_GRADIENT_DIRECTION" val="1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2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126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0*f*1"/>
  <p:tag name="KSO_WM_UNIT_LAYERLEVEL" val="1"/>
  <p:tag name="KSO_WM_TAG_VERSION" val="1.0"/>
  <p:tag name="KSO_WM_BEAUTIFY_FLAG" val="#wm#"/>
  <p:tag name="KSO_WM_UNIT_PRESET_TEXT" val="单击此处编辑母版文本样式&#13;第二级&#13;第三级&#13;第四级&#13;第五级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6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WM_BEAUTIFY_SHAPE_IDENTITY" val="{59be8cfe-53f0-448a-a636-6aca3a7a242f}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WM_BEAUTIFY_SHAPE_IDENTITY" val="{29ce6fa1-e68f-411f-9d60-3450cdfb2d16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2*a*1"/>
  <p:tag name="KSO_WM_UNIT_LAYERLEVEL" val="1"/>
  <p:tag name="KSO_WM_TAG_VERSION" val="1.0"/>
  <p:tag name="KSO_WM_BEAUTIFY_FLAG" val="#wm#"/>
  <p:tag name="KSO_WM_UNIT_CONTENT_GROUP_TYPE" val="titlestyle"/>
  <p:tag name="KSO_WM_SLIDE_BACKGROUND_TYPE" val="general"/>
</p:tagLst>
</file>

<file path=ppt/tags/tag17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1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8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9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0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1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UNIT_CONTENT_GROUP_TYPE" val="titlestyle"/>
  <p:tag name="KSO_WM_TEMPLATE_CATEGORY" val="custom"/>
  <p:tag name="KSO_WM_TEMPLATE_INDEX" val="20230884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BEAUTIFY_FLAG" val="#wm#"/>
  <p:tag name="KSO_WM_TEMPLATE_CATEGORY" val="custom"/>
  <p:tag name="KSO_WM_TEMPLATE_INDEX" val="20230884"/>
  <p:tag name="KSO_WM_SPECIAL_SOURCE" val="bdnull"/>
  <p:tag name="KSO_WM_TEMPLATE_SUBCATEGORY" val="29"/>
  <p:tag name="KSO_WM_TEMPLATE_MASTER_TYPE" val="1"/>
  <p:tag name="KSO_WM_TEMPLATE_COLOR_TYPE" val="0"/>
  <p:tag name="KSO_WM_TAG_VERSION" val="1.0"/>
  <p:tag name="KSO_WM_TEMPLATE_THUMBS_INDEX" val="1、9"/>
</p:tagLst>
</file>

<file path=ppt/tags/tag22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84_1*a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UNIT_CONTENT_GROUP_TYPE" val="contentchip"/>
  <p:tag name="KSO_WM_UNIT_TEXT_FILL_FORE_SCHEMECOLOR_INDEX_BRIGHTNESS" val="0"/>
  <p:tag name="KSO_WM_UNIT_TEXT_FILL_FORE_SCHEMECOLOR_INDEX" val="5"/>
  <p:tag name="KSO_WM_UNIT_TEXT_FILL_TYPE" val="1"/>
</p:tagLst>
</file>

<file path=ppt/tags/tag22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84_1*f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UNIT_CONTENT_GROUP_TYPE" val="contentchip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26.xml><?xml version="1.0" encoding="utf-8"?>
<p:tagLst xmlns:p="http://schemas.openxmlformats.org/presentationml/2006/main">
  <p:tag name="KSO_WM_BEAUTIFY_FLAG" val="#wm#"/>
  <p:tag name="KSO_WM_TEMPLATE_CATEGORY" val="custom"/>
  <p:tag name="KSO_WM_TEMPLATE_INDEX" val="20230884"/>
  <p:tag name="KSO_WM_SPECIAL_SOURCE" val="bdnull"/>
  <p:tag name="KSO_WM_SLIDE_ID" val="custom20230884_1"/>
  <p:tag name="KSO_WM_TEMPLATE_SUBCATEGORY" val="0"/>
  <p:tag name="KSO_WM_TEMPLATE_MASTER_TYPE" val="1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SLIDE_LAYOUT" val="a_b_f"/>
  <p:tag name="KSO_WM_SLIDE_LAYOUT_CNT" val="1_1_1"/>
  <p:tag name="KSO_WM_TEMPLATE_THUMBS_INDEX" val="1、9"/>
  <p:tag name="KSO_WM_SLIDE_CONTENT_AREA" val="{&quot;left&quot;:&quot;45.75&quot;,&quot;top&quot;:&quot;142&quot;,&quot;width&quot;:&quot;618.25&quot;,&quot;height&quot;:&quot;224.3&quot;}"/>
</p:tagLst>
</file>

<file path=ppt/tags/tag227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84_4*a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884_4*l_h_i*1_1_1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UNIT_TYPE" val="l_h_i"/>
  <p:tag name="KSO_WM_UNIT_INDEX" val="1_1_1"/>
  <p:tag name="KSO_WM_UNIT_USESOURCEFORMAT_APPLY" val="1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884_4*l_h_i*1_1_3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UNIT_TYPE" val="l_h_i"/>
  <p:tag name="KSO_WM_UNIT_INDEX" val="1_1_3"/>
  <p:tag name="KSO_WM_UNIT_LINE_FORE_SCHEMECOLOR_INDEX" val="5"/>
  <p:tag name="KSO_WM_UNIT_LINE_FILL_TYPE" val="2"/>
  <p:tag name="KSO_WM_UNIT_USESOURCEFORMAT_APPLY" val="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84_4*l_h_i*1_1_2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DIAGRAM_GROUP_CODE" val="l1-1"/>
  <p:tag name="KSO_WM_UNIT_TEXT_FILL_FORE_SCHEMECOLOR_INDEX" val="5"/>
  <p:tag name="KSO_WM_UNIT_TEXT_FILL_TYPE" val="1"/>
  <p:tag name="KSO_WM_UNIT_USESOURCEFORMAT_APPLY" val="1"/>
</p:tagLst>
</file>

<file path=ppt/tags/tag231.xml><?xml version="1.0" encoding="utf-8"?>
<p:tagLst xmlns:p="http://schemas.openxmlformats.org/presentationml/2006/main">
  <p:tag name="KSO_WM_UNIT_ISCONTENTSTITLE" val="1"/>
  <p:tag name="KSO_WM_UNIT_ISNUMDGMTITLE" val="0"/>
  <p:tag name="KSO_WM_UNIT_PRESET_TEXT" val="单击添加目录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custom20230884_4*l_h_f*1_1_1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DIAGRAM_GROUP_CODE" val="l1-1"/>
  <p:tag name="KSO_WM_UNIT_SUBTYPE" val="a"/>
  <p:tag name="KSO_WM_UNIT_VALUE" val="27"/>
  <p:tag name="KSO_WM_UNIT_TEXT_FILL_FORE_SCHEMECOLOR_INDEX" val="13"/>
  <p:tag name="KSO_WM_UNIT_TEXT_FILL_TYPE" val="1"/>
  <p:tag name="KSO_WM_UNIT_USESOURCEFORMAT_APPLY" val="1"/>
</p:tagLst>
</file>

<file path=ppt/tags/tag23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884_4*l_h_i*1_2_1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UNIT_TYPE" val="l_h_i"/>
  <p:tag name="KSO_WM_UNIT_INDEX" val="1_2_1"/>
  <p:tag name="KSO_WM_UNIT_USESOURCEFORMAT_APPLY" val="1"/>
</p:tagLst>
</file>

<file path=ppt/tags/tag23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884_4*l_h_i*1_2_3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UNIT_TYPE" val="l_h_i"/>
  <p:tag name="KSO_WM_UNIT_INDEX" val="1_2_3"/>
  <p:tag name="KSO_WM_UNIT_LINE_FORE_SCHEMECOLOR_INDEX" val="5"/>
  <p:tag name="KSO_WM_UNIT_LINE_FILL_TYPE" val="2"/>
  <p:tag name="KSO_WM_UNIT_USESOURCEFORMAT_APPLY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84_4*l_h_i*1_2_2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DIAGRAM_GROUP_CODE" val="l1-1"/>
  <p:tag name="KSO_WM_UNIT_TEXT_FILL_FORE_SCHEMECOLOR_INDEX" val="5"/>
  <p:tag name="KSO_WM_UNIT_TEXT_FILL_TYPE" val="1"/>
  <p:tag name="KSO_WM_UNIT_USESOURCEFORMAT_APPLY" val="1"/>
</p:tagLst>
</file>

<file path=ppt/tags/tag235.xml><?xml version="1.0" encoding="utf-8"?>
<p:tagLst xmlns:p="http://schemas.openxmlformats.org/presentationml/2006/main">
  <p:tag name="KSO_WM_UNIT_ISCONTENTSTITLE" val="1"/>
  <p:tag name="KSO_WM_UNIT_ISNUMDGMTITLE" val="0"/>
  <p:tag name="KSO_WM_UNIT_PRESET_TEXT" val="单击添加目录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custom20230884_4*l_h_f*1_2_1"/>
  <p:tag name="KSO_WM_TEMPLATE_CATEGORY" val="custom"/>
  <p:tag name="KSO_WM_TEMPLATE_INDEX" val="20230884"/>
  <p:tag name="KSO_WM_UNIT_LAYERLEVEL" val="1_1_1"/>
  <p:tag name="KSO_WM_TAG_VERSION" val="1.0"/>
  <p:tag name="KSO_WM_BEAUTIFY_FLAG" val="#wm#"/>
  <p:tag name="KSO_WM_DIAGRAM_GROUP_CODE" val="l1-1"/>
  <p:tag name="KSO_WM_UNIT_SUBTYPE" val="a"/>
  <p:tag name="KSO_WM_UNIT_VALUE" val="27"/>
  <p:tag name="KSO_WM_UNIT_TEXT_FILL_FORE_SCHEMECOLOR_INDEX" val="13"/>
  <p:tag name="KSO_WM_UNIT_TEXT_FILL_TYPE" val="1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TEMPLATE_CATEGORY" val="custom"/>
  <p:tag name="KSO_WM_TEMPLATE_INDEX" val="20230884"/>
  <p:tag name="KSO_WM_SPECIAL_SOURCE" val="bdnull"/>
  <p:tag name="KSO_WM_SLIDE_ID" val="custom20230884_4"/>
  <p:tag name="KSO_WM_TEMPLATE_SUBCATEGORY" val="0"/>
  <p:tag name="KSO_WM_TEMPLATE_MASTER_TYPE" val="1"/>
  <p:tag name="KSO_WM_TEMPLATE_COLOR_TYPE" val="0"/>
  <p:tag name="KSO_WM_SLIDE_ITEM_CNT" val="4"/>
  <p:tag name="KSO_WM_SLIDE_INDEX" val="4"/>
  <p:tag name="KSO_WM_DIAGRAM_GROUP_CODE" val="l1-1"/>
  <p:tag name="KSO_WM_SLIDE_DIAGTYPE" val="l"/>
  <p:tag name="KSO_WM_TAG_VERSION" val="1.0"/>
  <p:tag name="KSO_WM_SLIDE_LAYOUT" val="a_l"/>
  <p:tag name="KSO_WM_SLIDE_LAYOUT_CNT" val="1_1"/>
  <p:tag name="KSO_WM_SLIDE_TYPE" val="contents"/>
  <p:tag name="KSO_WM_SLIDE_SUBTYPE" val="diag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84_7*a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UNIT_CONTENT_GROUP_TYPE" val="contentchip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84_7*e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UNIT_CONTENT_GROUP_TYPE" val="contentchip"/>
  <p:tag name="KSO_WM_UNIT_TEXT_FILL_FORE_SCHEMECOLOR_INDEX_1_BRIGHTNESS" val="0"/>
  <p:tag name="KSO_WM_UNIT_TEXT_FILL_FORE_SCHEMECOLOR_INDEX_1" val="5"/>
  <p:tag name="KSO_WM_UNIT_TEXT_FILL_FORE_SCHEMECOLOR_INDEX_1_POS" val="0"/>
  <p:tag name="KSO_WM_UNIT_TEXT_FILL_FORE_SCHEMECOLOR_INDEX_1_TRANS" val="0"/>
  <p:tag name="KSO_WM_UNIT_TEXT_FILL_FORE_SCHEMECOLOR_INDEX_2_BRIGHTNESS" val="0"/>
  <p:tag name="KSO_WM_UNIT_TEXT_FILL_FORE_SCHEMECOLOR_INDEX_2" val="6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</p:tagLst>
</file>

<file path=ppt/tags/tag239.xml><?xml version="1.0" encoding="utf-8"?>
<p:tagLst xmlns:p="http://schemas.openxmlformats.org/presentationml/2006/main">
  <p:tag name="KSO_WM_BEAUTIFY_FLAG" val="#wm#"/>
  <p:tag name="KSO_WM_TEMPLATE_CATEGORY" val="custom"/>
  <p:tag name="KSO_WM_TEMPLATE_INDEX" val="20230884"/>
  <p:tag name="KSO_WM_SPECIAL_SOURCE" val="bdnull"/>
  <p:tag name="KSO_WM_SLIDE_ID" val="custom20230884_7"/>
  <p:tag name="KSO_WM_TEMPLATE_SUBCATEGORY" val="0"/>
  <p:tag name="KSO_WM_TEMPLATE_MASTER_TYPE" val="1"/>
  <p:tag name="KSO_WM_TEMPLATE_COLOR_TYPE" val="0"/>
  <p:tag name="KSO_WM_SLIDE_ITEM_CNT" val="0"/>
  <p:tag name="KSO_WM_SLIDE_INDEX" val="7"/>
  <p:tag name="KSO_WM_TAG_VERSION" val="1.0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52.85&quot;,&quot;top&quot;:&quot;118.3&quot;,&quot;width&quot;:&quot;442.8&quot;,&quot;height&quot;:&quot;282.55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WM_BEAUTIFY_SHAPE_IDENTITY" val="{59be8cfe-53f0-448a-a636-6aca3a7a242f}"/>
</p:tagLst>
</file>

<file path=ppt/tags/tag24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WM_BEAUTIFY_SHAPE_IDENTITY" val="{29ce6fa1-e68f-411f-9d60-3450cdfb2d16}"/>
  <p:tag name="KSO_WM_UNIT_FILL_FORE_SCHEMECOLOR_INDEX_1_BRIGHTNESS" val="0"/>
  <p:tag name="KSO_WM_UNIT_FILL_FORE_SCHEMECOLOR_INDEX_1" val="16"/>
  <p:tag name="KSO_WM_UNIT_FILL_FORE_SCHEMECOLOR_INDEX_1_POS" val="0.5"/>
  <p:tag name="KSO_WM_UNIT_FILL_FORE_SCHEMECOLOR_INDEX_1_TRANS" val="0"/>
  <p:tag name="KSO_WM_UNIT_FILL_FORE_SCHEMECOLOR_INDEX_2_BRIGHTNESS" val="0"/>
  <p:tag name="KSO_WM_UNIT_FILL_FORE_SCHEMECOLOR_INDEX_2" val="16"/>
  <p:tag name="KSO_WM_UNIT_FILL_FORE_SCHEMECOLOR_INDEX_2_POS" val="1"/>
  <p:tag name="KSO_WM_UNIT_FILL_FORE_SCHEMECOLOR_INDEX_2_TRANS" val="0.5"/>
  <p:tag name="KSO_WM_UNIT_FILL_GRADIENT_TYPE" val="0"/>
  <p:tag name="KSO_WM_UNIT_FILL_GRADIENT_ANGLE" val="0"/>
  <p:tag name="KSO_WM_UNIT_FILL_GRADIENT_Direction" val="3"/>
  <p:tag name="KSO_WM_UNIT_FILL_TYPE" val="3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a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简约上下导航版"/>
  <p:tag name="KSO_WM_UNIT_NOCLEAR" val="0"/>
  <p:tag name="KSO_WM_UNIT_VALUE" val="27"/>
  <p:tag name="KSO_WM_UNIT_TYPE" val="a"/>
  <p:tag name="KSO_WM_UNIT_INDEX" val="1"/>
  <p:tag name="KSO_WM_UNIT_BLOCK" val="0"/>
  <p:tag name="KSO_WM_UNIT_SM_LIMIT_TYPE" val="2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i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4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LINE_FORE_SCHEMECOLOR_INDEX_BRIGHTNESS" val="0"/>
  <p:tag name="KSO_WM_UNIT_LINE_FORE_SCHEMECOLOR_INDEX" val="5"/>
  <p:tag name="KSO_WM_UNIT_LINE_FILL_TYPE" val="2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15354_3*l_i*1_1"/>
  <p:tag name="KSO_WM_TEMPLATE_CATEGORY" val="diagram"/>
  <p:tag name="KSO_WM_TEMPLATE_INDEX" val="20215354"/>
  <p:tag name="KSO_WM_UNIT_LAYERLEVEL" val="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15354_3*l_h_i*1_1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46.xml><?xml version="1.0" encoding="utf-8"?>
<p:tagLst xmlns:p="http://schemas.openxmlformats.org/presentationml/2006/main">
  <p:tag name="KSO_WM_UNIT_VALUE" val="155*15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15354_3*l_h_x*1_1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USESOURCEFORMAT_APPLY" val="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15354_3*l_h_i*1_2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48.xml><?xml version="1.0" encoding="utf-8"?>
<p:tagLst xmlns:p="http://schemas.openxmlformats.org/presentationml/2006/main">
  <p:tag name="KSO_WM_UNIT_VALUE" val="155*15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15354_3*l_h_x*1_2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USESOURCEFORMAT_APPLY" val="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15354_3*l_h_i*1_3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50.xml><?xml version="1.0" encoding="utf-8"?>
<p:tagLst xmlns:p="http://schemas.openxmlformats.org/presentationml/2006/main">
  <p:tag name="KSO_WM_UNIT_VALUE" val="155*15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15354_3*l_h_x*1_3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USESOURCEFORMAT_APPLY" val="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15354_3*l_h_i*1_4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52.xml><?xml version="1.0" encoding="utf-8"?>
<p:tagLst xmlns:p="http://schemas.openxmlformats.org/presentationml/2006/main">
  <p:tag name="KSO_WM_UNIT_VALUE" val="137*16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15354_3*l_h_x*1_4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USESOURCEFORMAT_APPLY" val="1"/>
</p:tagLst>
</file>

<file path=ppt/tags/tag253.xml><?xml version="1.0" encoding="utf-8"?>
<p:tagLst xmlns:p="http://schemas.openxmlformats.org/presentationml/2006/main">
  <p:tag name="KSO_WM_UNIT_SUBTYPE" val="a"/>
  <p:tag name="KSO_WM_UNIT_PRESET_TEXT" val="输入你的正文文字是你思想的提炼为了最终良好的效果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15354_3*l_h_f*1_2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54.xml><?xml version="1.0" encoding="utf-8"?>
<p:tagLst xmlns:p="http://schemas.openxmlformats.org/presentationml/2006/main">
  <p:tag name="KSO_WM_UNIT_SUBTYPE" val="a"/>
  <p:tag name="KSO_WM_UNIT_PRESET_TEXT" val="输入你的正文文字是你思想的提炼为了最终良好的效果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15354_3*l_h_f*1_1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55.xml><?xml version="1.0" encoding="utf-8"?>
<p:tagLst xmlns:p="http://schemas.openxmlformats.org/presentationml/2006/main">
  <p:tag name="KSO_WM_UNIT_SUBTYPE" val="a"/>
  <p:tag name="KSO_WM_UNIT_PRESET_TEXT" val="输入你的正文文字是你思想的提炼为了最终良好的效果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15354_3*l_h_f*1_3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56.xml><?xml version="1.0" encoding="utf-8"?>
<p:tagLst xmlns:p="http://schemas.openxmlformats.org/presentationml/2006/main">
  <p:tag name="KSO_WM_UNIT_SUBTYPE" val="a"/>
  <p:tag name="KSO_WM_UNIT_PRESET_TEXT" val="输入你的正文文字是你思想的提炼为了最终良好的效果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15354_3*l_h_f*1_4_1"/>
  <p:tag name="KSO_WM_TEMPLATE_CATEGORY" val="diagram"/>
  <p:tag name="KSO_WM_TEMPLATE_INDEX" val="20215354"/>
  <p:tag name="KSO_WM_UNIT_LAYERLEVEL" val="1_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57.xml><?xml version="1.0" encoding="utf-8"?>
<p:tagLst xmlns:p="http://schemas.openxmlformats.org/presentationml/2006/main">
  <p:tag name="KSO_WM_SLIDE_ID" val="diagram20220059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9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8-03T16:25:31&quot;,&quot;maxSize&quot;:{&quot;size1&quot;:22.2},&quot;minSize&quot;:{&quot;size1&quot;:13.5},&quot;normalSize&quot;:{&quot;size1&quot;:13.5},&quot;subLayout&quot;:[{&quot;id&quot;:&quot;2023-08-03T16:25:31&quot;,&quot;margin&quot;:{&quot;bottom&quot;:0.025999998673796654,&quot;left&quot;:2.117000102996826,&quot;right&quot;:1.2699999809265137,&quot;top&quot;:0.4230000376701355},&quot;type&quot;:0},{&quot;id&quot;:&quot;2023-08-03T16:25:31&quot;,&quot;margin&quot;:{&quot;bottom&quot;:0.847000002861023,&quot;left&quot;:1.2790000438690186,&quot;right&quot;:1.2609999179840088,&quot;top&quot;:0.3970000147819519},&quot;type&quot;:0}],&quot;type&quot;:0}"/>
  <p:tag name="KSO_WM_SLIDE_RATIO" val="1.777778"/>
  <p:tag name="KSO_WM_SLIDE_BACKGROUND" val="[&quot;general&quot;]"/>
  <p:tag name="KSO_WM_SLIDE_BACKGROUND_TYPE" val="general"/>
  <p:tag name="KSO_WM_SLIDE_BK_DARK_LIGHT" val="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WM_BEAUTIFY_SHAPE_IDENTITY" val="{59be8cfe-53f0-448a-a636-6aca3a7a242f}"/>
</p:tagLst>
</file>

<file path=ppt/tags/tag25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WM_BEAUTIFY_SHAPE_IDENTITY" val="{29ce6fa1-e68f-411f-9d60-3450cdfb2d16}"/>
  <p:tag name="KSO_WM_UNIT_FILL_FORE_SCHEMECOLOR_INDEX_1_BRIGHTNESS" val="0"/>
  <p:tag name="KSO_WM_UNIT_FILL_FORE_SCHEMECOLOR_INDEX_1" val="16"/>
  <p:tag name="KSO_WM_UNIT_FILL_FORE_SCHEMECOLOR_INDEX_1_POS" val="0.5"/>
  <p:tag name="KSO_WM_UNIT_FILL_FORE_SCHEMECOLOR_INDEX_1_TRANS" val="0"/>
  <p:tag name="KSO_WM_UNIT_FILL_FORE_SCHEMECOLOR_INDEX_2_BRIGHTNESS" val="0"/>
  <p:tag name="KSO_WM_UNIT_FILL_FORE_SCHEMECOLOR_INDEX_2" val="16"/>
  <p:tag name="KSO_WM_UNIT_FILL_FORE_SCHEMECOLOR_INDEX_2_POS" val="1"/>
  <p:tag name="KSO_WM_UNIT_FILL_FORE_SCHEMECOLOR_INDEX_2_TRANS" val="0.5"/>
  <p:tag name="KSO_WM_UNIT_FILL_GRADIENT_TYPE" val="0"/>
  <p:tag name="KSO_WM_UNIT_FILL_GRADIENT_ANGLE" val="0"/>
  <p:tag name="KSO_WM_UNIT_FILL_GRADIENT_Direction" val="3"/>
  <p:tag name="KSO_WM_UNIT_FILL_TYPE" val="3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a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简约上下导航版"/>
  <p:tag name="KSO_WM_UNIT_NOCLEAR" val="0"/>
  <p:tag name="KSO_WM_UNIT_VALUE" val="27"/>
  <p:tag name="KSO_WM_UNIT_TYPE" val="a"/>
  <p:tag name="KSO_WM_UNIT_INDEX" val="1"/>
  <p:tag name="KSO_WM_UNIT_BLOCK" val="0"/>
  <p:tag name="KSO_WM_UNIT_SM_LIMIT_TYPE" val="2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i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4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LINE_FORE_SCHEMECOLOR_INDEX_BRIGHTNESS" val="0"/>
  <p:tag name="KSO_WM_UNIT_LINE_FORE_SCHEMECOLOR_INDEX" val="5"/>
  <p:tag name="KSO_WM_UNIT_LINE_FILL_TYPE" val="2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01453_3*l_h_f*1_1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01453_3*l_h_f*1_3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01453_3*l_h_f*1_2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01453_3*l_h_f*1_4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1"/>
  <p:tag name="KSO_WM_UNIT_ID" val="diagram20201453_3*i*11"/>
  <p:tag name="KSO_WM_TEMPLATE_CATEGORY" val="diagram"/>
  <p:tag name="KSO_WM_TEMPLATE_INDEX" val="20201453"/>
  <p:tag name="KSO_WM_UNIT_LAYERLEVEL" val="1"/>
  <p:tag name="KSO_WM_TAG_VERSION" val="1.0"/>
  <p:tag name="KSO_WM_BEAUTIFY_FLAG" val="#wm#"/>
  <p:tag name="KSO_WM_UNIT_USESOURCEFORMAT_APPLY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01453_3*l_h_i*1_1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"/>
  <p:tag name="KSO_WM_UNIT_LINE_FILL_TYPE" val="2"/>
  <p:tag name="KSO_WM_UNIT_USESOURCEFORMAT_APPLY" val="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01453_3*l_h_i*1_1_2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USESOURCEFORMAT_APPLY" val="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8"/>
  <p:tag name="KSO_WM_UNIT_ID" val="diagram20201453_3*i*18"/>
  <p:tag name="KSO_WM_TEMPLATE_CATEGORY" val="diagram"/>
  <p:tag name="KSO_WM_TEMPLATE_INDEX" val="20201453"/>
  <p:tag name="KSO_WM_UNIT_LAYERLEVEL" val="1"/>
  <p:tag name="KSO_WM_TAG_VERSION" val="1.0"/>
  <p:tag name="KSO_WM_BEAUTIFY_FLAG" val="#wm#"/>
  <p:tag name="KSO_WM_UNIT_USESOURCEFORMAT_APPLY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01453_3*l_h_i*1_2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"/>
  <p:tag name="KSO_WM_UNIT_LINE_FILL_TYPE" val="2"/>
  <p:tag name="KSO_WM_UNIT_USESOURCEFORMAT_APPLY" val="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01453_3*l_h_i*1_2_2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USESOURCEFORMAT_APPLY" val="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6"/>
  <p:tag name="KSO_WM_UNIT_ID" val="diagram20201453_3*i*6"/>
  <p:tag name="KSO_WM_TEMPLATE_CATEGORY" val="diagram"/>
  <p:tag name="KSO_WM_TEMPLATE_INDEX" val="20201453"/>
  <p:tag name="KSO_WM_UNIT_LAYERLEVEL" val="1"/>
  <p:tag name="KSO_WM_TAG_VERSION" val="1.0"/>
  <p:tag name="KSO_WM_BEAUTIFY_FLAG" val="#wm#"/>
  <p:tag name="KSO_WM_UNIT_USESOURCEFORMAT_APPLY" val="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01453_3*l_h_i*1_3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"/>
  <p:tag name="KSO_WM_UNIT_LINE_FILL_TYPE" val="2"/>
  <p:tag name="KSO_WM_UNIT_USESOURCEFORMAT_APPLY" val="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01453_3*l_h_i*1_3_2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USESOURCEFORMAT_APPLY" val="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5"/>
  <p:tag name="KSO_WM_UNIT_ID" val="diagram20201453_3*i*5"/>
  <p:tag name="KSO_WM_TEMPLATE_CATEGORY" val="diagram"/>
  <p:tag name="KSO_WM_TEMPLATE_INDEX" val="20201453"/>
  <p:tag name="KSO_WM_UNIT_LAYERLEVEL" val="1"/>
  <p:tag name="KSO_WM_TAG_VERSION" val="1.0"/>
  <p:tag name="KSO_WM_BEAUTIFY_FLAG" val="#wm#"/>
  <p:tag name="KSO_WM_UNIT_USESOURCEFORMAT_APPLY" val="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01453_3*l_h_i*1_4_1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"/>
  <p:tag name="KSO_WM_UNIT_LINE_FILL_TYPE" val="2"/>
  <p:tag name="KSO_WM_UNIT_USESOURCEFORMAT_APPLY" val="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01453_3*l_h_i*1_4_2"/>
  <p:tag name="KSO_WM_TEMPLATE_CATEGORY" val="diagram"/>
  <p:tag name="KSO_WM_TEMPLATE_INDEX" val="2020145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USESOURCEFORMAT_APPLY" val="1"/>
</p:tagLst>
</file>

<file path=ppt/tags/tag278.xml><?xml version="1.0" encoding="utf-8"?>
<p:tagLst xmlns:p="http://schemas.openxmlformats.org/presentationml/2006/main">
  <p:tag name="KSO_WM_SLIDE_ID" val="diagram20220059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9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8-03T16:25:37&quot;,&quot;maxSize&quot;:{&quot;size1&quot;:22.2},&quot;minSize&quot;:{&quot;size1&quot;:13.5},&quot;normalSize&quot;:{&quot;size1&quot;:13.5},&quot;subLayout&quot;:[{&quot;id&quot;:&quot;2023-08-03T16:25:37&quot;,&quot;margin&quot;:{&quot;bottom&quot;:0.025999998673796654,&quot;left&quot;:2.117000102996826,&quot;right&quot;:1.2699999809265137,&quot;top&quot;:0.4230000376701355},&quot;type&quot;:0},{&quot;id&quot;:&quot;2023-08-03T16:25:37&quot;,&quot;margin&quot;:{&quot;bottom&quot;:0.847000002861023,&quot;left&quot;:1.2790000438690186,&quot;right&quot;:1.2609999179840088,&quot;top&quot;:0.3970000147819519},&quot;type&quot;:0}],&quot;type&quot;:0}"/>
  <p:tag name="KSO_WM_SLIDE_RATIO" val="1.777778"/>
  <p:tag name="KSO_WM_SLIDE_BACKGROUND" val="[&quot;general&quot;]"/>
  <p:tag name="KSO_WM_SLIDE_BACKGROUND_TYPE" val="general"/>
  <p:tag name="KSO_WM_SLIDE_BK_DARK_LIGHT" val="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WM_BEAUTIFY_SHAPE_IDENTITY" val="{59be8cfe-53f0-448a-a636-6aca3a7a242f}"/>
</p:tagLst>
</file>

<file path=ppt/tags/tag28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WM_BEAUTIFY_SHAPE_IDENTITY" val="{29ce6fa1-e68f-411f-9d60-3450cdfb2d16}"/>
  <p:tag name="KSO_WM_UNIT_FILL_FORE_SCHEMECOLOR_INDEX_1_BRIGHTNESS" val="0"/>
  <p:tag name="KSO_WM_UNIT_FILL_FORE_SCHEMECOLOR_INDEX_1" val="16"/>
  <p:tag name="KSO_WM_UNIT_FILL_FORE_SCHEMECOLOR_INDEX_1_POS" val="0.5"/>
  <p:tag name="KSO_WM_UNIT_FILL_FORE_SCHEMECOLOR_INDEX_1_TRANS" val="0"/>
  <p:tag name="KSO_WM_UNIT_FILL_FORE_SCHEMECOLOR_INDEX_2_BRIGHTNESS" val="0"/>
  <p:tag name="KSO_WM_UNIT_FILL_FORE_SCHEMECOLOR_INDEX_2" val="16"/>
  <p:tag name="KSO_WM_UNIT_FILL_FORE_SCHEMECOLOR_INDEX_2_POS" val="1"/>
  <p:tag name="KSO_WM_UNIT_FILL_FORE_SCHEMECOLOR_INDEX_2_TRANS" val="0.5"/>
  <p:tag name="KSO_WM_UNIT_FILL_GRADIENT_TYPE" val="0"/>
  <p:tag name="KSO_WM_UNIT_FILL_GRADIENT_ANGLE" val="0"/>
  <p:tag name="KSO_WM_UNIT_FILL_GRADIENT_Direction" val="3"/>
  <p:tag name="KSO_WM_UNIT_FILL_TYPE" val="3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a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简约上下导航版"/>
  <p:tag name="KSO_WM_UNIT_NOCLEAR" val="0"/>
  <p:tag name="KSO_WM_UNIT_VALUE" val="27"/>
  <p:tag name="KSO_WM_UNIT_TYPE" val="a"/>
  <p:tag name="KSO_WM_UNIT_INDEX" val="1"/>
  <p:tag name="KSO_WM_UNIT_BLOCK" val="0"/>
  <p:tag name="KSO_WM_UNIT_SM_LIMIT_TYPE" val="2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i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4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LINE_FORE_SCHEMECOLOR_INDEX_BRIGHTNESS" val="0"/>
  <p:tag name="KSO_WM_UNIT_LINE_FORE_SCHEMECOLOR_INDEX" val="5"/>
  <p:tag name="KSO_WM_UNIT_LINE_FILL_TYPE" val="2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28773_3*l_h_i*1_1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6"/>
  <p:tag name="KSO_WM_UNIT_FILL_TYPE" val="1"/>
  <p:tag name="KSO_WM_UNIT_SHADOW_SCHEMECOLOR_INDEX_BRIGHTNESS" val="-0.25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28773_3*l_h_i*1_1_2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  <p:tag name="KSO_WM_UNIT_TEXT_SHADOW_SCHEMECOLOR_INDEX_BRIGHTNESS" val="-0.25"/>
  <p:tag name="KSO_WM_UNIT_TEXT_SHADOW_SCHEMECOLOR_INDEX" val="5"/>
  <p:tag name="KSO_WM_UNIT_USESOURCEFORMAT_APPLY" val="1"/>
</p:tagLst>
</file>

<file path=ppt/tags/tag285.xml><?xml version="1.0" encoding="utf-8"?>
<p:tagLst xmlns:p="http://schemas.openxmlformats.org/presentationml/2006/main">
  <p:tag name="KSO_WM_UNIT_SUBTYPE" val="a"/>
  <p:tag name="KSO_WM_UNIT_PRESET_TEXT" val="请言简意赅的阐述您的观点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28773_3*l_h_f*1_1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28773_3*l_h_i*1_1_3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SHADOW_SCHEMECOLOR_INDEX_BRIGHTNESS" val="-0.25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28773_3*l_h_i*1_1_4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USESOURCEFORMAT_APPLY" val="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28773_3*l_h_i*1_3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6"/>
  <p:tag name="KSO_WM_UNIT_FILL_TYPE" val="1"/>
  <p:tag name="KSO_WM_UNIT_SHADOW_SCHEMECOLOR_INDEX_BRIGHTNESS" val="-0.25"/>
  <p:tag name="KSO_WM_UNIT_SHADOW_SCHEMECOLOR_INDEX" val="7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28773_3*l_h_i*1_3_2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SHADOW_SCHEMECOLOR_INDEX_BRIGHTNESS" val="-0.25"/>
  <p:tag name="KSO_WM_UNIT_SHADOW_SCHEMECOLOR_INDEX" val="7"/>
  <p:tag name="KSO_WM_UNIT_TEXT_FILL_FORE_SCHEMECOLOR_INDEX_BRIGHTNESS" val="0"/>
  <p:tag name="KSO_WM_UNIT_TEXT_FILL_FORE_SCHEMECOLOR_INDEX" val="7"/>
  <p:tag name="KSO_WM_UNIT_TEXT_FILL_TYPE" val="1"/>
  <p:tag name="KSO_WM_UNIT_TEXT_SHADOW_SCHEMECOLOR_INDEX_BRIGHTNESS" val="-0.25"/>
  <p:tag name="KSO_WM_UNIT_TEXT_SHADOW_SCHEMECOLOR_INDEX" val="7"/>
  <p:tag name="KSO_WM_UNIT_USESOURCEFORMAT_APPLY" val="1"/>
</p:tagLst>
</file>

<file path=ppt/tags/tag290.xml><?xml version="1.0" encoding="utf-8"?>
<p:tagLst xmlns:p="http://schemas.openxmlformats.org/presentationml/2006/main">
  <p:tag name="KSO_WM_UNIT_SUBTYPE" val="a"/>
  <p:tag name="KSO_WM_UNIT_PRESET_TEXT" val="请言简意赅的阐述您的观点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28773_3*l_h_f*1_3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28773_3*l_h_i*1_3_3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7"/>
  <p:tag name="KSO_WM_UNIT_FILL_TYPE" val="1"/>
  <p:tag name="KSO_WM_UNIT_SHADOW_SCHEMECOLOR_INDEX_BRIGHTNESS" val="-0.25"/>
  <p:tag name="KSO_WM_UNIT_SHADOW_SCHEMECOLOR_INDEX" val="7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28773_3*l_h_i*1_3_4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USESOURCEFORMAT_APPLY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28773_3*l_h_i*1_2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6"/>
  <p:tag name="KSO_WM_UNIT_FILL_TYPE" val="1"/>
  <p:tag name="KSO_WM_UNIT_SHADOW_SCHEMECOLOR_INDEX_BRIGHTNESS" val="-0.25"/>
  <p:tag name="KSO_WM_UNIT_SHADOW_SCHEMECOLOR_INDEX" val="6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28773_3*l_h_i*1_2_2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TEXT_SHADOW_SCHEMECOLOR_INDEX_BRIGHTNESS" val="-0.25"/>
  <p:tag name="KSO_WM_UNIT_TEXT_SHADOW_SCHEMECOLOR_INDEX" val="6"/>
  <p:tag name="KSO_WM_UNIT_USESOURCEFORMAT_APPLY" val="1"/>
</p:tagLst>
</file>

<file path=ppt/tags/tag295.xml><?xml version="1.0" encoding="utf-8"?>
<p:tagLst xmlns:p="http://schemas.openxmlformats.org/presentationml/2006/main">
  <p:tag name="KSO_WM_UNIT_SUBTYPE" val="a"/>
  <p:tag name="KSO_WM_UNIT_PRESET_TEXT" val="请言简意赅的阐述您的观点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28773_3*l_h_f*1_2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28773_3*l_h_i*1_2_3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SHADOW_SCHEMECOLOR_INDEX_BRIGHTNESS" val="-0.25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28773_3*l_h_i*1_2_4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USESOURCEFORMAT_APPLY" val="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28773_3*l_h_i*1_4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6"/>
  <p:tag name="KSO_WM_UNIT_FILL_TYPE" val="1"/>
  <p:tag name="KSO_WM_UNIT_SHADOW_SCHEMECOLOR_INDEX_BRIGHTNESS" val="-0.25"/>
  <p:tag name="KSO_WM_UNIT_SHADOW_SCHEMECOLOR_INDEX" val="8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28773_3*l_h_i*1_4_2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SHADOW_SCHEMECOLOR_INDEX_BRIGHTNESS" val="0"/>
  <p:tag name="KSO_WM_UNIT_SHADOW_SCHEMECOLOR_INDEX" val="8"/>
  <p:tag name="KSO_WM_UNIT_TEXT_FILL_FORE_SCHEMECOLOR_INDEX_BRIGHTNESS" val="0"/>
  <p:tag name="KSO_WM_UNIT_TEXT_FILL_FORE_SCHEMECOLOR_INDEX" val="8"/>
  <p:tag name="KSO_WM_UNIT_TEXT_FILL_TYPE" val="1"/>
  <p:tag name="KSO_WM_UNIT_TEXT_SHADOW_SCHEMECOLOR_INDEX_BRIGHTNESS" val="-0.25"/>
  <p:tag name="KSO_WM_UNIT_TEXT_SHADOW_SCHEMECOLOR_INDEX" val="8"/>
  <p:tag name="KSO_WM_UNIT_USESOURCEFORMAT_APPLY" val="1"/>
</p:tagLst>
</file>

<file path=ppt/tags/tag300.xml><?xml version="1.0" encoding="utf-8"?>
<p:tagLst xmlns:p="http://schemas.openxmlformats.org/presentationml/2006/main">
  <p:tag name="KSO_WM_UNIT_SUBTYPE" val="a"/>
  <p:tag name="KSO_WM_UNIT_PRESET_TEXT" val="请言简意赅的阐述您的观点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28773_3*l_h_f*1_4_1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28773_3*l_h_i*1_4_3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8"/>
  <p:tag name="KSO_WM_UNIT_FILL_TYPE" val="1"/>
  <p:tag name="KSO_WM_UNIT_SHADOW_SCHEMECOLOR_INDEX_BRIGHTNESS" val="-0.25"/>
  <p:tag name="KSO_WM_UNIT_SHADOW_SCHEMECOLOR_INDEX" val="8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28773_3*l_h_i*1_4_4"/>
  <p:tag name="KSO_WM_TEMPLATE_CATEGORY" val="diagram"/>
  <p:tag name="KSO_WM_TEMPLATE_INDEX" val="20228773"/>
  <p:tag name="KSO_WM_UNIT_LAYERLEVEL" val="1_1_1"/>
  <p:tag name="KSO_WM_TAG_VERSION" val="1.0"/>
  <p:tag name="KSO_WM_BEAUTIFY_FLAG" val="#wm#"/>
  <p:tag name="KSO_WM_UNIT_USESOURCEFORMAT_APPLY" val="1"/>
</p:tagLst>
</file>

<file path=ppt/tags/tag303.xml><?xml version="1.0" encoding="utf-8"?>
<p:tagLst xmlns:p="http://schemas.openxmlformats.org/presentationml/2006/main">
  <p:tag name="KSO_WM_SLIDE_ID" val="diagram20220059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9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8-03T16:25:43&quot;,&quot;maxSize&quot;:{&quot;size1&quot;:22.2},&quot;minSize&quot;:{&quot;size1&quot;:13.5},&quot;normalSize&quot;:{&quot;size1&quot;:13.5},&quot;subLayout&quot;:[{&quot;id&quot;:&quot;2023-08-03T16:25:43&quot;,&quot;margin&quot;:{&quot;bottom&quot;:0.025999998673796654,&quot;left&quot;:2.117000102996826,&quot;right&quot;:1.2699999809265137,&quot;top&quot;:0.4230000376701355},&quot;type&quot;:0},{&quot;id&quot;:&quot;2023-08-03T16:25:43&quot;,&quot;margin&quot;:{&quot;bottom&quot;:0.847000002861023,&quot;left&quot;:1.2790000438690186,&quot;right&quot;:1.2609999179840088,&quot;top&quot;:0.3970000147819519},&quot;type&quot;:0}],&quot;type&quot;:0}"/>
  <p:tag name="KSO_WM_SLIDE_RATIO" val="1.777778"/>
  <p:tag name="KSO_WM_SLIDE_BACKGROUND" val="[&quot;general&quot;]"/>
  <p:tag name="KSO_WM_SLIDE_BACKGROUND_TYPE" val="general"/>
  <p:tag name="KSO_WM_SLIDE_BK_DARK_LIGHT" val="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84_7*a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UNIT_CONTENT_GROUP_TYPE" val="contentchip"/>
  <p:tag name="KSO_WM_UNIT_TEXT_FILL_FORE_SCHEMECOLOR_INDEX_BRIGHTNESS" val="0.15"/>
  <p:tag name="KSO_WM_UNIT_TEXT_FILL_FORE_SCHEMECOLOR_INDEX" val="13"/>
  <p:tag name="KSO_WM_UNIT_TEXT_FILL_TYPE" val="1"/>
</p:tagLst>
</file>

<file path=ppt/tags/tag305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84_7*e*1"/>
  <p:tag name="KSO_WM_TEMPLATE_CATEGORY" val="custom"/>
  <p:tag name="KSO_WM_TEMPLATE_INDEX" val="20230884"/>
  <p:tag name="KSO_WM_UNIT_LAYERLEVEL" val="1"/>
  <p:tag name="KSO_WM_TAG_VERSION" val="1.0"/>
  <p:tag name="KSO_WM_BEAUTIFY_FLAG" val="#wm#"/>
  <p:tag name="KSO_WM_UNIT_CONTENT_GROUP_TYPE" val="contentchip"/>
  <p:tag name="KSO_WM_UNIT_TEXT_FILL_FORE_SCHEMECOLOR_INDEX_1_BRIGHTNESS" val="0"/>
  <p:tag name="KSO_WM_UNIT_TEXT_FILL_FORE_SCHEMECOLOR_INDEX_1" val="5"/>
  <p:tag name="KSO_WM_UNIT_TEXT_FILL_FORE_SCHEMECOLOR_INDEX_1_POS" val="0"/>
  <p:tag name="KSO_WM_UNIT_TEXT_FILL_FORE_SCHEMECOLOR_INDEX_1_TRANS" val="0"/>
  <p:tag name="KSO_WM_UNIT_TEXT_FILL_FORE_SCHEMECOLOR_INDEX_2_BRIGHTNESS" val="0"/>
  <p:tag name="KSO_WM_UNIT_TEXT_FILL_FORE_SCHEMECOLOR_INDEX_2" val="6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</p:tagLst>
</file>

<file path=ppt/tags/tag306.xml><?xml version="1.0" encoding="utf-8"?>
<p:tagLst xmlns:p="http://schemas.openxmlformats.org/presentationml/2006/main">
  <p:tag name="KSO_WM_BEAUTIFY_FLAG" val="#wm#"/>
  <p:tag name="KSO_WM_TEMPLATE_CATEGORY" val="custom"/>
  <p:tag name="KSO_WM_TEMPLATE_INDEX" val="20230884"/>
  <p:tag name="KSO_WM_SPECIAL_SOURCE" val="bdnull"/>
  <p:tag name="KSO_WM_SLIDE_ID" val="custom20230884_7"/>
  <p:tag name="KSO_WM_TEMPLATE_SUBCATEGORY" val="0"/>
  <p:tag name="KSO_WM_TEMPLATE_MASTER_TYPE" val="1"/>
  <p:tag name="KSO_WM_TEMPLATE_COLOR_TYPE" val="0"/>
  <p:tag name="KSO_WM_SLIDE_ITEM_CNT" val="0"/>
  <p:tag name="KSO_WM_SLIDE_INDEX" val="7"/>
  <p:tag name="KSO_WM_TAG_VERSION" val="1.0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52.85&quot;,&quot;top&quot;:&quot;118.3&quot;,&quot;width&quot;:&quot;442.8&quot;,&quot;height&quot;:&quot;282.55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WM_BEAUTIFY_SHAPE_IDENTITY" val="{59be8cfe-53f0-448a-a636-6aca3a7a242f}"/>
</p:tagLst>
</file>

<file path=ppt/tags/tag30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WM_BEAUTIFY_SHAPE_IDENTITY" val="{29ce6fa1-e68f-411f-9d60-3450cdfb2d16}"/>
  <p:tag name="KSO_WM_UNIT_FILL_FORE_SCHEMECOLOR_INDEX_1_BRIGHTNESS" val="0"/>
  <p:tag name="KSO_WM_UNIT_FILL_FORE_SCHEMECOLOR_INDEX_1" val="16"/>
  <p:tag name="KSO_WM_UNIT_FILL_FORE_SCHEMECOLOR_INDEX_1_POS" val="0.5"/>
  <p:tag name="KSO_WM_UNIT_FILL_FORE_SCHEMECOLOR_INDEX_1_TRANS" val="0"/>
  <p:tag name="KSO_WM_UNIT_FILL_FORE_SCHEMECOLOR_INDEX_2_BRIGHTNESS" val="0"/>
  <p:tag name="KSO_WM_UNIT_FILL_FORE_SCHEMECOLOR_INDEX_2" val="16"/>
  <p:tag name="KSO_WM_UNIT_FILL_FORE_SCHEMECOLOR_INDEX_2_POS" val="1"/>
  <p:tag name="KSO_WM_UNIT_FILL_FORE_SCHEMECOLOR_INDEX_2_TRANS" val="0.5"/>
  <p:tag name="KSO_WM_UNIT_FILL_GRADIENT_TYPE" val="0"/>
  <p:tag name="KSO_WM_UNIT_FILL_GRADIENT_ANGLE" val="0"/>
  <p:tag name="KSO_WM_UNIT_FILL_GRADIENT_Direction" val="3"/>
  <p:tag name="KSO_WM_UNIT_FILL_TYPE" val="3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a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简约上下导航版"/>
  <p:tag name="KSO_WM_UNIT_NOCLEAR" val="0"/>
  <p:tag name="KSO_WM_UNIT_VALUE" val="27"/>
  <p:tag name="KSO_WM_UNIT_TYPE" val="a"/>
  <p:tag name="KSO_WM_UNIT_INDEX" val="1"/>
  <p:tag name="KSO_WM_UNIT_BLOCK" val="0"/>
  <p:tag name="KSO_WM_UNIT_SM_LIMIT_TYPE" val="2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i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4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LINE_FORE_SCHEMECOLOR_INDEX_BRIGHTNESS" val="0"/>
  <p:tag name="KSO_WM_UNIT_LINE_FORE_SCHEMECOLOR_INDEX" val="5"/>
  <p:tag name="KSO_WM_UNIT_LINE_FILL_TYPE" val="2"/>
</p:tagLst>
</file>

<file path=ppt/tags/tag311.xml><?xml version="1.0" encoding="utf-8"?>
<p:tagLst xmlns:p="http://schemas.openxmlformats.org/presentationml/2006/main">
  <p:tag name="KSO_WM_SLIDE_ID" val="diagram20220059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9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8-03T16:25:50&quot;,&quot;maxSize&quot;:{&quot;size1&quot;:22.2},&quot;minSize&quot;:{&quot;size1&quot;:13.5},&quot;normalSize&quot;:{&quot;size1&quot;:13.5},&quot;subLayout&quot;:[{&quot;id&quot;:&quot;2023-08-03T16:25:50&quot;,&quot;margin&quot;:{&quot;bottom&quot;:0.025999998673796654,&quot;left&quot;:2.117000102996826,&quot;right&quot;:1.2699999809265137,&quot;top&quot;:0.4230000376701355},&quot;type&quot;:0},{&quot;id&quot;:&quot;2023-08-03T16:25:50&quot;,&quot;margin&quot;:{&quot;bottom&quot;:0.847000002861023,&quot;left&quot;:1.2790000438690186,&quot;right&quot;:1.2609999179840088,&quot;top&quot;:0.3970000147819519},&quot;type&quot;:0}],&quot;type&quot;:0}"/>
  <p:tag name="KSO_WM_SLIDE_RATIO" val="1.777778"/>
  <p:tag name="KSO_WM_SLIDE_BACKGROUND" val="[&quot;general&quot;]"/>
  <p:tag name="KSO_WM_SLIDE_BACKGROUND_TYPE" val="general"/>
  <p:tag name="KSO_WM_SLIDE_BK_DARK_LIGHT" val="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general"/>
  <p:tag name="WM_BEAUTIFY_SHAPE_IDENTITY" val="{59be8cfe-53f0-448a-a636-6aca3a7a242f}"/>
</p:tagLst>
</file>

<file path=ppt/tags/tag31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WM_BEAUTIFY_SHAPE_IDENTITY" val="{29ce6fa1-e68f-411f-9d60-3450cdfb2d16}"/>
  <p:tag name="KSO_WM_UNIT_FILL_FORE_SCHEMECOLOR_INDEX_1_BRIGHTNESS" val="0"/>
  <p:tag name="KSO_WM_UNIT_FILL_FORE_SCHEMECOLOR_INDEX_1" val="16"/>
  <p:tag name="KSO_WM_UNIT_FILL_FORE_SCHEMECOLOR_INDEX_1_POS" val="0.5"/>
  <p:tag name="KSO_WM_UNIT_FILL_FORE_SCHEMECOLOR_INDEX_1_TRANS" val="0"/>
  <p:tag name="KSO_WM_UNIT_FILL_FORE_SCHEMECOLOR_INDEX_2_BRIGHTNESS" val="0"/>
  <p:tag name="KSO_WM_UNIT_FILL_FORE_SCHEMECOLOR_INDEX_2" val="16"/>
  <p:tag name="KSO_WM_UNIT_FILL_FORE_SCHEMECOLOR_INDEX_2_POS" val="1"/>
  <p:tag name="KSO_WM_UNIT_FILL_FORE_SCHEMECOLOR_INDEX_2_TRANS" val="0.5"/>
  <p:tag name="KSO_WM_UNIT_FILL_GRADIENT_TYPE" val="0"/>
  <p:tag name="KSO_WM_UNIT_FILL_GRADIENT_ANGLE" val="0"/>
  <p:tag name="KSO_WM_UNIT_FILL_GRADIENT_Direction" val="3"/>
  <p:tag name="KSO_WM_UNIT_FILL_TYPE" val="3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a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简约上下导航版"/>
  <p:tag name="KSO_WM_UNIT_NOCLEAR" val="0"/>
  <p:tag name="KSO_WM_UNIT_VALUE" val="27"/>
  <p:tag name="KSO_WM_UNIT_TYPE" val="a"/>
  <p:tag name="KSO_WM_UNIT_INDEX" val="1"/>
  <p:tag name="KSO_WM_UNIT_BLOCK" val="0"/>
  <p:tag name="KSO_WM_UNIT_SM_LIMIT_TYPE" val="2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9_1*i*1"/>
  <p:tag name="KSO_WM_TEMPLATE_CATEGORY" val="diagram"/>
  <p:tag name="KSO_WM_TEMPLATE_INDEX" val="20220059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4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LINE_FORE_SCHEMECOLOR_INDEX_BRIGHTNESS" val="0"/>
  <p:tag name="KSO_WM_UNIT_LINE_FORE_SCHEMECOLOR_INDEX" val="5"/>
  <p:tag name="KSO_WM_UNIT_LINE_FILL_TYPE" val="2"/>
</p:tagLst>
</file>

<file path=ppt/tags/tag316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i"/>
  <p:tag name="KSO_WM_UNIT_INDEX" val="1_1"/>
  <p:tag name="KSO_WM_UNIT_ID" val="diagram20210777_1*l_i*1_1"/>
  <p:tag name="KSO_WM_UNIT_LAYERLEVEL" val="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17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i"/>
  <p:tag name="KSO_WM_UNIT_INDEX" val="1_2"/>
  <p:tag name="KSO_WM_UNIT_ID" val="diagram20210777_1*l_i*1_2"/>
  <p:tag name="KSO_WM_UNIT_LAYERLEVEL" val="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18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i"/>
  <p:tag name="KSO_WM_UNIT_INDEX" val="1_3"/>
  <p:tag name="KSO_WM_UNIT_ID" val="diagram20210777_1*l_i*1_3"/>
  <p:tag name="KSO_WM_UNIT_LAYERLEVEL" val="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19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i"/>
  <p:tag name="KSO_WM_UNIT_INDEX" val="1_1_1"/>
  <p:tag name="KSO_WM_UNIT_ID" val="diagram20210777_1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5"/>
  <p:tag name="KSO_WM_UNI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0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f"/>
  <p:tag name="KSO_WM_UNIT_INDEX" val="1_1_1"/>
  <p:tag name="KSO_WM_UNIT_ID" val="diagram20210777_1*l_h_f*1_1_1"/>
  <p:tag name="KSO_WM_UNIT_LAYERLEVEL" val="1_1_1"/>
  <p:tag name="KSO_WM_UNIT_VALUE" val="28"/>
  <p:tag name="KSO_WM_UNIT_HIGHLIGHT" val="0"/>
  <p:tag name="KSO_WM_UNIT_COMPATIBLE" val="0"/>
  <p:tag name="KSO_WM_UNIT_PRESET_TEXT_INDEX" val="0"/>
  <p:tag name="KSO_WM_UNIT_PRESET_TEXT_LEN" val="8"/>
  <p:tag name="KSO_WM_DIAGRAM_GROUP_CODE" val="l1-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1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f"/>
  <p:tag name="KSO_WM_UNIT_INDEX" val="1_2_1"/>
  <p:tag name="KSO_WM_UNIT_ID" val="diagram20210777_1*l_h_f*1_2_1"/>
  <p:tag name="KSO_WM_UNIT_LAYERLEVEL" val="1_1_1"/>
  <p:tag name="KSO_WM_UNIT_VALUE" val="28"/>
  <p:tag name="KSO_WM_UNIT_HIGHLIGHT" val="0"/>
  <p:tag name="KSO_WM_UNIT_COMPATIBLE" val="0"/>
  <p:tag name="KSO_WM_UNIT_PRESET_TEXT_INDEX" val="0"/>
  <p:tag name="KSO_WM_UNIT_PRESET_TEXT_LEN" val="8"/>
  <p:tag name="KSO_WM_DIAGRAM_GROUP_CODE" val="l1-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2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f"/>
  <p:tag name="KSO_WM_UNIT_INDEX" val="1_3_1"/>
  <p:tag name="KSO_WM_UNIT_ID" val="diagram20210777_1*l_h_f*1_3_1"/>
  <p:tag name="KSO_WM_UNIT_LAYERLEVEL" val="1_1_1"/>
  <p:tag name="KSO_WM_UNIT_VALUE" val="28"/>
  <p:tag name="KSO_WM_UNIT_HIGHLIGHT" val="0"/>
  <p:tag name="KSO_WM_UNIT_COMPATIBLE" val="0"/>
  <p:tag name="KSO_WM_UNIT_PRESET_TEXT_INDEX" val="0"/>
  <p:tag name="KSO_WM_UNIT_PRESET_TEXT_LEN" val="8"/>
  <p:tag name="KSO_WM_DIAGRAM_GROUP_CODE" val="l1-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3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i"/>
  <p:tag name="KSO_WM_UNIT_INDEX" val="1_2_1"/>
  <p:tag name="KSO_WM_UNIT_ID" val="diagram20210777_1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6"/>
  <p:tag name="KSO_WM_UNI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4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i"/>
  <p:tag name="KSO_WM_UNIT_INDEX" val="1_3_1"/>
  <p:tag name="KSO_WM_UNIT_ID" val="diagram20210777_1*l_h_i*1_3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7"/>
  <p:tag name="KSO_WM_UNI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5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f"/>
  <p:tag name="KSO_WM_UNIT_INDEX" val="1_4_1"/>
  <p:tag name="KSO_WM_UNIT_ID" val="diagram20210777_1*l_h_f*1_4_1"/>
  <p:tag name="KSO_WM_UNIT_LAYERLEVEL" val="1_1_1"/>
  <p:tag name="KSO_WM_UNIT_VALUE" val="28"/>
  <p:tag name="KSO_WM_UNIT_HIGHLIGHT" val="0"/>
  <p:tag name="KSO_WM_UNIT_COMPATIBLE" val="0"/>
  <p:tag name="KSO_WM_UNIT_PRESET_TEXT_INDEX" val="0"/>
  <p:tag name="KSO_WM_UNIT_PRESET_TEXT_LEN" val="8"/>
  <p:tag name="KSO_WM_DIAGRAM_GROUP_CODE" val="l1-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6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f"/>
  <p:tag name="KSO_WM_UNIT_INDEX" val="1_5_1"/>
  <p:tag name="KSO_WM_UNIT_ID" val="diagram20210777_1*l_h_f*1_5_1"/>
  <p:tag name="KSO_WM_UNIT_LAYERLEVEL" val="1_1_1"/>
  <p:tag name="KSO_WM_UNIT_VALUE" val="28"/>
  <p:tag name="KSO_WM_UNIT_HIGHLIGHT" val="0"/>
  <p:tag name="KSO_WM_UNIT_COMPATIBLE" val="0"/>
  <p:tag name="KSO_WM_UNIT_PRESET_TEXT_INDEX" val="0"/>
  <p:tag name="KSO_WM_UNIT_PRESET_TEXT_LEN" val="8"/>
  <p:tag name="KSO_WM_DIAGRAM_GROUP_CODE" val="l1-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7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f"/>
  <p:tag name="KSO_WM_UNIT_INDEX" val="1_6_1"/>
  <p:tag name="KSO_WM_UNIT_ID" val="diagram20210777_1*l_h_f*1_6_1"/>
  <p:tag name="KSO_WM_UNIT_LAYERLEVEL" val="1_1_1"/>
  <p:tag name="KSO_WM_UNIT_VALUE" val="28"/>
  <p:tag name="KSO_WM_UNIT_HIGHLIGHT" val="0"/>
  <p:tag name="KSO_WM_UNIT_COMPATIBLE" val="0"/>
  <p:tag name="KSO_WM_UNIT_PRESET_TEXT_INDEX" val="0"/>
  <p:tag name="KSO_WM_UNIT_PRESET_TEXT_LEN" val="8"/>
  <p:tag name="KSO_WM_DIAGRAM_GROUP_CODE" val="l1-1"/>
  <p:tag name="KSO_WM_UNIT_SUBTYPE" val="a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8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i"/>
  <p:tag name="KSO_WM_UNIT_INDEX" val="1_4_1"/>
  <p:tag name="KSO_WM_UNIT_ID" val="diagram20210777_1*l_h_i*1_4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8"/>
  <p:tag name="KSO_WM_UNI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29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i"/>
  <p:tag name="KSO_WM_UNIT_INDEX" val="1_5_1"/>
  <p:tag name="KSO_WM_UNIT_ID" val="diagram20210777_1*l_h_i*1_5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0"/>
  <p:tag name="KSO_WM_UNI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30.xml><?xml version="1.0" encoding="utf-8"?>
<p:tagLst xmlns:p="http://schemas.openxmlformats.org/presentationml/2006/main">
  <p:tag name="KSO_WM_TEMPLATE_CATEGORY" val="diagram"/>
  <p:tag name="KSO_WM_TEMPLATE_INDEX" val="20210777"/>
  <p:tag name="KSO_WM_TAG_VERSION" val="1.0"/>
  <p:tag name="KSO_WM_BEAUTIFY_FLAG" val="#wm#"/>
  <p:tag name="KSO_WM_UNIT_TYPE" val="l_h_i"/>
  <p:tag name="KSO_WM_UNIT_INDEX" val="1_6_1"/>
  <p:tag name="KSO_WM_UNIT_ID" val="diagram20210777_1*l_h_i*1_6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9"/>
  <p:tag name="KSO_WM_UNIT_FILL_TYPE" val="1"/>
  <p:tag name="KSO_WM_UNIT_USESOURCEFORMAT_APPLY" val="1"/>
  <p:tag name="KSO_WM_DIAGRAM_VIRTUALLY_FRAME" val="{&quot;height&quot;:364.6050393700787,&quot;left&quot;:102.87220472440944,&quot;top&quot;:117.7048031496063,&quot;width&quot;:790.1277952755905}"/>
</p:tagLst>
</file>

<file path=ppt/tags/tag331.xml><?xml version="1.0" encoding="utf-8"?>
<p:tagLst xmlns:p="http://schemas.openxmlformats.org/presentationml/2006/main">
  <p:tag name="KSO_WM_SLIDE_ID" val="diagram20220059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9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8-03T16:25:57&quot;,&quot;maxSize&quot;:{&quot;size1&quot;:22.2},&quot;minSize&quot;:{&quot;size1&quot;:13.5},&quot;normalSize&quot;:{&quot;size1&quot;:13.5},&quot;subLayout&quot;:[{&quot;id&quot;:&quot;2023-08-03T16:25:57&quot;,&quot;margin&quot;:{&quot;bottom&quot;:0.025999998673796654,&quot;left&quot;:2.117000102996826,&quot;right&quot;:1.2699999809265137,&quot;top&quot;:0.4230000376701355},&quot;type&quot;:0},{&quot;id&quot;:&quot;2023-08-03T16:25:57&quot;,&quot;margin&quot;:{&quot;bottom&quot;:0.847000002861023,&quot;left&quot;:1.2790000438690186,&quot;right&quot;:1.2609999179840088,&quot;top&quot;:0.3970000147819519},&quot;type&quot;:0}],&quot;type&quot;:0}"/>
  <p:tag name="KSO_WM_SLIDE_RATIO" val="1.777778"/>
  <p:tag name="KSO_WM_SLIDE_BACKGROUND" val="[&quot;general&quot;]"/>
  <p:tag name="KSO_WM_SLIDE_BACKGROUND_TYPE" val="general"/>
  <p:tag name="KSO_WM_SLIDE_BK_DARK_LIGHT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18968_5*l_h_i*1_1_2"/>
  <p:tag name="KSO_WM_TEMPLATE_CATEGORY" val="diagram"/>
  <p:tag name="KSO_WM_TEMPLATE_INDEX" val="20218968"/>
  <p:tag name="KSO_WM_UNIT_LAYERLEVEL" val="1_1_1"/>
  <p:tag name="KSO_WM_TAG_VERSION" val="1.0"/>
  <p:tag name="KSO_WM_BEAUTIFY_FLAG" val=""/>
  <p:tag name="KSO_WM_DIAGRAM_GROUP_CODE" val="l1-1"/>
  <p:tag name="KSO_WM_CHIP_GROUPID" val="60a387d0e61189fbc45e1e39"/>
  <p:tag name="KSO_WM_CHIP_XID" val="60a387d0e61189fbc45e1e3a"/>
  <p:tag name="KSO_WM_ASSEMBLE_CHIP_INDEX" val="4fa481df0e1047cf813402ae1108552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1"/>
  <p:tag name="KSO_WM_UNIT_USESOURCEFORMAT_APPLY" val="1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18968_5*l_h_i*1_1_2"/>
  <p:tag name="KSO_WM_TEMPLATE_CATEGORY" val="diagram"/>
  <p:tag name="KSO_WM_TEMPLATE_INDEX" val="20218968"/>
  <p:tag name="KSO_WM_UNIT_LAYERLEVEL" val="1_1_1"/>
  <p:tag name="KSO_WM_TAG_VERSION" val="1.0"/>
  <p:tag name="KSO_WM_BEAUTIFY_FLAG" val=""/>
  <p:tag name="KSO_WM_DIAGRAM_GROUP_CODE" val="l1-1"/>
  <p:tag name="KSO_WM_CHIP_GROUPID" val="60a387d0e61189fbc45e1e39"/>
  <p:tag name="KSO_WM_CHIP_XID" val="60a387d0e61189fbc45e1e3a"/>
  <p:tag name="KSO_WM_ASSEMBLE_CHIP_INDEX" val="4fa481df0e1047cf813402ae1108552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1"/>
  <p:tag name="KSO_WM_UNIT_USESOURCEFORMAT_APPLY" val="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18968_5*l_h_i*1_1_2"/>
  <p:tag name="KSO_WM_TEMPLATE_CATEGORY" val="diagram"/>
  <p:tag name="KSO_WM_TEMPLATE_INDEX" val="20218968"/>
  <p:tag name="KSO_WM_UNIT_LAYERLEVEL" val="1_1_1"/>
  <p:tag name="KSO_WM_TAG_VERSION" val="1.0"/>
  <p:tag name="KSO_WM_BEAUTIFY_FLAG" val=""/>
  <p:tag name="KSO_WM_DIAGRAM_GROUP_CODE" val="l1-1"/>
  <p:tag name="KSO_WM_CHIP_GROUPID" val="60a387d0e61189fbc45e1e39"/>
  <p:tag name="KSO_WM_CHIP_XID" val="60a387d0e61189fbc45e1e3a"/>
  <p:tag name="KSO_WM_ASSEMBLE_CHIP_INDEX" val="4fa481df0e1047cf813402ae1108552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1"/>
  <p:tag name="KSO_WM_UNIT_USESOURCEFORMAT_APPLY" val="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18968_5*l_h_i*1_1_2"/>
  <p:tag name="KSO_WM_TEMPLATE_CATEGORY" val="diagram"/>
  <p:tag name="KSO_WM_TEMPLATE_INDEX" val="20218968"/>
  <p:tag name="KSO_WM_UNIT_LAYERLEVEL" val="1_1_1"/>
  <p:tag name="KSO_WM_TAG_VERSION" val="1.0"/>
  <p:tag name="KSO_WM_BEAUTIFY_FLAG" val=""/>
  <p:tag name="KSO_WM_DIAGRAM_GROUP_CODE" val="l1-1"/>
  <p:tag name="KSO_WM_CHIP_GROUPID" val="60a387d0e61189fbc45e1e39"/>
  <p:tag name="KSO_WM_CHIP_XID" val="60a387d0e61189fbc45e1e3a"/>
  <p:tag name="KSO_WM_ASSEMBLE_CHIP_INDEX" val="4fa481df0e1047cf813402ae1108552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1"/>
  <p:tag name="KSO_WM_UNIT_USESOURCEFORMAT_APPLY" val="1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FULLTEXTBEAUTIFYED" val="1"/>
  <p:tag name="COMMONDATA" val="eyJoZGlkIjoiZmIzYmY2NzUzNmMyZmM0MjBjMmY0MDEzNmJkMTUxNG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">
  <a:themeElements>
    <a:clrScheme name="自定义 156">
      <a:dk1>
        <a:srgbClr val="000000"/>
      </a:dk1>
      <a:lt1>
        <a:srgbClr val="FFFFFF"/>
      </a:lt1>
      <a:dk2>
        <a:srgbClr val="A2CFF8"/>
      </a:dk2>
      <a:lt2>
        <a:srgbClr val="D9EDFB"/>
      </a:lt2>
      <a:accent1>
        <a:srgbClr val="446EF3"/>
      </a:accent1>
      <a:accent2>
        <a:srgbClr val="536CF2"/>
      </a:accent2>
      <a:accent3>
        <a:srgbClr val="6269F0"/>
      </a:accent3>
      <a:accent4>
        <a:srgbClr val="7267EF"/>
      </a:accent4>
      <a:accent5>
        <a:srgbClr val="8164ED"/>
      </a:accent5>
      <a:accent6>
        <a:srgbClr val="9062EC"/>
      </a:accent6>
      <a:hlink>
        <a:srgbClr val="06B0E8"/>
      </a:hlink>
      <a:folHlink>
        <a:srgbClr val="B759BC"/>
      </a:folHlink>
    </a:clrScheme>
    <a:fontScheme name="自定义 88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5744</Words>
  <Application>WPS 演示</Application>
  <PresentationFormat>宽屏</PresentationFormat>
  <Paragraphs>423</Paragraphs>
  <Slides>52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52</vt:i4>
      </vt:variant>
    </vt:vector>
  </HeadingPairs>
  <TitlesOfParts>
    <vt:vector size="68" baseType="lpstr">
      <vt:lpstr>Arial</vt:lpstr>
      <vt:lpstr>宋体</vt:lpstr>
      <vt:lpstr>Wingdings</vt:lpstr>
      <vt:lpstr>Wingdings</vt:lpstr>
      <vt:lpstr>微软雅黑</vt:lpstr>
      <vt:lpstr>MiSans</vt:lpstr>
      <vt:lpstr>Gill Sans</vt:lpstr>
      <vt:lpstr>Roboto</vt:lpstr>
      <vt:lpstr>Caros ExtraBold</vt:lpstr>
      <vt:lpstr>Yu Gothic UI Semibold</vt:lpstr>
      <vt:lpstr>Arial Unicode MS</vt:lpstr>
      <vt:lpstr>Calibri</vt:lpstr>
      <vt:lpstr>Gill Sans MT</vt:lpstr>
      <vt:lpstr>Times New Roman</vt:lpstr>
      <vt:lpstr>WPS</vt:lpstr>
      <vt:lpstr>5_Office 主题</vt:lpstr>
      <vt:lpstr>神经系统查体</vt:lpstr>
      <vt:lpstr>CONTENTS</vt:lpstr>
      <vt:lpstr>神经系统查体的重要性</vt:lpstr>
      <vt:lpstr>PowerPoint 演示文稿</vt:lpstr>
      <vt:lpstr>PowerPoint 演示文稿</vt:lpstr>
      <vt:lpstr>PowerPoint 演示文稿</vt:lpstr>
      <vt:lpstr>神经系统查体方法和步骤</vt:lpstr>
      <vt:lpstr>PowerPoint 演示文稿</vt:lpstr>
      <vt:lpstr>PowerPoint 演示文稿</vt:lpstr>
      <vt:lpstr>一、意识状态分级</vt:lpstr>
      <vt:lpstr>二、高级皮层功能检查</vt:lpstr>
      <vt:lpstr>言语障碍</vt:lpstr>
      <vt:lpstr>三、颅神经</vt:lpstr>
      <vt:lpstr>1、嗅神经</vt:lpstr>
      <vt:lpstr>2、视神经</vt:lpstr>
      <vt:lpstr>二、视神经</vt:lpstr>
      <vt:lpstr>眼球运动（动眼、滑车、展）</vt:lpstr>
      <vt:lpstr>眼球整体与反射（动眼、滑车、展）</vt:lpstr>
      <vt:lpstr>动眼、滑车、展损伤表现</vt:lpstr>
      <vt:lpstr>5、三叉神经</vt:lpstr>
      <vt:lpstr>7、面神经</vt:lpstr>
      <vt:lpstr>8、位听神经</vt:lpstr>
      <vt:lpstr>（9、10）舌咽神经、迷走神经</vt:lpstr>
      <vt:lpstr>（11、12）副神经和舌下神经</vt:lpstr>
      <vt:lpstr>四、运动功能检查</vt:lpstr>
      <vt:lpstr>1、肌力</vt:lpstr>
      <vt:lpstr>1、肌力</vt:lpstr>
      <vt:lpstr>2、肌张力</vt:lpstr>
      <vt:lpstr>3、不自主运动</vt:lpstr>
      <vt:lpstr>4、共济运动</vt:lpstr>
      <vt:lpstr>4、共济运动</vt:lpstr>
      <vt:lpstr>4、共济运动</vt:lpstr>
      <vt:lpstr>五、感觉功能</vt:lpstr>
      <vt:lpstr>PowerPoint 演示文稿</vt:lpstr>
      <vt:lpstr>PowerPoint 演示文稿</vt:lpstr>
      <vt:lpstr>六、神经反射</vt:lpstr>
      <vt:lpstr>1、浅反射</vt:lpstr>
      <vt:lpstr>1、浅反射</vt:lpstr>
      <vt:lpstr>1、浅反射</vt:lpstr>
      <vt:lpstr>浅反射的临床意义</vt:lpstr>
      <vt:lpstr>2、深反射</vt:lpstr>
      <vt:lpstr>2、深反射</vt:lpstr>
      <vt:lpstr>2、深反射</vt:lpstr>
      <vt:lpstr>2、深反射</vt:lpstr>
      <vt:lpstr>2、深反射</vt:lpstr>
      <vt:lpstr>3、病理反射</vt:lpstr>
      <vt:lpstr>PowerPoint 演示文稿</vt:lpstr>
      <vt:lpstr>PowerPoint 演示文稿</vt:lpstr>
      <vt:lpstr>               脑膜刺激征</vt:lpstr>
      <vt:lpstr>PowerPoint 演示文稿</vt:lpstr>
      <vt:lpstr>               常见步态</vt:lpstr>
      <vt:lpstr>谢谢聆听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杰可</cp:lastModifiedBy>
  <cp:revision>160</cp:revision>
  <dcterms:created xsi:type="dcterms:W3CDTF">2019-06-19T02:08:00Z</dcterms:created>
  <dcterms:modified xsi:type="dcterms:W3CDTF">2025-01-08T13:18:05Z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DD6DDB473E9D4D6C9B5BFF3EB0EA04C9_11</vt:lpwstr>
  </property>
</Properties>
</file>