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641" r:id="rId1"/>
    <p:sldMasterId id="2147487678" r:id="rId2"/>
  </p:sldMasterIdLst>
  <p:notesMasterIdLst>
    <p:notesMasterId r:id="rId3"/>
  </p:notesMasterIdLst>
  <p:sldIdLst>
    <p:sldId id="2066" r:id="rId4"/>
    <p:sldId id="2069" r:id="rId5"/>
    <p:sldId id="2072" r:id="rId6"/>
    <p:sldId id="2075" r:id="rId7"/>
    <p:sldId id="2078" r:id="rId8"/>
    <p:sldId id="2081" r:id="rId9"/>
    <p:sldId id="2084" r:id="rId10"/>
    <p:sldId id="2087" r:id="rId11"/>
    <p:sldId id="2090" r:id="rId12"/>
    <p:sldId id="2093" r:id="rId13"/>
    <p:sldId id="2096" r:id="rId14"/>
    <p:sldId id="2099" r:id="rId15"/>
    <p:sldId id="2102" r:id="rId16"/>
    <p:sldId id="2105" r:id="rId17"/>
    <p:sldId id="2108" r:id="rId18"/>
    <p:sldId id="2111" r:id="rId19"/>
    <p:sldId id="2114" r:id="rId20"/>
    <p:sldId id="2117" r:id="rId21"/>
    <p:sldId id="2120" r:id="rId22"/>
    <p:sldId id="2123" r:id="rId23"/>
    <p:sldId id="2126" r:id="rId24"/>
    <p:sldId id="2129" r:id="rId25"/>
    <p:sldId id="2132" r:id="rId26"/>
    <p:sldId id="2135" r:id="rId27"/>
    <p:sldId id="2138" r:id="rId28"/>
    <p:sldId id="2141" r:id="rId29"/>
    <p:sldId id="2144" r:id="rId30"/>
    <p:sldId id="2147" r:id="rId31"/>
    <p:sldId id="2150" r:id="rId32"/>
    <p:sldId id="2153" r:id="rId33"/>
    <p:sldId id="2156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642" r:id="rId1"/>
    <p:sldLayoutId id="2147487643" r:id="rId2"/>
    <p:sldLayoutId id="2147487644" r:id="rId3"/>
    <p:sldLayoutId id="2147487645" r:id="rId4"/>
    <p:sldLayoutId id="2147487646" r:id="rId5"/>
    <p:sldLayoutId id="2147487647" r:id="rId6"/>
    <p:sldLayoutId id="2147487648" r:id="rId7"/>
    <p:sldLayoutId id="2147487649" r:id="rId8"/>
    <p:sldLayoutId id="2147487650" r:id="rId9"/>
    <p:sldLayoutId id="2147487651" r:id="rId10"/>
    <p:sldLayoutId id="214748765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679" r:id="rId1"/>
    <p:sldLayoutId id="2147487680" r:id="rId2"/>
    <p:sldLayoutId id="2147487681" r:id="rId3"/>
    <p:sldLayoutId id="2147487682" r:id="rId4"/>
    <p:sldLayoutId id="2147487683" r:id="rId5"/>
    <p:sldLayoutId id="2147487684" r:id="rId6"/>
    <p:sldLayoutId id="2147487685" r:id="rId7"/>
    <p:sldLayoutId id="2147487686" r:id="rId8"/>
    <p:sldLayoutId id="2147487687" r:id="rId9"/>
    <p:sldLayoutId id="2147487688" r:id="rId10"/>
    <p:sldLayoutId id="214748768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tags" Target="../tags/tag152.xml"/><Relationship Id="rId14" Type="http://schemas.openxmlformats.org/officeDocument/2006/relationships/tags" Target="../tags/tag153.xml"/><Relationship Id="rId15" Type="http://schemas.openxmlformats.org/officeDocument/2006/relationships/tags" Target="../tags/tag154.xml"/><Relationship Id="rId16" Type="http://schemas.openxmlformats.org/officeDocument/2006/relationships/tags" Target="../tags/tag155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tags" Target="../tags/tag277.xml"/><Relationship Id="rId18" Type="http://schemas.openxmlformats.org/officeDocument/2006/relationships/tags" Target="../tags/tag278.xml"/><Relationship Id="rId19" Type="http://schemas.openxmlformats.org/officeDocument/2006/relationships/tags" Target="../tags/tag279.xml"/><Relationship Id="rId20" Type="http://schemas.openxmlformats.org/officeDocument/2006/relationships/tags" Target="../tags/tag280.xml"/><Relationship Id="rId21" Type="http://schemas.openxmlformats.org/officeDocument/2006/relationships/tags" Target="../tags/tag281.xml"/><Relationship Id="rId22" Type="http://schemas.openxmlformats.org/officeDocument/2006/relationships/tags" Target="../tags/tag282.xml"/><Relationship Id="rId23" Type="http://schemas.openxmlformats.org/officeDocument/2006/relationships/tags" Target="../tags/tag283.xml"/><Relationship Id="rId24" Type="http://schemas.openxmlformats.org/officeDocument/2006/relationships/tags" Target="../tags/tag284.xml"/><Relationship Id="rId25" Type="http://schemas.openxmlformats.org/officeDocument/2006/relationships/tags" Target="../tags/tag285.xml"/><Relationship Id="rId26" Type="http://schemas.openxmlformats.org/officeDocument/2006/relationships/tags" Target="../tags/tag286.xml"/><Relationship Id="rId27" Type="http://schemas.openxmlformats.org/officeDocument/2006/relationships/tags" Target="../tags/tag287.xml"/><Relationship Id="rId28" Type="http://schemas.openxmlformats.org/officeDocument/2006/relationships/tags" Target="../tags/tag288.xml"/><Relationship Id="rId29" Type="http://schemas.openxmlformats.org/officeDocument/2006/relationships/tags" Target="../tags/tag289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tags" Target="../tags/tag382.xml"/><Relationship Id="rId20" Type="http://schemas.openxmlformats.org/officeDocument/2006/relationships/tags" Target="../tags/tag383.xml"/><Relationship Id="rId21" Type="http://schemas.openxmlformats.org/officeDocument/2006/relationships/tags" Target="../tags/tag384.xml"/><Relationship Id="rId22" Type="http://schemas.openxmlformats.org/officeDocument/2006/relationships/tags" Target="../tags/tag385.xml"/><Relationship Id="rId23" Type="http://schemas.openxmlformats.org/officeDocument/2006/relationships/tags" Target="../tags/tag386.xml"/><Relationship Id="rId24" Type="http://schemas.openxmlformats.org/officeDocument/2006/relationships/tags" Target="../tags/tag387.xml"/><Relationship Id="rId25" Type="http://schemas.openxmlformats.org/officeDocument/2006/relationships/tags" Target="../tags/tag388.xml"/><Relationship Id="rId26" Type="http://schemas.openxmlformats.org/officeDocument/2006/relationships/tags" Target="../tags/tag389.xml"/><Relationship Id="rId27" Type="http://schemas.openxmlformats.org/officeDocument/2006/relationships/tags" Target="../tags/tag390.xml"/><Relationship Id="rId28" Type="http://schemas.openxmlformats.org/officeDocument/2006/relationships/tags" Target="../tags/tag391.xml"/><Relationship Id="rId29" Type="http://schemas.openxmlformats.org/officeDocument/2006/relationships/tags" Target="../tags/tag392.xml"/><Relationship Id="rId30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tags" Target="../tags/tag401.xml"/><Relationship Id="rId10" Type="http://schemas.openxmlformats.org/officeDocument/2006/relationships/tags" Target="../tags/tag402.xml"/><Relationship Id="rId11" Type="http://schemas.openxmlformats.org/officeDocument/2006/relationships/tags" Target="../tags/tag403.xml"/><Relationship Id="rId12" Type="http://schemas.openxmlformats.org/officeDocument/2006/relationships/tags" Target="../tags/tag404.xml"/><Relationship Id="rId13" Type="http://schemas.openxmlformats.org/officeDocument/2006/relationships/tags" Target="../tags/tag405.xml"/><Relationship Id="rId14" Type="http://schemas.openxmlformats.org/officeDocument/2006/relationships/tags" Target="../tags/tag406.xml"/><Relationship Id="rId15" Type="http://schemas.openxmlformats.org/officeDocument/2006/relationships/tags" Target="../tags/tag407.xml"/><Relationship Id="rId16" Type="http://schemas.openxmlformats.org/officeDocument/2006/relationships/tags" Target="../tags/tag408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2024年航运与物流业市场展望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航运与物流业概述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2024年物流业市场展望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2024年航运市场展望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航运与物流业融合发展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航运与物流业政策环境分析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结论与建议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航运与物流业概述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航运与物流业定义</a:t>
            </a:r>
            <a:endParaRPr altLang="en-US" lang="zh-CN"/>
          </a:p>
        </p:txBody>
      </p:sp>
      <p:sp>
        <p:nvSpPr>
          <p:cNvPr id="10490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航运：利用船舶在国内外港口之间运输货物或旅客的服务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物流：物品从供应地向接收地的实体流动过程，包括运输、仓储、装卸、包装、配送等多个环节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航运与物流业：涵盖了航运和物流两个领域的产业，为全球贸易和经济活动提供重要支撑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航运与物流业的特点：高度依赖运输网络、涉及多个环节和多方利益相关者、受全球经济影响较大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航运与物流业发展历程</a:t>
            </a:r>
            <a:endParaRPr altLang="en-US" lang="zh-CN"/>
          </a:p>
        </p:txBody>
      </p:sp>
      <p:sp>
        <p:nvSpPr>
          <p:cNvPr id="10490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21世纪初：物流业逐渐兴起，航运业与物流业开始融合发展。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20世纪初：航运业开始发展，主要依靠传统的船运方式。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20世纪中叶：随着集装箱技术的出现，航运业开始向现代化转型。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2020年至今：数字化、智能化成为航运与物流业的发展趋势。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航运与物流业现状</a:t>
            </a:r>
            <a:endParaRPr altLang="en-US" lang="zh-CN"/>
          </a:p>
        </p:txBody>
      </p:sp>
      <p:sp>
        <p:nvSpPr>
          <p:cNvPr id="104913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全球航运市场概况：包括海运、空运和陆运等运输方式的市场规模和增长趋势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物流业发展状况：包括物流服务需求、物流成本、物流效率等方面的现状和变化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航运与物流业发展趋势：包括数字化、智能化、绿色化等方面的趋势和影响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航运与物流业面临的挑战：包括市场竞争、环境问题、安全问题等方面的挑战和应对措施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2024年航运市场展望</a:t>
            </a:r>
            <a:endParaRPr altLang="en-US" dirty="0" lang="zh-CN"/>
          </a:p>
        </p:txBody>
      </p:sp>
      <p:sp>
        <p:nvSpPr>
          <p:cNvPr id="10491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全球航运市场趋势</a:t>
            </a:r>
            <a:endParaRPr altLang="en-US" lang="zh-CN"/>
          </a:p>
        </p:txBody>
      </p:sp>
      <p:sp>
        <p:nvSpPr>
          <p:cNvPr id="104923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需求增长：随着全球经济复苏，航运需求将持续增长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运力紧张：由于船舶拆解减少和新船交付延迟，运力紧张状况将加剧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成本上涨：由于燃油价格上涨、人力成本增加等因素，航运成本将持续上涨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环保法规：各国政府加强对船舶排放的限制，推动绿色航运发展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中国航运市场趋势</a:t>
            </a:r>
            <a:endParaRPr altLang="en-US" lang="zh-CN"/>
          </a:p>
        </p:txBody>
      </p:sp>
      <p:sp>
        <p:nvSpPr>
          <p:cNvPr id="104929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需求增长：随着全球经济的复苏，航运市场需求将持续增长。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绿色环保：航运业将更加注重环保和可持续发展，推动绿色航运发展。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技术创新：数字化、智能化等技术的应用将加速航运业转型升级。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市场竞争：航运市场竞争将更加激烈，中小型航运企业面临生存挑战。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航运市场主要影响因素</a:t>
            </a:r>
            <a:endParaRPr altLang="en-US" lang="zh-CN"/>
          </a:p>
        </p:txBody>
      </p:sp>
      <p:sp>
        <p:nvSpPr>
          <p:cNvPr id="1049342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全球经济形势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348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贸易状况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354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航运需求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360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航运运力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航运市场发展机遇与挑战</a:t>
            </a:r>
            <a:endParaRPr altLang="en-US" lang="zh-CN"/>
          </a:p>
        </p:txBody>
      </p:sp>
      <p:sp>
        <p:nvSpPr>
          <p:cNvPr id="104940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机遇：技术创新推动，智能化发展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挑战：市场竞争激烈，盈利压力大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机遇：全球经济复苏，航运需求增加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挑战：环保法规趋严，运营成本上升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9231"/>
          </a:bodyPr>
          <a:p>
            <a:r>
              <a:rPr altLang="en-US" dirty="0" lang="zh-CN"/>
              <a:t>2024年物流业市场展望</a:t>
            </a:r>
            <a:endParaRPr altLang="en-US" dirty="0" lang="zh-CN"/>
          </a:p>
        </p:txBody>
      </p:sp>
      <p:sp>
        <p:nvSpPr>
          <p:cNvPr id="10494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物流业发展趋势</a:t>
            </a:r>
            <a:endParaRPr altLang="en-US" lang="zh-CN"/>
          </a:p>
        </p:txBody>
      </p:sp>
      <p:sp>
        <p:nvSpPr>
          <p:cNvPr id="104952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数字化转型：利用大数据、人工智能等技术提升物流效率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绿色环保：推动可持续发展，降低物流对环境的影响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智能化升级：无人驾驶、无人机配送等新兴技术将得到广泛应用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供应链协同：实现供应链各环节的无缝对接，提升整体运营效率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物流业主要业态</a:t>
            </a:r>
            <a:endParaRPr altLang="en-US" lang="zh-CN"/>
          </a:p>
        </p:txBody>
      </p:sp>
      <p:sp>
        <p:nvSpPr>
          <p:cNvPr id="10495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快递业：随着电商市场的不断扩大，快递业将继续保持高速增长。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合同物流：企业将物流服务外包，通过专业化的物流服务提供商来降低成本和提高效率。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冷链物流：随着人们对食品安全和新鲜度的需求增加，冷链物流市场将不断扩大。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电商物流：电商平台自建物流体系，提供高效、便捷的配送服务。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物流业技术创新与应用</a:t>
            </a:r>
            <a:endParaRPr altLang="en-US" lang="zh-CN"/>
          </a:p>
        </p:txBody>
      </p:sp>
      <p:sp>
        <p:nvSpPr>
          <p:cNvPr id="10496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3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自动化技术：提高物流运作效率，降低成本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区块链技术：实现物流信息透明化，提高供应链的可追溯性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人工智能技术：优化物流路线，预测需求，提升客户服务体验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4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物联网技术：实时监控货物状态，提高物流安全性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物流业发展机遇与挑战</a:t>
            </a:r>
            <a:endParaRPr altLang="en-US" lang="zh-CN"/>
          </a:p>
        </p:txBody>
      </p:sp>
      <p:sp>
        <p:nvSpPr>
          <p:cNvPr id="10496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竞争格局：物流业市场竞争激烈，企业需要不断提升自身实力和品牌影响力，才能在市场竞争中立于不败之地。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机遇：随着全球经济的复苏，物流业将迎来更大的发展空间，特别是在数字化、智能化等方面将有更多机会。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挑战：环保政策、劳动力成本、技术更新换代等问题也将给物流业带来挑战，需要企业不断创新和提升服务质量。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未来趋势：未来物流业将更加注重智能化、绿色化、个性化服务等方面的发展，企业需要紧跟市场趋势，不断创新和进步。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航运与物流业融合发展</a:t>
            </a:r>
            <a:endParaRPr altLang="en-US" dirty="0" lang="zh-CN"/>
          </a:p>
        </p:txBody>
      </p:sp>
      <p:sp>
        <p:nvSpPr>
          <p:cNvPr id="10497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航运与物流业融合发展现状</a:t>
            </a:r>
            <a:endParaRPr altLang="en-US" lang="zh-CN"/>
          </a:p>
        </p:txBody>
      </p:sp>
      <p:sp>
        <p:nvSpPr>
          <p:cNvPr id="104981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航运与物流业融合发展的现状和趋势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航运与物流业融合发展的背景和意义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航运与物流业融合发展的主要模式和案例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航运与物流业融合发展面临的挑战和机遇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航运与物流业融合发展模式</a:t>
            </a:r>
            <a:endParaRPr altLang="en-US" lang="zh-CN"/>
          </a:p>
        </p:txBody>
      </p:sp>
      <p:sp>
        <p:nvSpPr>
          <p:cNvPr id="104987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8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8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航运与物流业融合发展的必要性：提高物流效率、降低成本、增强竞争力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航运与物流业融合发展的未来趋势：数字化、智能化、绿色化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航运与物流业融合发展的主要模式：一体化物流服务、共同配送、多式联运等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航运与物流业融合发展的关键要素：信息共享、资源整合、协同发展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航运与物流业融合发展案例分析</a:t>
            </a:r>
            <a:endParaRPr altLang="en-US" lang="zh-CN"/>
          </a:p>
        </p:txBody>
      </p:sp>
      <p:sp>
        <p:nvSpPr>
          <p:cNvPr id="10499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案例一：马士基与IBM合作，利用区块链技术优化供应链管理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案例二：中远海运与阿里巴巴合作，共同打造智能物流平台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案例三：地中海航运与赫伯罗特合并，成为全球最大的集装箱运输公司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案例四：达飞轮船投资建设绿色甲醇生产基地，推动航运业可持续发展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航运与物流业融合发展前景展望</a:t>
            </a:r>
            <a:endParaRPr altLang="en-US" lang="zh-CN"/>
          </a:p>
        </p:txBody>
      </p:sp>
      <p:sp>
        <p:nvSpPr>
          <p:cNvPr id="105001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政策支持：政府出台相关政策，鼓励航运与物流业融合发展，提高产业竞争力。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技术创新：随着物联网、大数据、人工智能等技术的不断发展，航运与物流业将实现更高效、智能的融合。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市场需求：随着全球经济一体化的深入发展，客户对一体化物流服务的需求日益增长，推动航运与物流业融合发展。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绿色环保：随着环保意识的提高，绿色、低碳的航运与物流业融合发展将成为未来的趋势。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航运与物流业政策环境分析</a:t>
            </a:r>
            <a:endParaRPr altLang="en-US" dirty="0" lang="zh-CN"/>
          </a:p>
        </p:txBody>
      </p:sp>
      <p:sp>
        <p:nvSpPr>
          <p:cNvPr id="10500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国际航运与物流政策环境分析</a:t>
            </a:r>
            <a:endParaRPr altLang="en-US" lang="zh-CN"/>
          </a:p>
        </p:txBody>
      </p:sp>
      <p:sp>
        <p:nvSpPr>
          <p:cNvPr id="105011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全球贸易保护主义抬头，对航运与物流业产生影响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数字化和智能化技术的应用，推动航运与物流业转型升级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环保政策趋严，促使航运与物流业绿色发展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地区冲突和地缘政治风险，对国际航运与物流业带来不确定性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中国航运与物流政策环境分析</a:t>
            </a:r>
            <a:endParaRPr altLang="en-US" lang="zh-CN"/>
          </a:p>
        </p:txBody>
      </p:sp>
      <p:sp>
        <p:nvSpPr>
          <p:cNvPr id="105016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6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政策支持：政府出台了一系列航运与物流业发展政策，鼓励企业加大投资、提升服务质量和效率。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法规完善：为了规范市场秩序和保障各方权益，中国政府不断完善航运与物流相关法规，加强监管力度。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税收优惠：针对航运与物流企业，政府提供了一系列的税收优惠政策，减轻企业负担，提高市场竞争力。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8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信息化推进：政府大力推进航运与物流信息化进程，鼓励企业运用先进技术提升运营效率和降低成本。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政策环境对航运与物流业的影响分析</a:t>
            </a:r>
            <a:endParaRPr altLang="en-US" lang="zh-CN"/>
          </a:p>
        </p:txBody>
      </p:sp>
      <p:sp>
        <p:nvSpPr>
          <p:cNvPr id="105022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政策环境对航运与物流业的发展具有重要影响，包括港口建设、航道维护、船舶制造等方面。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政府政策支持对于航运与物流业的发展至关重要，如税收优惠、融资支持等。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政策环境的变化可能对航运与物流业带来机遇和挑战，如环保政策的实施可能推动绿色航运的发展，而贸易政策的调整可能影响物流需求的规模和结构。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航运与物流企业应关注政策环境的变化，加强与政府部门的沟通合作，以适应政策环境的变化并抓住发展机遇。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政策建议与展望</a:t>
            </a:r>
            <a:endParaRPr altLang="en-US" lang="zh-CN"/>
          </a:p>
        </p:txBody>
      </p:sp>
      <p:sp>
        <p:nvSpPr>
          <p:cNvPr id="10502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优化航运与物流业税收政策，降低企业税负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加大对航运与物流业基础设施建设的投入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推进航运与物流业绿色发展，加强环保监管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鼓励航运与物流业技术创新，提升行业竞争力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503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4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2024年航运与物流业市场展望呈现积极态势，市场需求持续增长。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技术创新和绿色发展成为行业发展的关键因素，智能航运和绿色物流成为趋势。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行业面临诸多挑战，如贸易紧张、环保政策等，需要加强合作与协调。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未来航运与物流业市场将呈现多元化、个性化的发展趋势，需要不断创新和适应变化。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对航运与物流企业的建议</a:t>
            </a:r>
            <a:endParaRPr altLang="en-US" lang="zh-CN"/>
          </a:p>
        </p:txBody>
      </p:sp>
      <p:sp>
        <p:nvSpPr>
          <p:cNvPr id="105046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7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7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8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8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8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8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8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9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9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9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9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9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加大技术创新投入，提高运输效率和安全性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关注环保和可持续发展，积极采用绿色技术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加强与政府、行业协会等机构的合作，共同推动行业发展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优化供应链管理，降低成本并提高竞争力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对政府部门的建议</a:t>
            </a:r>
            <a:endParaRPr altLang="en-US" lang="zh-CN"/>
          </a:p>
        </p:txBody>
      </p:sp>
      <p:sp>
        <p:nvSpPr>
          <p:cNvPr id="10505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加强行业监管，规范市场秩序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加大对航运与物流业的支持力度，提高行业竞争力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优化税收政策，降低企业税负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推动绿色物流发展，促进环保与可持续发展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61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6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0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5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0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5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11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2024-01-06T04:44:45Z</dcterms:created>
  <dcterms:modified xsi:type="dcterms:W3CDTF">2024-01-06T04:44:45Z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9117b8fe30d8454a9fa2ca087291adcc_21</vt:lpwstr>
  </property>
</Properties>
</file>