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094" r:id="rId1"/>
    <p:sldMasterId id="2147492131" r:id="rId2"/>
  </p:sldMasterIdLst>
  <p:notesMasterIdLst>
    <p:notesMasterId r:id="rId3"/>
  </p:notesMasterIdLst>
  <p:sldIdLst>
    <p:sldId id="4019" r:id="rId4"/>
    <p:sldId id="4022" r:id="rId5"/>
    <p:sldId id="4025" r:id="rId6"/>
    <p:sldId id="4028" r:id="rId7"/>
    <p:sldId id="4031" r:id="rId8"/>
    <p:sldId id="4034" r:id="rId9"/>
    <p:sldId id="4037" r:id="rId10"/>
    <p:sldId id="4040" r:id="rId11"/>
    <p:sldId id="4043" r:id="rId12"/>
    <p:sldId id="4046" r:id="rId13"/>
    <p:sldId id="4049" r:id="rId14"/>
    <p:sldId id="4052" r:id="rId15"/>
    <p:sldId id="4055" r:id="rId16"/>
    <p:sldId id="4058" r:id="rId17"/>
    <p:sldId id="4061" r:id="rId18"/>
    <p:sldId id="4064" r:id="rId19"/>
    <p:sldId id="4067" r:id="rId20"/>
    <p:sldId id="4070" r:id="rId21"/>
    <p:sldId id="4073" r:id="rId22"/>
    <p:sldId id="4076" r:id="rId23"/>
    <p:sldId id="4079" r:id="rId24"/>
    <p:sldId id="4082" r:id="rId25"/>
    <p:sldId id="4085" r:id="rId26"/>
    <p:sldId id="4088" r:id="rId27"/>
    <p:sldId id="4091" r:id="rId28"/>
    <p:sldId id="4094" r:id="rId29"/>
    <p:sldId id="4097" r:id="rId30"/>
    <p:sldId id="4100"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095" r:id="rId1"/>
    <p:sldLayoutId id="2147492096" r:id="rId2"/>
    <p:sldLayoutId id="2147492097" r:id="rId3"/>
    <p:sldLayoutId id="2147492098" r:id="rId4"/>
    <p:sldLayoutId id="2147492099" r:id="rId5"/>
    <p:sldLayoutId id="2147492100" r:id="rId6"/>
    <p:sldLayoutId id="2147492101" r:id="rId7"/>
    <p:sldLayoutId id="2147492102" r:id="rId8"/>
    <p:sldLayoutId id="2147492103" r:id="rId9"/>
    <p:sldLayoutId id="2147492104" r:id="rId10"/>
    <p:sldLayoutId id="214749210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2132" r:id="rId1"/>
    <p:sldLayoutId id="2147492133" r:id="rId2"/>
    <p:sldLayoutId id="2147492134" r:id="rId3"/>
    <p:sldLayoutId id="2147492135" r:id="rId4"/>
    <p:sldLayoutId id="2147492136" r:id="rId5"/>
    <p:sldLayoutId id="2147492137" r:id="rId6"/>
    <p:sldLayoutId id="2147492138" r:id="rId7"/>
    <p:sldLayoutId id="2147492139" r:id="rId8"/>
    <p:sldLayoutId id="2147492140" r:id="rId9"/>
    <p:sldLayoutId id="2147492141" r:id="rId10"/>
    <p:sldLayoutId id="2147492142"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tags" Target="../tags/tag79.xml"/><Relationship Id="rId20" Type="http://schemas.openxmlformats.org/officeDocument/2006/relationships/tags" Target="../tags/tag80.xml"/><Relationship Id="rId21" Type="http://schemas.openxmlformats.org/officeDocument/2006/relationships/tags" Target="../tags/tag8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tags" Target="../tags/tag124.xml"/><Relationship Id="rId14" Type="http://schemas.openxmlformats.org/officeDocument/2006/relationships/tags" Target="../tags/tag125.xml"/><Relationship Id="rId15" Type="http://schemas.openxmlformats.org/officeDocument/2006/relationships/tags" Target="../tags/tag126.xml"/><Relationship Id="rId16" Type="http://schemas.openxmlformats.org/officeDocument/2006/relationships/tags" Target="../tags/tag127.xml"/><Relationship Id="rId17" Type="http://schemas.openxmlformats.org/officeDocument/2006/relationships/tags" Target="../tags/tag128.xml"/><Relationship Id="rId18" Type="http://schemas.openxmlformats.org/officeDocument/2006/relationships/tags" Target="../tags/tag129.xml"/><Relationship Id="rId19" Type="http://schemas.openxmlformats.org/officeDocument/2006/relationships/tags" Target="../tags/tag130.xml"/><Relationship Id="rId20" Type="http://schemas.openxmlformats.org/officeDocument/2006/relationships/tags" Target="../tags/tag131.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tags" Target="../tags/tag241.xml"/><Relationship Id="rId14" Type="http://schemas.openxmlformats.org/officeDocument/2006/relationships/tags" Target="../tags/tag242.xml"/><Relationship Id="rId1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tags" Target="../tags/tag270.xml"/><Relationship Id="rId14" Type="http://schemas.openxmlformats.org/officeDocument/2006/relationships/tags" Target="../tags/tag271.xml"/><Relationship Id="rId15" Type="http://schemas.openxmlformats.org/officeDocument/2006/relationships/tags" Target="../tags/tag272.xml"/><Relationship Id="rId16" Type="http://schemas.openxmlformats.org/officeDocument/2006/relationships/tags" Target="../tags/tag273.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tags" Target="../tags/tag306.xml"/><Relationship Id="rId18" Type="http://schemas.openxmlformats.org/officeDocument/2006/relationships/tags" Target="../tags/tag307.xml"/><Relationship Id="rId19" Type="http://schemas.openxmlformats.org/officeDocument/2006/relationships/tags" Target="../tags/tag308.xml"/><Relationship Id="rId20" Type="http://schemas.openxmlformats.org/officeDocument/2006/relationships/tags" Target="../tags/tag309.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提高学生的逻辑思维能力</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16"/>
          <p:cNvSpPr/>
          <p:nvPr>
            <p:custDataLst>
              <p:tags r:id="rId3"/>
            </p:custDataLst>
          </p:nvPr>
        </p:nvSpPr>
        <p:spPr>
          <a:xfrm>
            <a:off x="6096000"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68" name="矩形: 圆角 7"/>
          <p:cNvSpPr/>
          <p:nvPr>
            <p:custDataLst>
              <p:tags r:id="rId4"/>
            </p:custDataLst>
          </p:nvPr>
        </p:nvSpPr>
        <p:spPr>
          <a:xfrm>
            <a:off x="130117"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0" name="矩形: 圆角 10"/>
          <p:cNvSpPr/>
          <p:nvPr>
            <p:custDataLst>
              <p:tags r:id="rId5"/>
            </p:custDataLst>
          </p:nvPr>
        </p:nvSpPr>
        <p:spPr>
          <a:xfrm>
            <a:off x="214593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2" name="矩形: 圆角 13"/>
          <p:cNvSpPr/>
          <p:nvPr>
            <p:custDataLst>
              <p:tags r:id="rId6"/>
            </p:custDataLst>
          </p:nvPr>
        </p:nvSpPr>
        <p:spPr>
          <a:xfrm>
            <a:off x="4121455"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4" name="矩形: 圆角 16"/>
          <p:cNvSpPr/>
          <p:nvPr>
            <p:custDataLst>
              <p:tags r:id="rId7"/>
            </p:custDataLst>
          </p:nvPr>
        </p:nvSpPr>
        <p:spPr>
          <a:xfrm>
            <a:off x="811279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6" name="矩形: 圆角 16"/>
          <p:cNvSpPr/>
          <p:nvPr>
            <p:custDataLst>
              <p:tags r:id="rId8"/>
            </p:custDataLst>
          </p:nvPr>
        </p:nvSpPr>
        <p:spPr>
          <a:xfrm>
            <a:off x="10135177"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8" name="文本框 14"/>
          <p:cNvSpPr txBox="1"/>
          <p:nvPr>
            <p:custDataLst>
              <p:tags r:id="rId9"/>
            </p:custDataLst>
          </p:nvPr>
        </p:nvSpPr>
        <p:spPr>
          <a:xfrm flipH="1">
            <a:off x="16637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0" name="文本框 17"/>
          <p:cNvSpPr txBox="1"/>
          <p:nvPr>
            <p:custDataLst>
              <p:tags r:id="rId10"/>
            </p:custDataLst>
          </p:nvPr>
        </p:nvSpPr>
        <p:spPr>
          <a:xfrm>
            <a:off x="11493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82" name="文本框 14"/>
          <p:cNvSpPr txBox="1"/>
          <p:nvPr>
            <p:custDataLst>
              <p:tags r:id="rId11"/>
            </p:custDataLst>
          </p:nvPr>
        </p:nvSpPr>
        <p:spPr>
          <a:xfrm flipH="1">
            <a:off x="220726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4" name="文本框 17"/>
          <p:cNvSpPr txBox="1"/>
          <p:nvPr>
            <p:custDataLst>
              <p:tags r:id="rId12"/>
            </p:custDataLst>
          </p:nvPr>
        </p:nvSpPr>
        <p:spPr>
          <a:xfrm>
            <a:off x="215582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6" name="文本框 14"/>
          <p:cNvSpPr txBox="1"/>
          <p:nvPr>
            <p:custDataLst>
              <p:tags r:id="rId13"/>
            </p:custDataLst>
          </p:nvPr>
        </p:nvSpPr>
        <p:spPr>
          <a:xfrm flipH="1">
            <a:off x="418338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8" name="文本框 17"/>
          <p:cNvSpPr txBox="1"/>
          <p:nvPr>
            <p:custDataLst>
              <p:tags r:id="rId14"/>
            </p:custDataLst>
          </p:nvPr>
        </p:nvSpPr>
        <p:spPr>
          <a:xfrm>
            <a:off x="413194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90" name="文本框 17"/>
          <p:cNvSpPr txBox="1"/>
          <p:nvPr>
            <p:custDataLst>
              <p:tags r:id="rId15"/>
            </p:custDataLst>
          </p:nvPr>
        </p:nvSpPr>
        <p:spPr>
          <a:xfrm flipH="1">
            <a:off x="616204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2" name="文本框 17"/>
          <p:cNvSpPr txBox="1"/>
          <p:nvPr>
            <p:custDataLst>
              <p:tags r:id="rId16"/>
            </p:custDataLst>
          </p:nvPr>
        </p:nvSpPr>
        <p:spPr>
          <a:xfrm>
            <a:off x="611060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4" name="文本框 29"/>
          <p:cNvSpPr txBox="1"/>
          <p:nvPr>
            <p:custDataLst>
              <p:tags r:id="rId17"/>
            </p:custDataLst>
          </p:nvPr>
        </p:nvSpPr>
        <p:spPr>
          <a:xfrm flipH="1">
            <a:off x="8176895"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6" name="文本框 17"/>
          <p:cNvSpPr txBox="1"/>
          <p:nvPr>
            <p:custDataLst>
              <p:tags r:id="rId18"/>
            </p:custDataLst>
          </p:nvPr>
        </p:nvSpPr>
        <p:spPr>
          <a:xfrm>
            <a:off x="812546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
        <p:nvSpPr>
          <p:cNvPr id="1048798" name="文本框 31"/>
          <p:cNvSpPr txBox="1"/>
          <p:nvPr>
            <p:custDataLst>
              <p:tags r:id="rId19"/>
            </p:custDataLst>
          </p:nvPr>
        </p:nvSpPr>
        <p:spPr>
          <a:xfrm flipH="1">
            <a:off x="1016381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800" name="文本框 17"/>
          <p:cNvSpPr txBox="1"/>
          <p:nvPr>
            <p:custDataLst>
              <p:tags r:id="rId20"/>
            </p:custDataLst>
          </p:nvPr>
        </p:nvSpPr>
        <p:spPr>
          <a:xfrm>
            <a:off x="1013587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Six</a:t>
            </a:r>
            <a:endParaRPr altLang="zh-CN" dirty="0" sz="2000" lang="en-US">
              <a:solidFill>
                <a:schemeClr val="accent1"/>
              </a:solidFill>
              <a:latin typeface="+mj-ea"/>
              <a:ea typeface="+mj-ea"/>
              <a:cs typeface="微软雅黑" panose="020B0503020204020204" charset="-122"/>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2" name="标题"/>
          <p:cNvSpPr>
            <a:spLocks noGrp="1"/>
          </p:cNvSpPr>
          <p:nvPr>
            <p:ph type="title"/>
            <p:custDataLst>
              <p:tags r:id="rId1"/>
            </p:custDataLst>
          </p:nvPr>
        </p:nvSpPr>
        <p:spPr>
          <a:xfrm>
            <a:off x="1526400" y="3381109"/>
            <a:ext cx="9144000" cy="1152000"/>
          </a:xfrm>
        </p:spPr>
        <p:txBody>
          <a:bodyPr/>
          <a:p>
            <a:r>
              <a:rPr altLang="en-US" dirty="0" lang="zh-CN"/>
              <a:t>逻辑思维能力的重要性</a:t>
            </a:r>
            <a:endParaRPr altLang="en-US" dirty="0" lang="zh-CN"/>
          </a:p>
        </p:txBody>
      </p:sp>
      <p:sp>
        <p:nvSpPr>
          <p:cNvPr id="1048824"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1"/>
          <p:cNvSpPr>
            <a:spLocks noGrp="1"/>
          </p:cNvSpPr>
          <p:nvPr>
            <p:ph type="title"/>
          </p:nvPr>
        </p:nvSpPr>
        <p:spPr/>
        <p:txBody>
          <a:bodyPr/>
          <a:p>
            <a:r>
              <a:rPr altLang="en-US" lang="zh-CN"/>
              <a:t>逻辑思维能力在生活和工作中的运用</a:t>
            </a:r>
            <a:endParaRPr altLang="en-US" lang="zh-CN"/>
          </a:p>
        </p:txBody>
      </p:sp>
      <p:sp>
        <p:nvSpPr>
          <p:cNvPr id="1048852"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决策制定：逻辑思维能力有助于做出更好的决策，特别是在复杂情况下。</a:t>
            </a:r>
            <a:endParaRPr altLang="en-US" dirty="0" sz="1200" lang="zh-CN" spc="150">
              <a:solidFill>
                <a:schemeClr val="tx1">
                  <a:lumMod val="65000"/>
                  <a:lumOff val="35000"/>
                </a:schemeClr>
              </a:solidFill>
              <a:latin typeface="+mn-ea"/>
              <a:sym typeface="+mn-ea"/>
            </a:endParaRPr>
          </a:p>
        </p:txBody>
      </p:sp>
      <p:sp>
        <p:nvSpPr>
          <p:cNvPr id="1048854"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问题解决：逻辑思维能帮助我们系统地分析问题，找到解决方案。</a:t>
            </a:r>
            <a:endParaRPr altLang="en-US" dirty="0" sz="1200" lang="zh-CN" spc="150">
              <a:solidFill>
                <a:schemeClr val="tx1">
                  <a:lumMod val="65000"/>
                  <a:lumOff val="35000"/>
                </a:schemeClr>
              </a:solidFill>
              <a:latin typeface="+mn-ea"/>
              <a:sym typeface="+mn-ea"/>
            </a:endParaRPr>
          </a:p>
        </p:txBody>
      </p:sp>
      <p:sp>
        <p:nvSpPr>
          <p:cNvPr id="1048856"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沟通交流：在工作中，逻辑思维有助于清晰地表达观点，提高说服力。</a:t>
            </a:r>
            <a:endParaRPr altLang="en-US" dirty="0" sz="1200" lang="zh-CN" spc="150">
              <a:solidFill>
                <a:schemeClr val="tx1">
                  <a:lumMod val="65000"/>
                  <a:lumOff val="35000"/>
                </a:schemeClr>
              </a:solidFill>
              <a:latin typeface="+mn-ea"/>
              <a:sym typeface="+mn-ea"/>
            </a:endParaRPr>
          </a:p>
        </p:txBody>
      </p:sp>
      <p:sp>
        <p:nvSpPr>
          <p:cNvPr id="1048858"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学习与成长：逻辑思维能力有助于理解和吸收新知识，提升个人能力。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892" name="标题 1"/>
          <p:cNvSpPr>
            <a:spLocks noGrp="1"/>
          </p:cNvSpPr>
          <p:nvPr>
            <p:ph type="title"/>
          </p:nvPr>
        </p:nvSpPr>
        <p:spPr/>
        <p:txBody>
          <a:bodyPr/>
          <a:p>
            <a:r>
              <a:rPr altLang="en-US" lang="zh-CN"/>
              <a:t>提高逻辑思维能力对个人发展的影响</a:t>
            </a:r>
            <a:endParaRPr altLang="en-US" lang="zh-CN"/>
          </a:p>
        </p:txBody>
      </p:sp>
      <p:sp>
        <p:nvSpPr>
          <p:cNvPr id="1048894"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96"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898"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00"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02"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04"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06"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08"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10"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提升沟通和表达能力</a:t>
            </a:r>
            <a:endParaRPr altLang="en-US" dirty="0" sz="2400" lang="zh-CN">
              <a:latin typeface="+mn-ea"/>
              <a:ea typeface="+mn-ea"/>
            </a:endParaRPr>
          </a:p>
        </p:txBody>
      </p:sp>
      <p:sp>
        <p:nvSpPr>
          <p:cNvPr id="1048912"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促进职业生涯发展</a:t>
            </a:r>
            <a:endParaRPr altLang="en-US" dirty="0" sz="2400" lang="zh-CN">
              <a:latin typeface="+mn-ea"/>
              <a:ea typeface="+mn-ea"/>
            </a:endParaRPr>
          </a:p>
        </p:txBody>
      </p:sp>
      <p:sp>
        <p:nvSpPr>
          <p:cNvPr id="1048914"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提高学习和工作效率</a:t>
            </a:r>
            <a:endParaRPr altLang="en-US" dirty="0" sz="2400" lang="zh-CN">
              <a:latin typeface="+mn-ea"/>
              <a:ea typeface="+mn-ea"/>
            </a:endParaRPr>
          </a:p>
        </p:txBody>
      </p:sp>
      <p:sp>
        <p:nvSpPr>
          <p:cNvPr id="1048916"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增强创新能力和解决问题的能力</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0" name="标题 1"/>
          <p:cNvSpPr>
            <a:spLocks noGrp="1"/>
          </p:cNvSpPr>
          <p:nvPr>
            <p:ph type="title"/>
          </p:nvPr>
        </p:nvSpPr>
        <p:spPr/>
        <p:txBody>
          <a:bodyPr/>
          <a:p>
            <a:r>
              <a:rPr altLang="en-US" lang="zh-CN"/>
              <a:t>逻辑思维能力与创造力、解决问题的能力之间的关系</a:t>
            </a:r>
            <a:endParaRPr altLang="en-US" lang="zh-CN"/>
          </a:p>
        </p:txBody>
      </p:sp>
      <p:sp>
        <p:nvSpPr>
          <p:cNvPr id="1048952"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4"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6"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8"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0"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逻辑思维能力能够提高人们解决问题的能力，帮助人们更好地分析问题、提出解决方案和实施计划。</a:t>
            </a:r>
            <a:endParaRPr altLang="en-US" sz="1400" lang="zh-CN" spc="150">
              <a:solidFill>
                <a:schemeClr val="tx1"/>
              </a:solidFill>
              <a:effectLst/>
              <a:latin typeface="+mn-ea"/>
              <a:sym typeface="+mn-ea"/>
            </a:endParaRPr>
          </a:p>
        </p:txBody>
      </p:sp>
      <p:sp>
        <p:nvSpPr>
          <p:cNvPr id="1048962"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逻辑思维能力是创造力的重要基础，能够帮助人们更好地进行创新思考和解决问题。</a:t>
            </a:r>
            <a:endParaRPr altLang="en-US" dirty="0" sz="1400" lang="zh-CN" spc="150">
              <a:solidFill>
                <a:schemeClr val="tx1"/>
              </a:solidFill>
              <a:effectLst/>
              <a:latin typeface="+mn-ea"/>
              <a:sym typeface="+mn-ea"/>
            </a:endParaRPr>
          </a:p>
        </p:txBody>
      </p:sp>
      <p:sp>
        <p:nvSpPr>
          <p:cNvPr id="1048964" name="文本框 7"/>
          <p:cNvSpPr txBox="1"/>
          <p:nvPr>
            <p:custDataLst>
              <p:tags r:id="rId7"/>
            </p:custDataLst>
          </p:nvPr>
        </p:nvSpPr>
        <p:spPr>
          <a:xfrm>
            <a:off x="6203955" y="1772582"/>
            <a:ext cx="2809868" cy="1267521"/>
          </a:xfrm>
          <a:prstGeom prst="rect"/>
          <a:noFill/>
        </p:spPr>
        <p:txBody>
          <a:bodyPr lIns="0" rtlCol="0" wrap="square">
            <a:normAutofit fontScale="92857"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创造力与逻辑思维能力相互促进，创造力能够激发新的思考方式，而逻辑思维能力则能够将创新思考转化为实际解决方案。</a:t>
            </a:r>
            <a:endParaRPr altLang="en-US" sz="1400" lang="zh-CN" spc="150">
              <a:solidFill>
                <a:schemeClr val="tx1"/>
              </a:solidFill>
              <a:effectLst/>
              <a:latin typeface="+mn-ea"/>
              <a:sym typeface="+mn-ea"/>
            </a:endParaRPr>
          </a:p>
        </p:txBody>
      </p:sp>
      <p:sp>
        <p:nvSpPr>
          <p:cNvPr id="1048966"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逻辑思维能力在团队协作中也非常重要，能够帮助团队更好地协作、沟通并解决问题。</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00" name="标题"/>
          <p:cNvSpPr>
            <a:spLocks noGrp="1"/>
          </p:cNvSpPr>
          <p:nvPr>
            <p:ph type="title"/>
            <p:custDataLst>
              <p:tags r:id="rId1"/>
            </p:custDataLst>
          </p:nvPr>
        </p:nvSpPr>
        <p:spPr>
          <a:xfrm>
            <a:off x="1526400" y="3381109"/>
            <a:ext cx="9144000" cy="1152000"/>
          </a:xfrm>
        </p:spPr>
        <p:txBody>
          <a:bodyPr/>
          <a:p>
            <a:r>
              <a:rPr altLang="en-US" dirty="0" lang="zh-CN"/>
              <a:t>逻辑思维的要素和原则</a:t>
            </a:r>
            <a:endParaRPr altLang="en-US" dirty="0" lang="zh-CN"/>
          </a:p>
        </p:txBody>
      </p:sp>
      <p:sp>
        <p:nvSpPr>
          <p:cNvPr id="1049002"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28" name="标题 1"/>
          <p:cNvSpPr>
            <a:spLocks noGrp="1"/>
          </p:cNvSpPr>
          <p:nvPr>
            <p:ph type="title"/>
          </p:nvPr>
        </p:nvSpPr>
        <p:spPr/>
        <p:txBody>
          <a:bodyPr/>
          <a:p>
            <a:r>
              <a:rPr altLang="en-US" lang="zh-CN"/>
              <a:t>逻辑思维的要素</a:t>
            </a:r>
            <a:endParaRPr altLang="en-US" lang="zh-CN"/>
          </a:p>
        </p:txBody>
      </p:sp>
      <p:sp>
        <p:nvSpPr>
          <p:cNvPr id="1049030"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概念清晰：概念是逻辑思维的基本单位，必须明确、清晰、准确</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推理严密：推理是由一个或多个命题推导出另一个命题的过程，必须严密、合乎逻辑</a:t>
            </a:r>
            <a:endParaRPr dirty="0" sz="2000" err="1">
              <a:solidFill>
                <a:schemeClr val="tx1">
                  <a:lumMod val="75000"/>
                  <a:lumOff val="25000"/>
                </a:schemeClr>
              </a:solidFill>
              <a:latin typeface="+mn-ea"/>
              <a:ea typeface="+mn-ea"/>
              <a:cs typeface="+mn-ea"/>
              <a:sym typeface="+mn-lt"/>
            </a:endParaRPr>
          </a:p>
        </p:txBody>
      </p:sp>
      <p:sp>
        <p:nvSpPr>
          <p:cNvPr id="1049050"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56"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论证有力：论证是用一系列理由支持某一观点的过程，必须有力、有说服力</a:t>
            </a:r>
            <a:endParaRPr dirty="0" sz="1600" err="1">
              <a:solidFill>
                <a:schemeClr val="tx1">
                  <a:lumMod val="75000"/>
                  <a:lumOff val="25000"/>
                </a:schemeClr>
              </a:solidFill>
              <a:latin typeface="+mn-ea"/>
              <a:ea typeface="+mn-ea"/>
              <a:cs typeface="+mn-ea"/>
              <a:sym typeface="+mn-lt"/>
            </a:endParaRPr>
          </a:p>
        </p:txBody>
      </p:sp>
      <p:sp>
        <p:nvSpPr>
          <p:cNvPr id="10490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判断准确：判断是对事物情况的肯定或否定，必须明确、恰当、符合逻辑</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02" name="标题 1"/>
          <p:cNvSpPr>
            <a:spLocks noGrp="1"/>
          </p:cNvSpPr>
          <p:nvPr>
            <p:ph type="title"/>
          </p:nvPr>
        </p:nvSpPr>
        <p:spPr/>
        <p:txBody>
          <a:bodyPr/>
          <a:p>
            <a:r>
              <a:rPr altLang="en-US" lang="zh-CN"/>
              <a:t>逻辑思维的原则</a:t>
            </a:r>
            <a:endParaRPr altLang="en-US" lang="zh-CN"/>
          </a:p>
        </p:txBody>
      </p:sp>
      <p:sp>
        <p:nvSpPr>
          <p:cNvPr id="1049104"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6"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08" name="TextBox 2"/>
          <p:cNvSpPr txBox="1"/>
          <p:nvPr>
            <p:custDataLst>
              <p:tags r:id="rId3"/>
            </p:custDataLst>
          </p:nvPr>
        </p:nvSpPr>
        <p:spPr>
          <a:xfrm>
            <a:off x="1662883"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概念清晰：概念的定义和使用要准确，无歧义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0"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2"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14" name="TextBox 2"/>
          <p:cNvSpPr txBox="1"/>
          <p:nvPr>
            <p:custDataLst>
              <p:tags r:id="rId6"/>
            </p:custDataLst>
          </p:nvPr>
        </p:nvSpPr>
        <p:spPr>
          <a:xfrm>
            <a:off x="4170199"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推理严密：前提和结论之间要有明确的逻辑联系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6"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8"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20" name="TextBox 2"/>
          <p:cNvSpPr txBox="1"/>
          <p:nvPr>
            <p:custDataLst>
              <p:tags r:id="rId9"/>
            </p:custDataLst>
          </p:nvPr>
        </p:nvSpPr>
        <p:spPr>
          <a:xfrm>
            <a:off x="6674657"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论证有力：证据和推理要支持结论，无虚假或无关证据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2"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4"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26" name="TextBox 2"/>
          <p:cNvSpPr txBox="1"/>
          <p:nvPr>
            <p:custDataLst>
              <p:tags r:id="rId12"/>
            </p:custDataLst>
          </p:nvPr>
        </p:nvSpPr>
        <p:spPr>
          <a:xfrm>
            <a:off x="9173401"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思维一致：整个思维过程要保持一致性，无矛盾或冲突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0" name="标题 1"/>
          <p:cNvSpPr>
            <a:spLocks noGrp="1"/>
          </p:cNvSpPr>
          <p:nvPr>
            <p:ph type="title"/>
          </p:nvPr>
        </p:nvSpPr>
        <p:spPr/>
        <p:txBody>
          <a:bodyPr/>
          <a:p>
            <a:r>
              <a:rPr altLang="en-US" lang="zh-CN"/>
              <a:t>逻辑思维的基本形式和方法</a:t>
            </a:r>
            <a:endParaRPr altLang="en-US" lang="zh-CN"/>
          </a:p>
        </p:txBody>
      </p:sp>
      <p:sp>
        <p:nvSpPr>
          <p:cNvPr id="1049162"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概念：逻辑思维的基本概念，包括定义、分类、比较等。</a:t>
            </a:r>
            <a:endParaRPr altLang="en-US" dirty="0" sz="1200" lang="zh-CN" spc="150">
              <a:solidFill>
                <a:schemeClr val="tx1">
                  <a:lumMod val="65000"/>
                  <a:lumOff val="35000"/>
                </a:schemeClr>
              </a:solidFill>
              <a:latin typeface="+mn-ea"/>
              <a:sym typeface="+mn-ea"/>
            </a:endParaRPr>
          </a:p>
        </p:txBody>
      </p:sp>
      <p:sp>
        <p:nvSpPr>
          <p:cNvPr id="1049164"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命题：逻辑思维的命题形式，包括简单命题、复合命题、条件命题等。</a:t>
            </a:r>
            <a:endParaRPr altLang="en-US" dirty="0" sz="1200" lang="zh-CN" spc="150">
              <a:solidFill>
                <a:schemeClr val="tx1">
                  <a:lumMod val="65000"/>
                  <a:lumOff val="35000"/>
                </a:schemeClr>
              </a:solidFill>
              <a:latin typeface="+mn-ea"/>
              <a:sym typeface="+mn-ea"/>
            </a:endParaRPr>
          </a:p>
        </p:txBody>
      </p:sp>
      <p:sp>
        <p:nvSpPr>
          <p:cNvPr id="1049166"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推理：逻辑思维的推理形式，包括演绎推理、归纳推理、类比推理等。</a:t>
            </a:r>
            <a:endParaRPr altLang="en-US" dirty="0" sz="1200" lang="zh-CN" spc="150">
              <a:solidFill>
                <a:schemeClr val="tx1">
                  <a:lumMod val="65000"/>
                  <a:lumOff val="35000"/>
                </a:schemeClr>
              </a:solidFill>
              <a:latin typeface="+mn-ea"/>
              <a:sym typeface="+mn-ea"/>
            </a:endParaRPr>
          </a:p>
        </p:txBody>
      </p:sp>
      <p:sp>
        <p:nvSpPr>
          <p:cNvPr id="1049168"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论证：逻辑思维中的论证方法，包括直接论证、间接论证、反证法等。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2" name="标题"/>
          <p:cNvSpPr>
            <a:spLocks noGrp="1"/>
          </p:cNvSpPr>
          <p:nvPr>
            <p:ph type="title"/>
            <p:custDataLst>
              <p:tags r:id="rId1"/>
            </p:custDataLst>
          </p:nvPr>
        </p:nvSpPr>
        <p:spPr>
          <a:xfrm>
            <a:off x="1526400" y="3381109"/>
            <a:ext cx="9144000" cy="1152000"/>
          </a:xfrm>
        </p:spPr>
        <p:txBody>
          <a:bodyPr/>
          <a:p>
            <a:r>
              <a:rPr altLang="en-US" dirty="0" lang="zh-CN"/>
              <a:t>如何提高学生的逻辑思维能力</a:t>
            </a:r>
            <a:endParaRPr altLang="en-US" dirty="0" lang="zh-CN"/>
          </a:p>
        </p:txBody>
      </p:sp>
      <p:sp>
        <p:nvSpPr>
          <p:cNvPr id="1049204"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30" name="标题 1"/>
          <p:cNvSpPr>
            <a:spLocks noGrp="1"/>
          </p:cNvSpPr>
          <p:nvPr>
            <p:ph type="title"/>
          </p:nvPr>
        </p:nvSpPr>
        <p:spPr/>
        <p:txBody>
          <a:bodyPr/>
          <a:p>
            <a:r>
              <a:rPr altLang="en-US" lang="zh-CN"/>
              <a:t>培养学生的分析和推理能力</a:t>
            </a:r>
            <a:endParaRPr altLang="en-US" lang="zh-CN"/>
          </a:p>
        </p:txBody>
      </p:sp>
      <p:sp>
        <p:nvSpPr>
          <p:cNvPr id="1049232"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4"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236"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提供具体实例，引导学生分析问题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38"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0"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242" name="TextBox 2"/>
          <p:cNvSpPr txBox="1"/>
          <p:nvPr>
            <p:custDataLst>
              <p:tags r:id="rId6"/>
            </p:custDataLst>
          </p:nvPr>
        </p:nvSpPr>
        <p:spPr>
          <a:xfrm>
            <a:off x="4170199"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鼓励学生对问题进行推理和论证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4"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6"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248" name="TextBox 2"/>
          <p:cNvSpPr txBox="1"/>
          <p:nvPr>
            <p:custDataLst>
              <p:tags r:id="rId9"/>
            </p:custDataLst>
          </p:nvPr>
        </p:nvSpPr>
        <p:spPr>
          <a:xfrm>
            <a:off x="6674657"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教授学生逻辑思考的方法和技巧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50"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2"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254" name="TextBox 2"/>
          <p:cNvSpPr txBox="1"/>
          <p:nvPr>
            <p:custDataLst>
              <p:tags r:id="rId12"/>
            </p:custDataLst>
          </p:nvPr>
        </p:nvSpPr>
        <p:spPr>
          <a:xfrm>
            <a:off x="9173401"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通过练习和反馈，提高学生的分析和推理能力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88" name="标题 1"/>
          <p:cNvSpPr>
            <a:spLocks noGrp="1"/>
          </p:cNvSpPr>
          <p:nvPr>
            <p:ph type="title"/>
          </p:nvPr>
        </p:nvSpPr>
        <p:spPr/>
        <p:txBody>
          <a:bodyPr/>
          <a:p>
            <a:r>
              <a:rPr altLang="en-US" lang="zh-CN"/>
              <a:t>教授学生逻辑思维的技巧和方法</a:t>
            </a:r>
            <a:endParaRPr altLang="en-US" lang="zh-CN"/>
          </a:p>
        </p:txBody>
      </p:sp>
      <p:sp>
        <p:nvSpPr>
          <p:cNvPr id="1049290"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教授学生基本的逻辑思维概念，如概念、命题、推理等。</a:t>
            </a:r>
            <a:endParaRPr altLang="en-US" dirty="0" sz="1200" lang="zh-CN" spc="150">
              <a:solidFill>
                <a:schemeClr val="tx1">
                  <a:lumMod val="85000"/>
                  <a:lumOff val="15000"/>
                </a:schemeClr>
              </a:solidFill>
              <a:latin typeface="+mn-ea"/>
              <a:sym typeface="+mn-ea"/>
            </a:endParaRPr>
          </a:p>
        </p:txBody>
      </p:sp>
      <p:sp>
        <p:nvSpPr>
          <p:cNvPr id="1049292"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4"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6"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引导学生进行有效的思维训练，如分析、综合、归纳、演绎等。</a:t>
            </a:r>
            <a:endParaRPr altLang="en-US" dirty="0" sz="1200" lang="zh-CN" spc="150">
              <a:solidFill>
                <a:schemeClr val="tx1">
                  <a:lumMod val="85000"/>
                  <a:lumOff val="15000"/>
                </a:schemeClr>
              </a:solidFill>
              <a:latin typeface="+mn-ea"/>
              <a:sym typeface="+mn-ea"/>
            </a:endParaRPr>
          </a:p>
        </p:txBody>
      </p:sp>
      <p:sp>
        <p:nvSpPr>
          <p:cNvPr id="1049298"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0"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2"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教授学生如何运用逻辑思维解决实际问题，如解决问题、论证观点等。</a:t>
            </a:r>
            <a:endParaRPr altLang="en-US" dirty="0" sz="1200" lang="zh-CN" spc="150">
              <a:solidFill>
                <a:schemeClr val="tx1">
                  <a:lumMod val="85000"/>
                  <a:lumOff val="15000"/>
                </a:schemeClr>
              </a:solidFill>
              <a:latin typeface="+mn-ea"/>
              <a:sym typeface="+mn-ea"/>
            </a:endParaRPr>
          </a:p>
        </p:txBody>
      </p:sp>
      <p:sp>
        <p:nvSpPr>
          <p:cNvPr id="1049304"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6"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8"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教授学生如何评估自己的逻辑思维水平，并提供相应的改进建议。</a:t>
            </a:r>
            <a:endParaRPr altLang="en-US" dirty="0" sz="1200" lang="zh-CN" spc="150">
              <a:solidFill>
                <a:schemeClr val="tx1">
                  <a:lumMod val="85000"/>
                  <a:lumOff val="15000"/>
                </a:schemeClr>
              </a:solidFill>
              <a:latin typeface="+mn-ea"/>
              <a:sym typeface="+mn-ea"/>
            </a:endParaRPr>
          </a:p>
        </p:txBody>
      </p:sp>
      <p:sp>
        <p:nvSpPr>
          <p:cNvPr id="1049310"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2"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46" name="标题 1"/>
          <p:cNvSpPr>
            <a:spLocks noGrp="1"/>
          </p:cNvSpPr>
          <p:nvPr>
            <p:ph type="title"/>
          </p:nvPr>
        </p:nvSpPr>
        <p:spPr/>
        <p:txBody>
          <a:bodyPr/>
          <a:p>
            <a:r>
              <a:rPr altLang="en-US" lang="zh-CN"/>
              <a:t>通过实践和训练提高学生的逻辑思维能力</a:t>
            </a:r>
            <a:endParaRPr altLang="en-US" lang="zh-CN"/>
          </a:p>
        </p:txBody>
      </p:sp>
      <p:sp>
        <p:nvSpPr>
          <p:cNvPr id="1049348"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50"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2"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提供逻辑游戏和挑战，激发学生的兴趣和动力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54"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56"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8"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组织辩论和讨论活动，提高学生的思维敏捷性和批判性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60"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62"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引导学生进行逻辑推理练习，培养其分析和解决问题的能力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64"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6"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68"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0"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鼓励学生在日常生活中运用逻辑思维，提高其思维的实际应用能力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04" name="标题 1"/>
          <p:cNvSpPr>
            <a:spLocks noGrp="1"/>
          </p:cNvSpPr>
          <p:nvPr>
            <p:ph type="title"/>
          </p:nvPr>
        </p:nvSpPr>
        <p:spPr/>
        <p:txBody>
          <a:bodyPr/>
          <a:p>
            <a:r>
              <a:rPr altLang="en-US" lang="zh-CN"/>
              <a:t>引导学生养成逻辑思维的良好习惯</a:t>
            </a:r>
            <a:endParaRPr altLang="en-US" lang="zh-CN"/>
          </a:p>
        </p:txBody>
      </p:sp>
      <p:sp>
        <p:nvSpPr>
          <p:cNvPr id="1049406"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培养清晰表达的习惯：鼓励学生用准确、简练的语言表达自己的观点，有助于提高逻辑思维能力。</a:t>
            </a:r>
            <a:endParaRPr altLang="en-US" dirty="0" sz="1200" lang="zh-CN" spc="150">
              <a:solidFill>
                <a:schemeClr val="tx1">
                  <a:lumMod val="65000"/>
                  <a:lumOff val="35000"/>
                </a:schemeClr>
              </a:solidFill>
              <a:latin typeface="+mn-ea"/>
              <a:sym typeface="+mn-ea"/>
            </a:endParaRPr>
          </a:p>
        </p:txBody>
      </p:sp>
      <p:sp>
        <p:nvSpPr>
          <p:cNvPr id="1049408"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养成有条理思考的习惯：教育学生按照一定的逻辑顺序进行思考，避免跳跃式思维。</a:t>
            </a:r>
            <a:endParaRPr altLang="en-US" dirty="0" sz="1200" lang="zh-CN" spc="150">
              <a:solidFill>
                <a:schemeClr val="tx1">
                  <a:lumMod val="65000"/>
                  <a:lumOff val="35000"/>
                </a:schemeClr>
              </a:solidFill>
              <a:latin typeface="+mn-ea"/>
              <a:sym typeface="+mn-ea"/>
            </a:endParaRPr>
          </a:p>
        </p:txBody>
      </p:sp>
      <p:sp>
        <p:nvSpPr>
          <p:cNvPr id="1049410"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培养批判性思维习惯：鼓励学生质疑、分析、评估信息，学会独立思考。</a:t>
            </a:r>
            <a:endParaRPr altLang="en-US" dirty="0" sz="1200" lang="zh-CN" spc="150">
              <a:solidFill>
                <a:schemeClr val="tx1">
                  <a:lumMod val="65000"/>
                  <a:lumOff val="35000"/>
                </a:schemeClr>
              </a:solidFill>
              <a:latin typeface="+mn-ea"/>
              <a:sym typeface="+mn-ea"/>
            </a:endParaRPr>
          </a:p>
        </p:txBody>
      </p:sp>
      <p:sp>
        <p:nvSpPr>
          <p:cNvPr id="1049412"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培养系统思维习惯：引导学生全面、系统地看待问题，综合考虑各方面因素。</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46" name="标题"/>
          <p:cNvSpPr>
            <a:spLocks noGrp="1"/>
          </p:cNvSpPr>
          <p:nvPr>
            <p:ph type="title"/>
            <p:custDataLst>
              <p:tags r:id="rId1"/>
            </p:custDataLst>
          </p:nvPr>
        </p:nvSpPr>
        <p:spPr>
          <a:xfrm>
            <a:off x="1526400" y="3381109"/>
            <a:ext cx="9144000" cy="1152000"/>
          </a:xfrm>
        </p:spPr>
        <p:txBody>
          <a:bodyPr/>
          <a:p>
            <a:r>
              <a:rPr altLang="en-US" dirty="0" lang="zh-CN"/>
              <a:t>逻辑思维能力的培养与学科教学的结合</a:t>
            </a:r>
            <a:endParaRPr altLang="en-US" dirty="0" lang="zh-CN"/>
          </a:p>
        </p:txBody>
      </p:sp>
      <p:sp>
        <p:nvSpPr>
          <p:cNvPr id="1049448"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74" name="标题 1"/>
          <p:cNvSpPr>
            <a:spLocks noGrp="1"/>
          </p:cNvSpPr>
          <p:nvPr>
            <p:ph type="title"/>
          </p:nvPr>
        </p:nvSpPr>
        <p:spPr/>
        <p:txBody>
          <a:bodyPr/>
          <a:p>
            <a:r>
              <a:rPr altLang="en-US" lang="zh-CN"/>
              <a:t>逻辑思维与数学、物理等理科教学的结合</a:t>
            </a:r>
            <a:endParaRPr altLang="en-US" lang="zh-CN"/>
          </a:p>
        </p:txBody>
      </p:sp>
      <p:sp>
        <p:nvSpPr>
          <p:cNvPr id="1049476"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8"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逻辑思维在数学中的应用：通过解题过程，培养学生的逻辑推理能力。</a:t>
            </a:r>
            <a:endParaRPr altLang="en-US" dirty="0" sz="2000" lang="zh-CN" spc="150">
              <a:solidFill>
                <a:schemeClr val="tx1">
                  <a:lumMod val="75000"/>
                  <a:lumOff val="25000"/>
                </a:schemeClr>
              </a:solidFill>
              <a:latin typeface="+mn-ea"/>
              <a:sym typeface="+mn-ea"/>
            </a:endParaRPr>
          </a:p>
        </p:txBody>
      </p:sp>
      <p:sp>
        <p:nvSpPr>
          <p:cNvPr id="1049480"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2"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4"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逻辑思维在物理中的应用：通过实验设计和数据分析，提高学生的逻辑思维能力。</a:t>
            </a:r>
            <a:endParaRPr altLang="en-US" dirty="0" sz="2000" lang="zh-CN" spc="150">
              <a:solidFill>
                <a:schemeClr val="tx1">
                  <a:lumMod val="75000"/>
                  <a:lumOff val="25000"/>
                </a:schemeClr>
              </a:solidFill>
              <a:latin typeface="+mn-ea"/>
              <a:sym typeface="+mn-ea"/>
            </a:endParaRPr>
          </a:p>
        </p:txBody>
      </p:sp>
      <p:sp>
        <p:nvSpPr>
          <p:cNvPr id="1049486"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8"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0"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学科教学中逻辑思维的培养：教师需注重培养学生的逻辑思维能力，将其融入日常教学中。</a:t>
            </a:r>
            <a:endParaRPr altLang="en-US" dirty="0" sz="2000" lang="zh-CN" spc="150">
              <a:solidFill>
                <a:schemeClr val="tx1">
                  <a:lumMod val="75000"/>
                  <a:lumOff val="25000"/>
                </a:schemeClr>
              </a:solidFill>
              <a:latin typeface="+mn-ea"/>
              <a:sym typeface="+mn-ea"/>
            </a:endParaRPr>
          </a:p>
        </p:txBody>
      </p:sp>
      <p:sp>
        <p:nvSpPr>
          <p:cNvPr id="1049492"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4"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6"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逻辑思维与跨学科教学的结合：通过不同学科之间的联系，培养学生的逻辑思维能力。</a:t>
            </a:r>
            <a:endParaRPr altLang="en-US" dirty="0" sz="2000" lang="zh-CN" spc="150">
              <a:solidFill>
                <a:schemeClr val="tx1">
                  <a:lumMod val="75000"/>
                  <a:lumOff val="25000"/>
                </a:schemeClr>
              </a:solidFill>
              <a:latin typeface="+mn-ea"/>
              <a:sym typeface="+mn-ea"/>
            </a:endParaRPr>
          </a:p>
        </p:txBody>
      </p:sp>
      <p:sp>
        <p:nvSpPr>
          <p:cNvPr id="1049498"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32" name="标题 1"/>
          <p:cNvSpPr>
            <a:spLocks noGrp="1"/>
          </p:cNvSpPr>
          <p:nvPr>
            <p:ph type="title"/>
          </p:nvPr>
        </p:nvSpPr>
        <p:spPr/>
        <p:txBody>
          <a:bodyPr/>
          <a:p>
            <a:r>
              <a:rPr altLang="en-US" lang="zh-CN"/>
              <a:t>逻辑思维与语言、文学等文科教学的结合</a:t>
            </a:r>
            <a:endParaRPr altLang="en-US" lang="zh-CN"/>
          </a:p>
        </p:txBody>
      </p:sp>
      <p:sp>
        <p:nvSpPr>
          <p:cNvPr id="1049534"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6"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38"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语言教学：通过阅读、写作和语法分析，培养学生的逻辑思维能力。</a:t>
            </a:r>
            <a:endParaRPr altLang="en-US" dirty="0" sz="2000" lang="zh-CN" spc="200">
              <a:solidFill>
                <a:schemeClr val="tx1">
                  <a:lumMod val="85000"/>
                  <a:lumOff val="15000"/>
                </a:schemeClr>
              </a:solidFill>
              <a:latin typeface="+mn-ea"/>
              <a:sym typeface="+mn-ea"/>
            </a:endParaRPr>
          </a:p>
        </p:txBody>
      </p:sp>
      <p:sp>
        <p:nvSpPr>
          <p:cNvPr id="1049540"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42"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44"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文学教学：通过分析作品结构、情节和人物关系，提高学生的逻辑思维能力。</a:t>
            </a:r>
            <a:endParaRPr altLang="en-US" dirty="0" sz="2000" lang="zh-CN" spc="200">
              <a:solidFill>
                <a:schemeClr val="tx1">
                  <a:lumMod val="85000"/>
                  <a:lumOff val="15000"/>
                </a:schemeClr>
              </a:solidFill>
              <a:latin typeface="+mn-ea"/>
              <a:sym typeface="+mn-ea"/>
            </a:endParaRPr>
          </a:p>
        </p:txBody>
      </p:sp>
      <p:sp>
        <p:nvSpPr>
          <p:cNvPr id="1049546"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48"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50"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历史教学：通过分析历史事件、人物和趋势，培养学生的逻辑思维能力。</a:t>
            </a:r>
            <a:endParaRPr altLang="en-US" dirty="0" sz="2000" lang="zh-CN" spc="200">
              <a:solidFill>
                <a:schemeClr val="tx1">
                  <a:lumMod val="85000"/>
                  <a:lumOff val="15000"/>
                </a:schemeClr>
              </a:solidFill>
              <a:latin typeface="+mn-ea"/>
              <a:sym typeface="+mn-ea"/>
            </a:endParaRPr>
          </a:p>
        </p:txBody>
      </p:sp>
      <p:sp>
        <p:nvSpPr>
          <p:cNvPr id="1049552"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54"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56"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哲学教学：通过探讨哲学问题、论证和推理，提高学生的逻辑思维能力。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逻辑思维与计算机科学、工程等专业的结合</a:t>
            </a:r>
            <a:endParaRPr altLang="en-US" lang="zh-CN"/>
          </a:p>
        </p:txBody>
      </p:sp>
      <p:sp>
        <p:nvSpPr>
          <p:cNvPr id="1049592"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计算机科学和工程学科需要学生具备严密的逻辑思维和问题解决能力。</a:t>
            </a:r>
            <a:endParaRPr altLang="en-US" dirty="0" sz="1200" lang="zh-CN" spc="150">
              <a:solidFill>
                <a:schemeClr val="tx1">
                  <a:lumMod val="65000"/>
                  <a:lumOff val="35000"/>
                </a:schemeClr>
              </a:solidFill>
              <a:latin typeface="+mn-ea"/>
              <a:sym typeface="+mn-ea"/>
            </a:endParaRPr>
          </a:p>
        </p:txBody>
      </p:sp>
      <p:sp>
        <p:nvSpPr>
          <p:cNvPr id="1049594"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通过结合计算机科学和工程学科的案例，可以帮助学生更好地理解逻辑思维的实际应用。</a:t>
            </a:r>
            <a:endParaRPr altLang="en-US" dirty="0" sz="1200" lang="zh-CN" spc="150">
              <a:solidFill>
                <a:schemeClr val="tx1">
                  <a:lumMod val="65000"/>
                  <a:lumOff val="35000"/>
                </a:schemeClr>
              </a:solidFill>
              <a:latin typeface="+mn-ea"/>
              <a:sym typeface="+mn-ea"/>
            </a:endParaRPr>
          </a:p>
        </p:txBody>
      </p:sp>
      <p:sp>
        <p:nvSpPr>
          <p:cNvPr id="1049596"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在计算机科学和工程学科中，学生可以通过编程、算法设计和数据分析等实践练习来提高逻辑思维能力。</a:t>
            </a:r>
            <a:endParaRPr altLang="en-US" dirty="0" sz="1200" lang="zh-CN" spc="150">
              <a:solidFill>
                <a:schemeClr val="tx1">
                  <a:lumMod val="65000"/>
                  <a:lumOff val="35000"/>
                </a:schemeClr>
              </a:solidFill>
              <a:latin typeface="+mn-ea"/>
              <a:sym typeface="+mn-ea"/>
            </a:endParaRPr>
          </a:p>
        </p:txBody>
      </p:sp>
      <p:sp>
        <p:nvSpPr>
          <p:cNvPr id="1049598"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逻辑思维能力的培养对于计算机科学和工程学科的学生未来的职业发展具有重要意义。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32" name="标题"/>
          <p:cNvSpPr>
            <a:spLocks noGrp="1"/>
          </p:cNvSpPr>
          <p:nvPr>
            <p:ph type="title"/>
            <p:custDataLst>
              <p:tags r:id="rId1"/>
            </p:custDataLst>
          </p:nvPr>
        </p:nvSpPr>
        <p:spPr>
          <a:xfrm>
            <a:off x="1526400" y="3381109"/>
            <a:ext cx="9144000" cy="1152000"/>
          </a:xfrm>
        </p:spPr>
        <p:txBody>
          <a:bodyPr/>
          <a:p>
            <a:r>
              <a:rPr altLang="en-US" dirty="0" lang="zh-CN"/>
              <a:t>逻辑思维能力的培养与学生综合素质的提升</a:t>
            </a:r>
            <a:endParaRPr altLang="en-US" dirty="0" lang="zh-CN"/>
          </a:p>
        </p:txBody>
      </p:sp>
      <p:sp>
        <p:nvSpPr>
          <p:cNvPr id="1049634"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60" name="标题 1"/>
          <p:cNvSpPr>
            <a:spLocks noGrp="1"/>
          </p:cNvSpPr>
          <p:nvPr>
            <p:ph type="title"/>
          </p:nvPr>
        </p:nvSpPr>
        <p:spPr/>
        <p:txBody>
          <a:bodyPr/>
          <a:p>
            <a:r>
              <a:rPr altLang="en-US" lang="zh-CN"/>
              <a:t>逻辑思维能力的培养与学生个人素质的提升</a:t>
            </a:r>
            <a:endParaRPr altLang="en-US" lang="zh-CN"/>
          </a:p>
        </p:txBody>
      </p:sp>
      <p:sp>
        <p:nvSpPr>
          <p:cNvPr id="1049662"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提升学生的分析问题和解决问题的能力</a:t>
            </a:r>
            <a:endParaRPr altLang="en-US" dirty="0" sz="1200" lang="zh-CN" spc="150">
              <a:solidFill>
                <a:schemeClr val="tx1">
                  <a:lumMod val="65000"/>
                  <a:lumOff val="35000"/>
                </a:schemeClr>
              </a:solidFill>
              <a:latin typeface="+mn-ea"/>
              <a:sym typeface="+mn-ea"/>
            </a:endParaRPr>
          </a:p>
        </p:txBody>
      </p:sp>
      <p:sp>
        <p:nvSpPr>
          <p:cNvPr id="1049664"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培养学生的创新思维和创造力</a:t>
            </a:r>
            <a:endParaRPr altLang="en-US" dirty="0" sz="1200" lang="zh-CN" spc="150">
              <a:solidFill>
                <a:schemeClr val="tx1">
                  <a:lumMod val="65000"/>
                  <a:lumOff val="35000"/>
                </a:schemeClr>
              </a:solidFill>
              <a:latin typeface="+mn-ea"/>
              <a:sym typeface="+mn-ea"/>
            </a:endParaRPr>
          </a:p>
        </p:txBody>
      </p:sp>
      <p:sp>
        <p:nvSpPr>
          <p:cNvPr id="1049666"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增强学生的语言表达和沟通能力</a:t>
            </a:r>
            <a:endParaRPr altLang="en-US" dirty="0" sz="1200" lang="zh-CN" spc="150">
              <a:solidFill>
                <a:schemeClr val="tx1">
                  <a:lumMod val="65000"/>
                  <a:lumOff val="35000"/>
                </a:schemeClr>
              </a:solidFill>
              <a:latin typeface="+mn-ea"/>
              <a:sym typeface="+mn-ea"/>
            </a:endParaRPr>
          </a:p>
        </p:txBody>
      </p:sp>
      <p:sp>
        <p:nvSpPr>
          <p:cNvPr id="1049668"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提高学生的自信心和决策能力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逻辑思维能力的培养与学生社会适应能力的提升</a:t>
            </a:r>
            <a:endParaRPr altLang="en-US" lang="zh-CN"/>
          </a:p>
        </p:txBody>
      </p:sp>
      <p:sp>
        <p:nvSpPr>
          <p:cNvPr id="1049704" name="弧形 58"/>
          <p:cNvSpPr/>
          <p:nvPr>
            <p:custDataLst>
              <p:tags r:id="rId1"/>
            </p:custDataLst>
          </p:nvPr>
        </p:nvSpPr>
        <p:spPr>
          <a:xfrm>
            <a:off x="8244348" y="2216274"/>
            <a:ext cx="3110172" cy="3110172"/>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06" name="弧形 57"/>
          <p:cNvSpPr/>
          <p:nvPr>
            <p:custDataLst>
              <p:tags r:id="rId2"/>
            </p:custDataLst>
          </p:nvPr>
        </p:nvSpPr>
        <p:spPr>
          <a:xfrm>
            <a:off x="1524000" y="2216274"/>
            <a:ext cx="3110172" cy="3110172"/>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08" name="椭圆 22"/>
          <p:cNvSpPr/>
          <p:nvPr>
            <p:custDataLst>
              <p:tags r:id="rId3"/>
            </p:custDataLst>
          </p:nvPr>
        </p:nvSpPr>
        <p:spPr>
          <a:xfrm>
            <a:off x="8550085" y="2463216"/>
            <a:ext cx="2615568" cy="2615568"/>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0" name="椭圆 23"/>
          <p:cNvSpPr/>
          <p:nvPr>
            <p:custDataLst>
              <p:tags r:id="rId4"/>
            </p:custDataLst>
          </p:nvPr>
        </p:nvSpPr>
        <p:spPr>
          <a:xfrm>
            <a:off x="8896140" y="2515292"/>
            <a:ext cx="353096" cy="3530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2" name="正文"/>
          <p:cNvSpPr txBox="1"/>
          <p:nvPr>
            <p:custDataLst>
              <p:tags r:id="rId5"/>
            </p:custDataLst>
          </p:nvPr>
        </p:nvSpPr>
        <p:spPr>
          <a:xfrm>
            <a:off x="8955776"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逻辑思维能力的培养有助于提高学生的创新能力</a:t>
            </a:r>
            <a:endParaRPr altLang="en-US" dirty="0" sz="1200" lang="zh-CN" spc="150">
              <a:solidFill>
                <a:srgbClr val="FFFFFF"/>
              </a:solidFill>
              <a:latin typeface="+mn-ea"/>
              <a:sym typeface="+mn-ea"/>
            </a:endParaRPr>
          </a:p>
        </p:txBody>
      </p:sp>
      <p:sp>
        <p:nvSpPr>
          <p:cNvPr id="1049714" name="椭圆 24"/>
          <p:cNvSpPr/>
          <p:nvPr>
            <p:custDataLst>
              <p:tags r:id="rId6"/>
            </p:custDataLst>
          </p:nvPr>
        </p:nvSpPr>
        <p:spPr>
          <a:xfrm>
            <a:off x="6370445" y="2463216"/>
            <a:ext cx="2615568" cy="2615568"/>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6" name="椭圆 25"/>
          <p:cNvSpPr/>
          <p:nvPr>
            <p:custDataLst>
              <p:tags r:id="rId7"/>
            </p:custDataLst>
          </p:nvPr>
        </p:nvSpPr>
        <p:spPr>
          <a:xfrm>
            <a:off x="6715660" y="2515292"/>
            <a:ext cx="353096" cy="3530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8" name="正文"/>
          <p:cNvSpPr txBox="1"/>
          <p:nvPr>
            <p:custDataLst>
              <p:tags r:id="rId8"/>
            </p:custDataLst>
          </p:nvPr>
        </p:nvSpPr>
        <p:spPr>
          <a:xfrm>
            <a:off x="6776135"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逻辑思维有助于学生快速适应新环境和新任务</a:t>
            </a:r>
            <a:endParaRPr altLang="en-US" dirty="0" sz="1200" lang="zh-CN" spc="150">
              <a:solidFill>
                <a:schemeClr val="tx1">
                  <a:lumMod val="65000"/>
                  <a:lumOff val="35000"/>
                </a:schemeClr>
              </a:solidFill>
              <a:latin typeface="+mn-ea"/>
              <a:sym typeface="+mn-ea"/>
            </a:endParaRPr>
          </a:p>
        </p:txBody>
      </p:sp>
      <p:sp>
        <p:nvSpPr>
          <p:cNvPr id="1049720" name="椭圆 7"/>
          <p:cNvSpPr/>
          <p:nvPr>
            <p:custDataLst>
              <p:tags r:id="rId9"/>
            </p:custDataLst>
          </p:nvPr>
        </p:nvSpPr>
        <p:spPr>
          <a:xfrm>
            <a:off x="4190805" y="2463216"/>
            <a:ext cx="2615568" cy="2615568"/>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2" name="椭圆 9"/>
          <p:cNvSpPr/>
          <p:nvPr>
            <p:custDataLst>
              <p:tags r:id="rId10"/>
            </p:custDataLst>
          </p:nvPr>
        </p:nvSpPr>
        <p:spPr>
          <a:xfrm>
            <a:off x="4536019" y="2515292"/>
            <a:ext cx="353096" cy="3530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4" name="正文"/>
          <p:cNvSpPr txBox="1"/>
          <p:nvPr>
            <p:custDataLst>
              <p:tags r:id="rId11"/>
            </p:custDataLst>
          </p:nvPr>
        </p:nvSpPr>
        <p:spPr>
          <a:xfrm>
            <a:off x="4596495"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逻辑思维能力强的学生在沟通协作方面表现更佳</a:t>
            </a:r>
            <a:endParaRPr altLang="en-US" dirty="0" sz="1200" lang="zh-CN" spc="150">
              <a:solidFill>
                <a:srgbClr val="FFFFFF"/>
              </a:solidFill>
              <a:latin typeface="+mn-ea"/>
              <a:sym typeface="+mn-ea"/>
            </a:endParaRPr>
          </a:p>
        </p:txBody>
      </p:sp>
      <p:sp>
        <p:nvSpPr>
          <p:cNvPr id="1049726" name="椭圆 5"/>
          <p:cNvSpPr/>
          <p:nvPr>
            <p:custDataLst>
              <p:tags r:id="rId12"/>
            </p:custDataLst>
          </p:nvPr>
        </p:nvSpPr>
        <p:spPr>
          <a:xfrm>
            <a:off x="1763382" y="2463216"/>
            <a:ext cx="2615568" cy="2615568"/>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8" name="椭圆 4"/>
          <p:cNvSpPr/>
          <p:nvPr>
            <p:custDataLst>
              <p:tags r:id="rId13"/>
            </p:custDataLst>
          </p:nvPr>
        </p:nvSpPr>
        <p:spPr>
          <a:xfrm>
            <a:off x="2108597" y="2515292"/>
            <a:ext cx="353096" cy="3530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0" name="正文"/>
          <p:cNvSpPr txBox="1"/>
          <p:nvPr>
            <p:custDataLst>
              <p:tags r:id="rId14"/>
            </p:custDataLst>
          </p:nvPr>
        </p:nvSpPr>
        <p:spPr>
          <a:xfrm>
            <a:off x="2169073"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逻辑思维有助于学生分析问题，理清思路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64" name="标题 1"/>
          <p:cNvSpPr>
            <a:spLocks noGrp="1"/>
          </p:cNvSpPr>
          <p:nvPr>
            <p:ph type="title"/>
          </p:nvPr>
        </p:nvSpPr>
        <p:spPr/>
        <p:txBody>
          <a:bodyPr/>
          <a:p>
            <a:r>
              <a:rPr altLang="en-US" lang="zh-CN"/>
              <a:t>逻辑思维能力的培养与学生未来职业发展的关系</a:t>
            </a:r>
            <a:endParaRPr altLang="en-US" lang="zh-CN"/>
          </a:p>
        </p:txBody>
      </p:sp>
      <p:sp>
        <p:nvSpPr>
          <p:cNvPr id="1049766"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8"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0"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逻辑思维是职业发展的重要基础</a:t>
            </a:r>
            <a:endParaRPr altLang="en-US" dirty="0" sz="2000" lang="zh-CN" spc="150">
              <a:solidFill>
                <a:schemeClr val="tx1">
                  <a:lumMod val="85000"/>
                  <a:lumOff val="15000"/>
                </a:schemeClr>
              </a:solidFill>
              <a:latin typeface="+mn-ea"/>
              <a:sym typeface="+mn-ea"/>
            </a:endParaRPr>
          </a:p>
        </p:txBody>
      </p:sp>
      <p:sp>
        <p:nvSpPr>
          <p:cNvPr id="1049772"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6"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具备逻辑思维能力在职场中更具竞争力</a:t>
            </a:r>
            <a:endParaRPr altLang="en-US" dirty="0" sz="2000" lang="zh-CN" spc="150">
              <a:solidFill>
                <a:schemeClr val="tx1">
                  <a:lumMod val="85000"/>
                  <a:lumOff val="15000"/>
                </a:schemeClr>
              </a:solidFill>
              <a:latin typeface="+mn-ea"/>
              <a:sym typeface="+mn-ea"/>
            </a:endParaRPr>
          </a:p>
        </p:txBody>
      </p:sp>
      <p:sp>
        <p:nvSpPr>
          <p:cNvPr id="1049778"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0"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逻辑思维有助于提升工作效率和创新能力</a:t>
            </a:r>
            <a:endParaRPr altLang="en-US" dirty="0" sz="2000" lang="zh-CN" spc="150">
              <a:solidFill>
                <a:schemeClr val="tx1">
                  <a:lumMod val="85000"/>
                  <a:lumOff val="15000"/>
                </a:schemeClr>
              </a:solidFill>
              <a:latin typeface="+mn-ea"/>
              <a:sym typeface="+mn-ea"/>
            </a:endParaRPr>
          </a:p>
        </p:txBody>
      </p:sp>
      <p:sp>
        <p:nvSpPr>
          <p:cNvPr id="1049784"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8"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逻辑思维有助于解决工作中遇到的问题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22" name="标题"/>
          <p:cNvSpPr>
            <a:spLocks noGrp="1"/>
          </p:cNvSpPr>
          <p:nvPr>
            <p:ph type="title"/>
            <p:custDataLst>
              <p:tags r:id="rId1"/>
            </p:custDataLst>
          </p:nvPr>
        </p:nvSpPr>
        <p:spPr>
          <a:xfrm>
            <a:off x="1526400" y="3381109"/>
            <a:ext cx="9144000" cy="1152000"/>
          </a:xfrm>
        </p:spPr>
        <p:txBody>
          <a:bodyPr/>
          <a:p>
            <a:r>
              <a:rPr altLang="en-US" dirty="0" lang="zh-CN"/>
              <a:t>逻辑思维能力的培养与教育改革和创新</a:t>
            </a:r>
            <a:endParaRPr altLang="en-US" dirty="0" lang="zh-CN"/>
          </a:p>
        </p:txBody>
      </p:sp>
      <p:sp>
        <p:nvSpPr>
          <p:cNvPr id="1049824" name="节编号"/>
          <p:cNvSpPr>
            <a:spLocks noGrp="1"/>
          </p:cNvSpPr>
          <p:nvPr>
            <p:ph type="body" sz="quarter" idx="13"/>
            <p:custDataLst>
              <p:tags r:id="rId2"/>
            </p:custDataLst>
          </p:nvPr>
        </p:nvSpPr>
        <p:spPr>
          <a:xfrm>
            <a:off x="1524000" y="2189693"/>
            <a:ext cx="9144000" cy="1148675"/>
          </a:xfrm>
        </p:spPr>
        <p:txBody>
          <a:bodyPr/>
          <a:p>
            <a:r>
              <a:rPr altLang="zh-CN" dirty="0" lang="en-US"/>
              <a:t>06</a:t>
            </a:r>
            <a:endParaRPr altLang="zh-CN" dirty="0" lang="en-US"/>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50" name="标题 1"/>
          <p:cNvSpPr>
            <a:spLocks noGrp="1"/>
          </p:cNvSpPr>
          <p:nvPr>
            <p:ph type="title"/>
          </p:nvPr>
        </p:nvSpPr>
        <p:spPr/>
        <p:txBody>
          <a:bodyPr/>
          <a:p>
            <a:r>
              <a:rPr altLang="en-US" lang="zh-CN"/>
              <a:t>逻辑思维能力的培养在教育改革中的作用和意义</a:t>
            </a:r>
            <a:endParaRPr altLang="en-US" lang="zh-CN"/>
          </a:p>
        </p:txBody>
      </p:sp>
      <p:sp>
        <p:nvSpPr>
          <p:cNvPr id="1049852"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适应未来社会需求：随着社会的发展，对人才的需求也在不断变化，具备逻辑思维能力的人才能更好地适应未来社会的需求。</a:t>
            </a:r>
            <a:endParaRPr altLang="zh-CN" dirty="0" lang="en-US">
              <a:solidFill>
                <a:schemeClr val="dk1">
                  <a:lumMod val="80000"/>
                  <a:lumOff val="20000"/>
                </a:schemeClr>
              </a:solidFill>
              <a:latin typeface="+mn-ea"/>
              <a:sym typeface="+mn-ea"/>
            </a:endParaRPr>
          </a:p>
        </p:txBody>
      </p:sp>
      <p:sp>
        <p:nvSpPr>
          <p:cNvPr id="1049860"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文本框 56"/>
          <p:cNvSpPr txBox="1"/>
          <p:nvPr>
            <p:custDataLst>
              <p:tags r:id="rId8"/>
            </p:custDataLst>
          </p:nvPr>
        </p:nvSpPr>
        <p:spPr>
          <a:xfrm>
            <a:off x="23954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提高学生综合素质：逻辑思维能力的培养有助于提高学生的综合素质，包括语言表达能力、分析问题和解决问题的能力等。</a:t>
            </a:r>
            <a:endParaRPr altLang="en-US" dirty="0" lang="zh-CN">
              <a:solidFill>
                <a:schemeClr val="dk1">
                  <a:lumMod val="80000"/>
                  <a:lumOff val="20000"/>
                </a:schemeClr>
              </a:solidFill>
              <a:latin typeface="+mn-ea"/>
              <a:sym typeface="+mn-ea"/>
            </a:endParaRPr>
          </a:p>
        </p:txBody>
      </p:sp>
      <p:sp>
        <p:nvSpPr>
          <p:cNvPr id="1049868"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文本框 8"/>
          <p:cNvSpPr txBox="1"/>
          <p:nvPr>
            <p:custDataLst>
              <p:tags r:id="rId12"/>
            </p:custDataLst>
          </p:nvPr>
        </p:nvSpPr>
        <p:spPr>
          <a:xfrm>
            <a:off x="23954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创新思维培养：逻辑思维能力的培养有助于培养学生的创新思维，激发学生的创造力，为未来的创新发展奠定基础。</a:t>
            </a:r>
            <a:endParaRPr altLang="en-US" dirty="0" lang="zh-CN">
              <a:solidFill>
                <a:schemeClr val="dk1">
                  <a:lumMod val="80000"/>
                  <a:lumOff val="20000"/>
                </a:schemeClr>
              </a:solidFill>
              <a:latin typeface="+mn-ea"/>
              <a:sym typeface="+mn-ea"/>
            </a:endParaRPr>
          </a:p>
        </p:txBody>
      </p:sp>
      <p:sp>
        <p:nvSpPr>
          <p:cNvPr id="1049876"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提高教育质量：通过培养学生的逻辑思维能力，可以提高教育质量，使教育更加符合社会发展的需要，培养出更多优秀的人才。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16" name="标题 1"/>
          <p:cNvSpPr>
            <a:spLocks noGrp="1"/>
          </p:cNvSpPr>
          <p:nvPr>
            <p:ph type="title"/>
          </p:nvPr>
        </p:nvSpPr>
        <p:spPr/>
        <p:txBody>
          <a:bodyPr/>
          <a:p>
            <a:r>
              <a:rPr altLang="en-US" lang="zh-CN"/>
              <a:t>教育改革中如何加强逻辑思维能力的培养</a:t>
            </a:r>
            <a:endParaRPr altLang="en-US" lang="zh-CN"/>
          </a:p>
        </p:txBody>
      </p:sp>
      <p:sp>
        <p:nvSpPr>
          <p:cNvPr id="1049918"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强化实践应用：鼓励学生参与实践活动，将逻辑思维应用于实际生活中</a:t>
            </a:r>
            <a:endParaRPr altLang="zh-CN" dirty="0" lang="en-US">
              <a:solidFill>
                <a:schemeClr val="dk1">
                  <a:lumMod val="80000"/>
                  <a:lumOff val="20000"/>
                </a:schemeClr>
              </a:solidFill>
              <a:latin typeface="+mn-ea"/>
              <a:sym typeface="+mn-ea"/>
            </a:endParaRPr>
          </a:p>
        </p:txBody>
      </p:sp>
      <p:sp>
        <p:nvSpPr>
          <p:cNvPr id="1049926"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调整课程设置：增加逻辑思维的课程，提高学生的逻辑思维意识</a:t>
            </a:r>
            <a:endParaRPr altLang="en-US" dirty="0" lang="zh-CN">
              <a:solidFill>
                <a:schemeClr val="dk1">
                  <a:lumMod val="80000"/>
                  <a:lumOff val="20000"/>
                </a:schemeClr>
              </a:solidFill>
              <a:latin typeface="+mn-ea"/>
              <a:sym typeface="+mn-ea"/>
            </a:endParaRPr>
          </a:p>
        </p:txBody>
      </p:sp>
      <p:sp>
        <p:nvSpPr>
          <p:cNvPr id="1049934"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创新教学方法：采用启发式、探究式等教学方法，引导学生主动思考</a:t>
            </a:r>
            <a:endParaRPr altLang="en-US" dirty="0" lang="zh-CN">
              <a:solidFill>
                <a:schemeClr val="dk1">
                  <a:lumMod val="80000"/>
                  <a:lumOff val="20000"/>
                </a:schemeClr>
              </a:solidFill>
              <a:latin typeface="+mn-ea"/>
              <a:sym typeface="+mn-ea"/>
            </a:endParaRPr>
          </a:p>
        </p:txBody>
      </p:sp>
      <p:sp>
        <p:nvSpPr>
          <p:cNvPr id="1049942"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培养思维能力：注重培养学生的分析、判断、推理等逻辑思维能力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82" name="标题 1"/>
          <p:cNvSpPr>
            <a:spLocks noGrp="1"/>
          </p:cNvSpPr>
          <p:nvPr>
            <p:ph type="title"/>
          </p:nvPr>
        </p:nvSpPr>
        <p:spPr/>
        <p:txBody>
          <a:bodyPr/>
          <a:p>
            <a:r>
              <a:rPr altLang="en-US" lang="zh-CN"/>
              <a:t>教育创新中如何运用逻辑思维能力的培养</a:t>
            </a:r>
            <a:endParaRPr altLang="en-US" lang="zh-CN"/>
          </a:p>
        </p:txBody>
      </p:sp>
      <p:sp>
        <p:nvSpPr>
          <p:cNvPr id="1049984" name="图形"/>
          <p:cNvSpPr/>
          <p:nvPr>
            <p:custDataLst>
              <p:tags r:id="rId1"/>
            </p:custDataLst>
          </p:nvPr>
        </p:nvSpPr>
        <p:spPr>
          <a:xfrm>
            <a:off x="1524000" y="1702901"/>
            <a:ext cx="9806968" cy="906826"/>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86" name="任意多边形 18"/>
          <p:cNvSpPr/>
          <p:nvPr>
            <p:custDataLst>
              <p:tags r:id="rId2"/>
            </p:custDataLst>
          </p:nvPr>
        </p:nvSpPr>
        <p:spPr>
          <a:xfrm>
            <a:off x="10512790" y="1702901"/>
            <a:ext cx="840863" cy="87750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88" name="标题"/>
          <p:cNvSpPr txBox="1"/>
          <p:nvPr>
            <p:custDataLst>
              <p:tags r:id="rId3"/>
            </p:custDataLst>
          </p:nvPr>
        </p:nvSpPr>
        <p:spPr>
          <a:xfrm>
            <a:off x="1550744" y="1766062"/>
            <a:ext cx="917423" cy="779564"/>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90" name="正文"/>
          <p:cNvSpPr txBox="1"/>
          <p:nvPr>
            <p:custDataLst>
              <p:tags r:id="rId4"/>
            </p:custDataLst>
          </p:nvPr>
        </p:nvSpPr>
        <p:spPr>
          <a:xfrm>
            <a:off x="2554493" y="1766062"/>
            <a:ext cx="8776209" cy="780230"/>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逻辑思维能力的培养是教育创新的重要组成部分，有助于提高学生的创新能力和综合素质。</a:t>
            </a:r>
            <a:endParaRPr altLang="en-US" dirty="0" sz="1600" lang="zh-CN">
              <a:solidFill>
                <a:schemeClr val="tx1">
                  <a:lumMod val="65000"/>
                  <a:lumOff val="35000"/>
                </a:schemeClr>
              </a:solidFill>
              <a:latin typeface="+中文正文" charset="0"/>
            </a:endParaRPr>
          </a:p>
        </p:txBody>
      </p:sp>
      <p:cxnSp>
        <p:nvCxnSpPr>
          <p:cNvPr id="3145729" name="直接连接符 42"/>
          <p:cNvCxnSpPr>
            <a:cxnSpLocks/>
          </p:cNvCxnSpPr>
          <p:nvPr>
            <p:custDataLst>
              <p:tags r:id="rId5"/>
            </p:custDataLst>
          </p:nvPr>
        </p:nvCxnSpPr>
        <p:spPr>
          <a:xfrm>
            <a:off x="2468002" y="1853691"/>
            <a:ext cx="0" cy="604994"/>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992" name="图形"/>
          <p:cNvSpPr/>
          <p:nvPr>
            <p:custDataLst>
              <p:tags r:id="rId6"/>
            </p:custDataLst>
          </p:nvPr>
        </p:nvSpPr>
        <p:spPr>
          <a:xfrm>
            <a:off x="1524000" y="2779485"/>
            <a:ext cx="9806968" cy="906826"/>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94" name="任意多边形 22"/>
          <p:cNvSpPr/>
          <p:nvPr>
            <p:custDataLst>
              <p:tags r:id="rId7"/>
            </p:custDataLst>
          </p:nvPr>
        </p:nvSpPr>
        <p:spPr>
          <a:xfrm>
            <a:off x="10512790" y="2779485"/>
            <a:ext cx="840863" cy="87750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96" name="标题"/>
          <p:cNvSpPr txBox="1"/>
          <p:nvPr>
            <p:custDataLst>
              <p:tags r:id="rId8"/>
            </p:custDataLst>
          </p:nvPr>
        </p:nvSpPr>
        <p:spPr>
          <a:xfrm>
            <a:off x="1550744" y="2842646"/>
            <a:ext cx="917423" cy="779564"/>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98" name="正文"/>
          <p:cNvSpPr txBox="1"/>
          <p:nvPr>
            <p:custDataLst>
              <p:tags r:id="rId9"/>
            </p:custDataLst>
          </p:nvPr>
        </p:nvSpPr>
        <p:spPr>
          <a:xfrm>
            <a:off x="2554493" y="2842646"/>
            <a:ext cx="8776209" cy="780230"/>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在教育创新中，应该注重培养学生的逻辑思维能力，通过开展多元化的教学活动和实践项目，激发学生的学习兴趣和主动性。</a:t>
            </a:r>
            <a:endParaRPr altLang="en-US" dirty="0" sz="1600" lang="zh-CN">
              <a:solidFill>
                <a:schemeClr val="tx1">
                  <a:lumMod val="65000"/>
                  <a:lumOff val="35000"/>
                </a:schemeClr>
              </a:solidFill>
              <a:latin typeface="+中文正文" charset="0"/>
            </a:endParaRPr>
          </a:p>
        </p:txBody>
      </p:sp>
      <p:cxnSp>
        <p:nvCxnSpPr>
          <p:cNvPr id="3145731" name="直接连接符 49"/>
          <p:cNvCxnSpPr>
            <a:cxnSpLocks/>
          </p:cNvCxnSpPr>
          <p:nvPr>
            <p:custDataLst>
              <p:tags r:id="rId10"/>
            </p:custDataLst>
          </p:nvPr>
        </p:nvCxnSpPr>
        <p:spPr>
          <a:xfrm>
            <a:off x="2468002" y="2929706"/>
            <a:ext cx="0" cy="604994"/>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000" name="图形"/>
          <p:cNvSpPr/>
          <p:nvPr>
            <p:custDataLst>
              <p:tags r:id="rId11"/>
            </p:custDataLst>
          </p:nvPr>
        </p:nvSpPr>
        <p:spPr>
          <a:xfrm>
            <a:off x="1524000" y="3856068"/>
            <a:ext cx="9806968" cy="906826"/>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002" name="任意多边形 22"/>
          <p:cNvSpPr/>
          <p:nvPr>
            <p:custDataLst>
              <p:tags r:id="rId12"/>
            </p:custDataLst>
          </p:nvPr>
        </p:nvSpPr>
        <p:spPr>
          <a:xfrm>
            <a:off x="10512790" y="3856068"/>
            <a:ext cx="840863" cy="87750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004" name="标题"/>
          <p:cNvSpPr txBox="1"/>
          <p:nvPr>
            <p:custDataLst>
              <p:tags r:id="rId13"/>
            </p:custDataLst>
          </p:nvPr>
        </p:nvSpPr>
        <p:spPr>
          <a:xfrm>
            <a:off x="1550744" y="3919229"/>
            <a:ext cx="917423" cy="779564"/>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006" name="正文"/>
          <p:cNvSpPr txBox="1"/>
          <p:nvPr>
            <p:custDataLst>
              <p:tags r:id="rId14"/>
            </p:custDataLst>
          </p:nvPr>
        </p:nvSpPr>
        <p:spPr>
          <a:xfrm>
            <a:off x="2554493" y="3919229"/>
            <a:ext cx="8776209" cy="780230"/>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教师可以通过引导学生发现问题、分析问题和解决问题，培养他们的逻辑思维能力，同时也可以采用案例教学法、项目教学法等教学方法，让学生在实际操作中掌握逻辑思维的运用。</a:t>
            </a:r>
            <a:endParaRPr altLang="en-US" dirty="0" sz="1600" lang="zh-CN">
              <a:solidFill>
                <a:schemeClr val="tx1">
                  <a:lumMod val="65000"/>
                  <a:lumOff val="35000"/>
                </a:schemeClr>
              </a:solidFill>
              <a:latin typeface="+中文正文" charset="0"/>
            </a:endParaRPr>
          </a:p>
        </p:txBody>
      </p:sp>
      <p:cxnSp>
        <p:nvCxnSpPr>
          <p:cNvPr id="3145733" name="直接连接符 66"/>
          <p:cNvCxnSpPr>
            <a:cxnSpLocks/>
          </p:cNvCxnSpPr>
          <p:nvPr>
            <p:custDataLst>
              <p:tags r:id="rId15"/>
            </p:custDataLst>
          </p:nvPr>
        </p:nvCxnSpPr>
        <p:spPr>
          <a:xfrm>
            <a:off x="2468002" y="4006289"/>
            <a:ext cx="0" cy="604994"/>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008" name="图形"/>
          <p:cNvSpPr/>
          <p:nvPr>
            <p:custDataLst>
              <p:tags r:id="rId16"/>
            </p:custDataLst>
          </p:nvPr>
        </p:nvSpPr>
        <p:spPr>
          <a:xfrm>
            <a:off x="1524000" y="4932083"/>
            <a:ext cx="9806968" cy="906826"/>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010" name="任意多边形 22"/>
          <p:cNvSpPr/>
          <p:nvPr>
            <p:custDataLst>
              <p:tags r:id="rId17"/>
            </p:custDataLst>
          </p:nvPr>
        </p:nvSpPr>
        <p:spPr>
          <a:xfrm>
            <a:off x="10512790" y="4932083"/>
            <a:ext cx="840863" cy="87750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012" name="标题"/>
          <p:cNvSpPr txBox="1"/>
          <p:nvPr>
            <p:custDataLst>
              <p:tags r:id="rId18"/>
            </p:custDataLst>
          </p:nvPr>
        </p:nvSpPr>
        <p:spPr>
          <a:xfrm>
            <a:off x="1550744" y="4995813"/>
            <a:ext cx="917423" cy="779564"/>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014" name="正文"/>
          <p:cNvSpPr txBox="1"/>
          <p:nvPr>
            <p:custDataLst>
              <p:tags r:id="rId19"/>
            </p:custDataLst>
          </p:nvPr>
        </p:nvSpPr>
        <p:spPr>
          <a:xfrm>
            <a:off x="2554493" y="4995813"/>
            <a:ext cx="8776209" cy="780230"/>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此外，教育部门和学校也应该加强对逻辑思维教育的重视和投入，完善相关课程体系和教材建设，提高教师的专业素养和教学水平，为培养学生的逻辑思维能力提供更好的支持和保障。</a:t>
            </a:r>
            <a:endParaRPr altLang="en-US" dirty="0" sz="1600" lang="zh-CN">
              <a:solidFill>
                <a:schemeClr val="tx1">
                  <a:lumMod val="65000"/>
                  <a:lumOff val="35000"/>
                </a:schemeClr>
              </a:solidFill>
              <a:latin typeface="+中文正文" charset="0"/>
            </a:endParaRPr>
          </a:p>
        </p:txBody>
      </p:sp>
      <p:cxnSp>
        <p:nvCxnSpPr>
          <p:cNvPr id="3145735" name="直接连接符 78"/>
          <p:cNvCxnSpPr>
            <a:cxnSpLocks/>
          </p:cNvCxnSpPr>
          <p:nvPr>
            <p:custDataLst>
              <p:tags r:id="rId20"/>
            </p:custDataLst>
          </p:nvPr>
        </p:nvCxnSpPr>
        <p:spPr>
          <a:xfrm>
            <a:off x="2468002" y="5082873"/>
            <a:ext cx="0" cy="604994"/>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48"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50050"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4_2"/>
  <p:tag name="KSO_WM_TEMPLATE_CATEGORY" val="custom"/>
  <p:tag name="KSO_WM_TEMPLATE_INDEX" val="20230995"/>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1_2"/>
  <p:tag name="KSO_WM_TEMPLATE_CATEGORY" val="custom"/>
  <p:tag name="KSO_WM_TEMPLATE_INDEX" val="20230995"/>
  <p:tag name="KSO_WM_UNIT_LAYERLEVEL" val="1_1_1"/>
  <p:tag name="KSO_WM_TAG_VERSION" val="1.0"/>
  <p:tag name="KSO_WM_BEAUTIFY_FLAG" val="#wm#"/>
  <p:tag name="KSO_WM_UNIT_TYPE" val="l_h_i"/>
  <p:tag name="KSO_WM_UNIT_INDEX" val="1_1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2_2"/>
  <p:tag name="KSO_WM_TEMPLATE_CATEGORY" val="custom"/>
  <p:tag name="KSO_WM_TEMPLATE_INDEX" val="20230995"/>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3_2"/>
  <p:tag name="KSO_WM_TEMPLATE_CATEGORY" val="custom"/>
  <p:tag name="KSO_WM_TEMPLATE_INDEX" val="20230995"/>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5_2"/>
  <p:tag name="KSO_WM_TEMPLATE_CATEGORY" val="custom"/>
  <p:tag name="KSO_WM_TEMPLATE_INDEX" val="20230995"/>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6_2"/>
  <p:tag name="KSO_WM_TEMPLATE_CATEGORY" val="custom"/>
  <p:tag name="KSO_WM_TEMPLATE_INDEX" val="20230995"/>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1_2"/>
  <p:tag name="KSO_WM_TEMPLATE_CATEGORY" val="custom"/>
  <p:tag name="KSO_WM_TEMPLATE_INDEX" val="20230995"/>
  <p:tag name="KSO_WM_UNIT_LAYERLEVEL" val="1_1_1"/>
  <p:tag name="KSO_WM_TAG_VERSION" val="1.0"/>
  <p:tag name="KSO_WM_UNIT_TYPE" val="l_h_a"/>
  <p:tag name="KSO_WM_UNIT_INDEX" val="1_1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1_1"/>
  <p:tag name="KSO_WM_TEMPLATE_CATEGORY" val="custom"/>
  <p:tag name="KSO_WM_TEMPLATE_INDEX" val="20230995"/>
  <p:tag name="KSO_WM_UNIT_LAYERLEVEL" val="1_1_1"/>
  <p:tag name="KSO_WM_TAG_VERSION" val="1.0"/>
  <p:tag name="KSO_WM_UNIT_TYPE" val="l_h_i"/>
  <p:tag name="KSO_WM_UNIT_INDEX" val="1_1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2_2"/>
  <p:tag name="KSO_WM_TEMPLATE_CATEGORY" val="custom"/>
  <p:tag name="KSO_WM_TEMPLATE_INDEX" val="20230995"/>
  <p:tag name="KSO_WM_UNIT_LAYERLEVEL" val="1_1_1"/>
  <p:tag name="KSO_WM_TAG_VERSION" val="1.0"/>
  <p:tag name="KSO_WM_UNIT_TYPE" val="l_h_a"/>
  <p:tag name="KSO_WM_UNIT_INDEX" val="1_2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2_1"/>
  <p:tag name="KSO_WM_TEMPLATE_CATEGORY" val="custom"/>
  <p:tag name="KSO_WM_TEMPLATE_INDEX" val="20230995"/>
  <p:tag name="KSO_WM_UNIT_LAYERLEVEL" val="1_1_1"/>
  <p:tag name="KSO_WM_TAG_VERSION" val="1.0"/>
  <p:tag name="KSO_WM_UNIT_TYPE" val="l_h_i"/>
  <p:tag name="KSO_WM_UNIT_INDEX" val="1_2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3_2"/>
  <p:tag name="KSO_WM_TEMPLATE_CATEGORY" val="custom"/>
  <p:tag name="KSO_WM_TEMPLATE_INDEX" val="20230995"/>
  <p:tag name="KSO_WM_UNIT_LAYERLEVEL" val="1_1_1"/>
  <p:tag name="KSO_WM_TAG_VERSION" val="1.0"/>
  <p:tag name="KSO_WM_UNIT_TYPE" val="l_h_a"/>
  <p:tag name="KSO_WM_UNIT_INDEX" val="1_3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3_1"/>
  <p:tag name="KSO_WM_TEMPLATE_CATEGORY" val="custom"/>
  <p:tag name="KSO_WM_TEMPLATE_INDEX" val="20230995"/>
  <p:tag name="KSO_WM_UNIT_LAYERLEVEL" val="1_1_1"/>
  <p:tag name="KSO_WM_TAG_VERSION" val="1.0"/>
  <p:tag name="KSO_WM_UNIT_TYPE" val="l_h_i"/>
  <p:tag name="KSO_WM_UNIT_INDEX" val="1_3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4_2"/>
  <p:tag name="KSO_WM_TEMPLATE_CATEGORY" val="custom"/>
  <p:tag name="KSO_WM_TEMPLATE_INDEX" val="20230995"/>
  <p:tag name="KSO_WM_UNIT_LAYERLEVEL" val="1_1_1"/>
  <p:tag name="KSO_WM_TAG_VERSION" val="1.0"/>
  <p:tag name="KSO_WM_UNIT_TYPE" val="l_h_a"/>
  <p:tag name="KSO_WM_UNIT_INDEX" val="1_4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4_1"/>
  <p:tag name="KSO_WM_TEMPLATE_CATEGORY" val="custom"/>
  <p:tag name="KSO_WM_TEMPLATE_INDEX" val="20230995"/>
  <p:tag name="KSO_WM_UNIT_LAYERLEVEL" val="1_1_1"/>
  <p:tag name="KSO_WM_TAG_VERSION" val="1.0"/>
  <p:tag name="KSO_WM_UNIT_TYPE" val="l_h_i"/>
  <p:tag name="KSO_WM_UNIT_INDEX" val="1_4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5_2"/>
  <p:tag name="KSO_WM_TEMPLATE_CATEGORY" val="custom"/>
  <p:tag name="KSO_WM_TEMPLATE_INDEX" val="20230995"/>
  <p:tag name="KSO_WM_UNIT_LAYERLEVEL" val="1_1_1"/>
  <p:tag name="KSO_WM_TAG_VERSION" val="1.0"/>
  <p:tag name="KSO_WM_UNIT_TYPE" val="l_h_a"/>
  <p:tag name="KSO_WM_UNIT_INDEX" val="1_5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5_1"/>
  <p:tag name="KSO_WM_TEMPLATE_CATEGORY" val="custom"/>
  <p:tag name="KSO_WM_TEMPLATE_INDEX" val="20230995"/>
  <p:tag name="KSO_WM_UNIT_LAYERLEVEL" val="1_1_1"/>
  <p:tag name="KSO_WM_TAG_VERSION" val="1.0"/>
  <p:tag name="KSO_WM_UNIT_TYPE" val="l_h_i"/>
  <p:tag name="KSO_WM_UNIT_INDEX" val="1_5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6_2"/>
  <p:tag name="KSO_WM_TEMPLATE_CATEGORY" val="custom"/>
  <p:tag name="KSO_WM_TEMPLATE_INDEX" val="20230995"/>
  <p:tag name="KSO_WM_UNIT_LAYERLEVEL" val="1_1_1"/>
  <p:tag name="KSO_WM_TAG_VERSION" val="1.0"/>
  <p:tag name="KSO_WM_UNIT_TYPE" val="l_h_a"/>
  <p:tag name="KSO_WM_UNIT_INDEX" val="1_6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UNIT_VALUE" val="12"/>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6_1"/>
  <p:tag name="KSO_WM_TEMPLATE_CATEGORY" val="custom"/>
  <p:tag name="KSO_WM_TEMPLATE_INDEX" val="20230995"/>
  <p:tag name="KSO_WM_UNIT_LAYERLEVEL" val="1_1_1"/>
  <p:tag name="KSO_WM_TAG_VERSION" val="1.0"/>
  <p:tag name="KSO_WM_UNIT_TYPE" val="l_h_i"/>
  <p:tag name="KSO_WM_UNIT_INDEX" val="1_6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SLIDE_ID" val="custom2023099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1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5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3.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2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57.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1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3*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3*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3*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3*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3*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3*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3*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3*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312.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2024-01-03T13:49:25Z</dcterms:created>
  <dcterms:modified xsi:type="dcterms:W3CDTF">2024-01-03T13:49:25Z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370cc9d7f1004cf99e81520fbfc860b1_21</vt:lpwstr>
  </property>
</Properties>
</file>