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0" r:id="rId3"/>
    <p:sldId id="263" r:id="rId4"/>
    <p:sldId id="266" r:id="rId5"/>
    <p:sldId id="269" r:id="rId6"/>
    <p:sldId id="272" r:id="rId7"/>
    <p:sldId id="275" r:id="rId8"/>
    <p:sldId id="278" r:id="rId9"/>
    <p:sldId id="281" r:id="rId10"/>
    <p:sldId id="284" r:id="rId11"/>
    <p:sldId id="287" r:id="rId12"/>
    <p:sldId id="290" r:id="rId13"/>
    <p:sldId id="293" r:id="rId14"/>
    <p:sldId id="296" r:id="rId15"/>
    <p:sldId id="299" r:id="rId16"/>
    <p:sldId id="302" r:id="rId17"/>
    <p:sldId id="305" r:id="rId18"/>
    <p:sldId id="308" r:id="rId19"/>
    <p:sldId id="311" r:id="rId20"/>
    <p:sldId id="314" r:id="rId21"/>
    <p:sldId id="317" r:id="rId22"/>
    <p:sldId id="320" r:id="rId23"/>
    <p:sldId id="323" r:id="rId24"/>
    <p:sldId id="326" r:id="rId25"/>
    <p:sldId id="329" r:id="rId26"/>
    <p:sldId id="332" r:id="rId27"/>
    <p:sldId id="335" r:id="rId28"/>
    <p:sldId id="338" r:id="rId29"/>
    <p:sldId id="341" r:id="rId30"/>
    <p:sldId id="344" r:id="rId31"/>
    <p:sldId id="347" r:id="rId32"/>
    <p:sldId id="350" r:id="rId33"/>
    <p:sldId id="353" r:id="rId34"/>
    <p:sldId id="356" r:id="rId35"/>
    <p:sldId id="359" r:id="rId36"/>
    <p:sldId id="362" r:id="rId37"/>
    <p:sldId id="365" r:id="rId38"/>
    <p:sldId id="368" r:id="rId39"/>
    <p:sldId id="371" r:id="rId40"/>
  </p:sldIdLst>
  <p:sldSz cx="9144000" cy="5143500"/>
  <p:notesSz cx="6858000" cy="9144000"/>
  <p:custDataLst>
    <p:tags r:id="rId4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CCFFCC"/>
    <a:srgbClr val="FFCCFF"/>
    <a:srgbClr val="CCFFFF"/>
    <a:srgbClr val="FFFFFF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359"/>
    <p:restoredTop sz="90989"/>
  </p:normalViewPr>
  <p:slideViewPr>
    <p:cSldViewPr snapToGrid="0" showGuides="1">
      <p:cViewPr varScale="1">
        <p:scale>
          <a:sx n="152" d="100"/>
          <a:sy n="152" d="100"/>
        </p:scale>
        <p:origin x="18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36004" cy="36004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tags" Target="tags/tag39.xml" /><Relationship Id="rId42" Type="http://schemas.openxmlformats.org/officeDocument/2006/relationships/presProps" Target="presProps.xml" /><Relationship Id="rId43" Type="http://schemas.openxmlformats.org/officeDocument/2006/relationships/viewProps" Target="viewProps.xml" /><Relationship Id="rId44" Type="http://schemas.openxmlformats.org/officeDocument/2006/relationships/theme" Target="theme/theme1.xml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E8A25FD-E2B7-40C6-BFFF-3ECC95F03AE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BC8C11-8E7B-4A41-B9AF-44E75652C57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228975"/>
            <a:ext cx="2751138" cy="192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3365" cy="51428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7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1839278" y="2180272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36996" y="2126456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 smtClean="0"/>
              <a:t>考点解读</a:t>
            </a:r>
            <a:endParaRPr lang="zh-CN" altLang="en-US" sz="2700"/>
          </a:p>
        </p:txBody>
      </p:sp>
      <p:sp>
        <p:nvSpPr>
          <p:cNvPr id="5" name="圆角矩形 4"/>
          <p:cNvSpPr/>
          <p:nvPr/>
        </p:nvSpPr>
        <p:spPr>
          <a:xfrm>
            <a:off x="1839278" y="2840355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39278" y="3500438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39278" y="4187190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36996" y="2733199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 smtClean="0"/>
              <a:t>考点梳理</a:t>
            </a:r>
            <a:endParaRPr lang="zh-CN" altLang="en-US" sz="2700"/>
          </a:p>
        </p:txBody>
      </p:sp>
      <p:sp>
        <p:nvSpPr>
          <p:cNvPr id="10" name="文本框 9"/>
          <p:cNvSpPr txBox="1"/>
          <p:nvPr/>
        </p:nvSpPr>
        <p:spPr>
          <a:xfrm>
            <a:off x="2636996" y="3423285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72226" y="4113371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530389" y="736182"/>
            <a:ext cx="6503670" cy="11006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  <a:endParaRPr lang="zh-CN" altLang="en-US" sz="3300" b="1" smtClean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ctr"/>
            <a:r>
              <a:rPr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第五节  译林版七年级下册</a:t>
            </a:r>
          </a:p>
          <a:p>
            <a:pPr algn="ctr"/>
            <a:r>
              <a:rPr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Units 5—8</a:t>
            </a:r>
          </a:p>
        </p:txBody>
      </p:sp>
      <p:sp>
        <p:nvSpPr>
          <p:cNvPr id="14" name="矩形 13"/>
          <p:cNvSpPr/>
          <p:nvPr/>
        </p:nvSpPr>
        <p:spPr>
          <a:xfrm>
            <a:off x="2502694" y="2163128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02694" y="2793206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02694" y="3453288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2694" y="4163378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3998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2724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七下5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8" y="357664"/>
            <a:ext cx="7149942" cy="4391978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 sz="3200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/>
          <p:cNvSpPr txBox="1"/>
          <p:nvPr/>
        </p:nvSpPr>
        <p:spPr>
          <a:xfrm>
            <a:off x="2930366" y="312420"/>
            <a:ext cx="279320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 smtClean="0">
                <a:solidFill>
                  <a:srgbClr val="FF0000"/>
                </a:solidFill>
                <a:latin typeface="+mj-ea"/>
              </a:rPr>
              <a:t>（一）常用短语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99222" y="798671"/>
            <a:ext cx="6586538" cy="4269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1. stop doing sth停止做某事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2. as usual像往常一样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3. sit down坐下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4. turn around转身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5. on one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 the way在路上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6. say to oneself自言自语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7. run away逃跑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8. pick up拾起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9. the day before yesterday前天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10. be afraid of害怕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11. not... any more不再是了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12. hear of听说 ★★★★</a:t>
            </a:r>
          </a:p>
          <a:p>
            <a:endParaRPr lang="zh-CN" altLang="en-US" sz="21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/>
          <p:cNvSpPr txBox="1"/>
          <p:nvPr/>
        </p:nvSpPr>
        <p:spPr>
          <a:xfrm>
            <a:off x="2803207" y="445294"/>
            <a:ext cx="279320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 smtClean="0">
                <a:solidFill>
                  <a:srgbClr val="FF0000"/>
                </a:solidFill>
                <a:latin typeface="+mj-ea"/>
              </a:rPr>
              <a:t>（一）常用短语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51146" y="939641"/>
            <a:ext cx="6712268" cy="39466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13. the other day那天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14. at the same time同时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15. all over the world 遍布全世界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16. at least至少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17. as...as 像……一样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18. ask for请求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19. hurry up快点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20. stand up站起来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21. mobile phone手机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22. too...to 太……不可能 ★★★★★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23. look out小心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24. in hospital住院 ★★★★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/>
          <p:cNvSpPr txBox="1"/>
          <p:nvPr/>
        </p:nvSpPr>
        <p:spPr>
          <a:xfrm>
            <a:off x="2803207" y="445294"/>
            <a:ext cx="279320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 smtClean="0">
                <a:solidFill>
                  <a:srgbClr val="FF0000"/>
                </a:solidFill>
                <a:latin typeface="+mj-ea"/>
              </a:rPr>
              <a:t>（一）常用短语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50670" y="1027748"/>
            <a:ext cx="5952173" cy="3623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25. by the way顺便说一句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26. do/try one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 best尽力而为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27. at the age of在……岁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28. do well in做得好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29. take part in参加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30. hear from收到……的来信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31. look after照顾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32. take care of照顾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33. all the time一直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34. grow up成长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35. lose one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 way迷路 ★★★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2"/>
          <p:cNvSpPr txBox="1"/>
          <p:nvPr/>
        </p:nvSpPr>
        <p:spPr>
          <a:xfrm>
            <a:off x="3146851" y="446175"/>
            <a:ext cx="2850356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（二）重点句型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5335" y="1020128"/>
            <a:ext cx="7791926" cy="32999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1. Fish sleep with their eyes open. 鱼睁着眼睛睡觉。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2. There were a lot of people there. 那里有很多人。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3. We spent three hours in the museum. 我们在博物馆待了三个小时。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4. What else?还有什么？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5. What outdoor activity would you like to do?你想做什么户外活动？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6. What do you like about camping?你喜欢野营什么？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7. She looked up and saw a white rabbit in a coat passing by. 她抬起头，看见一只穿着大衣的白兔子经过。 ★★★★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2"/>
          <p:cNvSpPr txBox="1"/>
          <p:nvPr/>
        </p:nvSpPr>
        <p:spPr>
          <a:xfrm>
            <a:off x="3195905" y="560475"/>
            <a:ext cx="2850356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（二）重点句型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61035" y="1015365"/>
            <a:ext cx="7700487" cy="3623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8. How amazing! 太神奇了！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9. She found herself alone in a long, low hall. 她发现自己孤身一人在一个又长又低的大厅里。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10. It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 dangerous to swim in the lake. 在湖里游泳很危险。 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11. Shall we go? 我们可以走了吗？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12. She was too small to reach the key. 她太小了，拿不到钥匙。 ★★★★★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13. What a brave young man! 真是个勇敢的年轻人！ ★★★★★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14. He was brave enough to save his neighbour from fire. 他有足够的勇气从火中救出他的邻居。 ★★★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2"/>
          <p:cNvSpPr txBox="1"/>
          <p:nvPr/>
        </p:nvSpPr>
        <p:spPr>
          <a:xfrm>
            <a:off x="3241625" y="438555"/>
            <a:ext cx="2850356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（二）重点句型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5310" y="1113473"/>
            <a:ext cx="7807643" cy="265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15. He was in hospital for two weeks. 他在医院住了两个星期。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16. How brave you are! 你真勇敢！ ★★★★★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17. What a beautiful flower! 多漂亮的花啊！ ★★★★★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18. How nice the music is! 这音乐真好听！ ★★★★★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19. He can fly as fast as light. 他能飞得和光一样快。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20. Can you show me how to play it? 你能教我怎么玩吗？ ★★★★</a:t>
            </a:r>
          </a:p>
          <a:p>
            <a:endParaRPr lang="zh-CN" altLang="en-US" sz="21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2"/>
          <p:cNvSpPr txBox="1"/>
          <p:nvPr/>
        </p:nvSpPr>
        <p:spPr>
          <a:xfrm>
            <a:off x="3199715" y="423315"/>
            <a:ext cx="2850356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（二）重点句型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21042" y="1055370"/>
            <a:ext cx="7367112" cy="29770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21. We look forward to hearing from you soon. 我们期待尽快收到你的消息。 ★★★★</a:t>
            </a:r>
            <a:endParaRPr lang="zh-CN" altLang="en-US" sz="21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22. How do you look after your dog? 你怎么照顾你的狗？ ★★★★</a:t>
            </a:r>
            <a:endParaRPr lang="zh-CN" altLang="en-US" sz="21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23. She never worries because we take good care of her. 她从不担心，因为我们把她照顾得很好。 ★★★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24. My dog is the cleverest animals of all. 我的狗是最聪明的动物。 ★★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25. Goldfish are easy to look after. 金鱼很容易照顾。 ★★★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91" y="909563"/>
            <a:ext cx="8336477" cy="391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75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1. 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交际用语</a:t>
            </a:r>
          </a:p>
          <a:p>
            <a:pPr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在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Units5—8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中，常用的交际用语有请求允许、喜欢和不喜欢用语。例如：</a:t>
            </a:r>
          </a:p>
          <a:p>
            <a:pPr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—May I ask you a question?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我能问你个问题吗？ </a:t>
            </a:r>
          </a:p>
          <a:p>
            <a:pPr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—Yes, please.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可以。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请求允许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)</a:t>
            </a:r>
            <a:endParaRPr lang="zh-CN" altLang="en-US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The boy likes playing football.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这孩子喜欢踢足球。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喜欢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)</a:t>
            </a:r>
          </a:p>
          <a:p>
            <a:pPr>
              <a:lnSpc>
                <a:spcPts val="375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（3）She enjoys listening to music. 她喜欢听音乐。(喜欢) </a:t>
            </a:r>
          </a:p>
          <a:p>
            <a:pPr>
              <a:lnSpc>
                <a:spcPts val="375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（4）I don't like the dog. 我不喜欢这只狗。(不喜欢)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7"/>
          <p:cNvSpPr txBox="1"/>
          <p:nvPr/>
        </p:nvSpPr>
        <p:spPr>
          <a:xfrm>
            <a:off x="240030" y="920591"/>
            <a:ext cx="8380571" cy="3627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2775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2. 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一般过去时</a:t>
            </a:r>
          </a:p>
          <a:p>
            <a:pPr>
              <a:lnSpc>
                <a:spcPts val="2775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一般过去时表示过去发生的动作或存在的状态，常与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yesterday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just now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last year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three days ago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in 2000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等表示过去的时间状语连用。</a:t>
            </a:r>
          </a:p>
          <a:p>
            <a:pPr>
              <a:lnSpc>
                <a:spcPts val="2775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肯定形式：一般过去时的肯定形式为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“主语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+be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动词的过去式（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was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were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）”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或“主语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行为动词的过去式”。 </a:t>
            </a:r>
          </a:p>
          <a:p>
            <a:pPr>
              <a:lnSpc>
                <a:spcPts val="2775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否定形式：含有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be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动词的一般过去时的否定形式直接在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be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动词之后加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not,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含有行为动词的要用“助动词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did +not+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动词原形”的形式。</a:t>
            </a:r>
          </a:p>
          <a:p>
            <a:pPr>
              <a:lnSpc>
                <a:spcPts val="2775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疑问形式：含有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be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动词的一般过去时的疑问形式要将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be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was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were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）动词提前；含有行为动词的要将助动词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did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提前，构成“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Did+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主语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动词原形”的形式。例如：</a:t>
            </a:r>
          </a:p>
        </p:txBody>
      </p:sp>
      <p:sp>
        <p:nvSpPr>
          <p:cNvPr id="5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07732" y="1244917"/>
            <a:ext cx="7328536" cy="265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（1）His mother was a teacher ten years ago. 他妈妈十年前是个老师。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（2）They weren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’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 here yesterday. 他们昨天不在这里。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（3）He went to see a film last night. 他昨晚去看电影了。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（4）—Did you go to the party last night? 你昨晚去派对了吗？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—Yes, I did. 是的，我去了。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（5）—Were you happy yesterday? 你昨天开心吗?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—No, I wasn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’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t. 不，我不开心。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273226" y="581848"/>
            <a:ext cx="8429624" cy="4184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2100"/>
              </a:lnSpc>
            </a:pPr>
            <a:endParaRPr lang="en-US" altLang="zh-CN" sz="18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ts val="375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3. 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情态动词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can/could/may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的用法</a:t>
            </a:r>
          </a:p>
          <a:p>
            <a:pPr algn="just" fontAlgn="auto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情态动词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can/could/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用来表示能力。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could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是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can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的过去式。情态动词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can/could/may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也可以用来表示许可。情态动词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can/could/may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没有人称和数的变化，后接动词原形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。例如：</a:t>
            </a:r>
          </a:p>
          <a:p>
            <a:pPr algn="just" fontAlgn="auto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 can play basketball.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他会打篮球。</a:t>
            </a:r>
          </a:p>
          <a:p>
            <a:pPr algn="just" fontAlgn="auto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She could play the violin when she was five. </a:t>
            </a:r>
          </a:p>
          <a:p>
            <a:pPr algn="just" fontAlgn="auto">
              <a:lnSpc>
                <a:spcPts val="375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她五岁就会拉小提琴了。</a:t>
            </a:r>
          </a:p>
          <a:p>
            <a:pPr algn="just" fontAlgn="auto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May I come in?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我能进来吗？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7659" y="292894"/>
            <a:ext cx="8378667" cy="483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2100"/>
              </a:lnSpc>
            </a:pPr>
            <a:endParaRPr lang="en-US" altLang="zh-CN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375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2100" b="1" smtClean="0">
                <a:solidFill>
                  <a:srgbClr val="1207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感叹句</a:t>
            </a:r>
          </a:p>
          <a:p>
            <a:pPr algn="just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感叹句通常用来表达高兴、愤怒、伤心等情感。感叹句通常由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What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或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How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来引导：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What (+a/an)+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形容词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名词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缩略的陈述句；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How+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形容词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名词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缩略的陈述句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。例如：</a:t>
            </a:r>
          </a:p>
          <a:p>
            <a:pPr algn="just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What a beautiful girl she is!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她真是个漂亮的女孩！</a:t>
            </a:r>
          </a:p>
          <a:p>
            <a:pPr algn="just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What interesting books they are!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多有趣的书啊！</a:t>
            </a:r>
          </a:p>
          <a:p>
            <a:pPr algn="just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How handsome he looks!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他看起来多帅啊！</a:t>
            </a:r>
          </a:p>
          <a:p>
            <a:pPr algn="just">
              <a:lnSpc>
                <a:spcPts val="37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How exciting the film is!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这部电影太激动人心了！</a:t>
            </a:r>
          </a:p>
          <a:p>
            <a:endParaRPr lang="zh-CN" altLang="en-US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endParaRPr lang="zh-CN" altLang="en-US" sz="21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28199" y="1098233"/>
            <a:ext cx="7251382" cy="26531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60000"/>
              </a:lnSpc>
            </a:pPr>
            <a:r>
              <a:rPr lang="zh-CN" altLang="en-US" sz="2100" b="1">
                <a:solidFill>
                  <a:srgbClr val="3531D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 形容词</a:t>
            </a:r>
          </a:p>
          <a:p>
            <a:pPr>
              <a:lnSpc>
                <a:spcPct val="160000"/>
              </a:lnSpc>
            </a:pPr>
            <a:r>
              <a:rPr lang="zh-CN" altLang="en-US" sz="21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形容词通常用来描述人或物。形容词可以放在名词前作定语，也可以放在系动词后作表语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。例如：</a:t>
            </a:r>
          </a:p>
          <a:p>
            <a:pPr>
              <a:lnSpc>
                <a:spcPct val="16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（1）He has short hair. 他头发很短。</a:t>
            </a:r>
          </a:p>
          <a:p>
            <a:pPr>
              <a:lnSpc>
                <a:spcPct val="16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（2）The monkey is very clever. 猴子很聪明。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385" y="169813"/>
            <a:ext cx="8728364" cy="468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2250"/>
              </a:lnSpc>
            </a:pPr>
            <a:endParaRPr lang="en-US" altLang="zh-CN" sz="18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ts val="2250"/>
              </a:lnSpc>
            </a:pPr>
            <a:r>
              <a:rPr lang="en-US" altLang="zh-CN" sz="195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6. </a:t>
            </a:r>
            <a:r>
              <a:rPr lang="zh-CN" altLang="en-US" sz="195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复合不定代词的用法</a:t>
            </a:r>
          </a:p>
          <a:p>
            <a:pPr algn="just">
              <a:lnSpc>
                <a:spcPts val="2250"/>
              </a:lnSpc>
            </a:pPr>
            <a:r>
              <a:rPr lang="zh-CN" altLang="en-US" sz="1950" smtClean="0">
                <a:latin typeface="Times New Roman" panose="02020603050405020304" charset="0"/>
                <a:cs typeface="Times New Roman" panose="02020603050405020304" charset="0"/>
              </a:rPr>
              <a:t>      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复合不定代词包括 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something, somebody, someone, anything, anybody, anyone, nothing, nobody, no one, everything, everybody, everyone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等。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它们在句中可用作主语、宾语或表语，但不能用作定语。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something, someone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等和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anything, anyone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等的区别与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some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和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any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的区别一样。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具体使用时应注意以下几点：</a:t>
            </a:r>
          </a:p>
          <a:p>
            <a:pPr algn="just">
              <a:lnSpc>
                <a:spcPts val="22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）复合不定代词受定语修饰时，定语应放在它们后面。例如：</a:t>
            </a:r>
            <a:endParaRPr lang="zh-CN" altLang="en-US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2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There is nothing wrong with the computer.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这台电脑没有毛病。</a:t>
            </a:r>
            <a:endParaRPr lang="en-US" altLang="zh-CN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2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）指人的复合不定代词若用作主语，其谓语动词一般用单数，相应的人称代词和物主代词也用单数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he, him, his (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不一定指男性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)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。但在非正式文体中常用复数代词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they, them, their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例如：</a:t>
            </a:r>
          </a:p>
          <a:p>
            <a:pPr algn="just">
              <a:lnSpc>
                <a:spcPts val="22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Everyone knows this, doesn’t he/don’t they?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人人都知道这一点，不是吗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?</a:t>
            </a:r>
            <a:endParaRPr lang="zh-CN" altLang="en-US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250"/>
              </a:lnSpc>
            </a:pP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）指事物的复合不定代词若用作主语，谓语动词只能用单数，相应的人称代词也只能用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it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，而不用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they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例如：</a:t>
            </a:r>
          </a:p>
          <a:p>
            <a:pPr algn="just">
              <a:lnSpc>
                <a:spcPts val="225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Everything is ready, isn’t it?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一切都准备好了，是吗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?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109" y="676430"/>
            <a:ext cx="8639299" cy="422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270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7. stop doing sth 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stop to do sth 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的用法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stop doing sth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意为“停止做某事”，指的是停止目前的正在做的事情。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stop to do sth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意为“停下来去做某事”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。例如：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When the teacher came, the students stopped talking. </a:t>
            </a:r>
          </a:p>
          <a:p>
            <a:pPr algn="just">
              <a:lnSpc>
                <a:spcPts val="270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老师来的时候，学生们都不说话了。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 was tired. He had to stop to have a rest. </a:t>
            </a:r>
          </a:p>
          <a:p>
            <a:pPr algn="just">
              <a:lnSpc>
                <a:spcPts val="270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他累了，不得不停下来休息。</a:t>
            </a:r>
          </a:p>
          <a:p>
            <a:pPr algn="just">
              <a:lnSpc>
                <a:spcPts val="270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8. little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 little </a:t>
            </a:r>
            <a:endParaRPr lang="zh-CN" altLang="en-US" sz="2100" b="1" smtClean="0">
              <a:solidFill>
                <a:srgbClr val="1207EB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little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意为“很少，几乎没有”，表示否定含义。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 little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意为“一点儿”，表示肯定含义。两者都修饰不可数名词。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例如：</a:t>
            </a:r>
          </a:p>
          <a:p>
            <a:pPr algn="just">
              <a:lnSpc>
                <a:spcPts val="270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There is little ink in my bottle, can you give me a little ink?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我的瓶子里没有墨水了，你能给我点儿墨水吗？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7059" y="266062"/>
            <a:ext cx="8612580" cy="456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2700"/>
              </a:lnSpc>
            </a:pPr>
            <a:endParaRPr lang="en-US" altLang="zh-CN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70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9. hear of, hear about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hear from</a:t>
            </a:r>
            <a:endParaRPr lang="zh-CN" altLang="en-US" sz="2100" b="1" smtClean="0">
              <a:solidFill>
                <a:srgbClr val="1207EB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700"/>
              </a:lnSpc>
            </a:pP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hear of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hear about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意为“听别人说”。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hear of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指别人说起或提及，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hear about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表示“听到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……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的详情”，听接的内容更详细些。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hear from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意为“收到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……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的来信”，相当于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receive a letter from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。例如：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Have you hear of/about the news?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你听说这个消息了吗？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I heard from my old friend yesterday.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我昨天收到我老朋友的信。</a:t>
            </a:r>
            <a:endParaRPr lang="en-US" altLang="zh-CN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70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10. too many, much too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 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too much</a:t>
            </a:r>
            <a:endParaRPr lang="zh-CN" altLang="en-US" sz="2100" b="1" smtClean="0">
              <a:solidFill>
                <a:srgbClr val="1207EB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too many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意为“太多”修饰可数名词复数，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much too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意为“太” 修饰形容词或副词，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too much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意为“太多” 修饰不可数名词或动词。例如：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There are too many people in the park.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公园里人太多了。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It’s much too hot in Wuhan in summer.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武汉的夏天太热了。</a:t>
            </a:r>
          </a:p>
          <a:p>
            <a:pPr algn="just">
              <a:lnSpc>
                <a:spcPts val="27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Eating too much meat is bad for your health.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吃太多肉对你的健康有害。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4887" y="349691"/>
            <a:ext cx="8601074" cy="444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2625"/>
              </a:lnSpc>
            </a:pPr>
            <a:endParaRPr lang="en-US" altLang="zh-CN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ts val="2625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11. look up</a:t>
            </a:r>
            <a:endParaRPr lang="zh-CN" altLang="en-US" sz="2100" b="1" smtClean="0">
              <a:solidFill>
                <a:srgbClr val="1207EB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ts val="2625"/>
              </a:lnSpc>
            </a:pPr>
            <a:r>
              <a:rPr lang="zh-CN" altLang="en-US" sz="2100" smtClean="0"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up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意为“抬头看，查阅”。与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相关的的其他常用短语有：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at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看，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over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检查，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after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照料，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around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环顾四周，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like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看来像，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through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浏览，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out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当心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ts val="2625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12. see sb doing sth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与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see sb do sth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的区别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zh-CN" altLang="en-US" sz="2100" b="1" smtClean="0">
              <a:solidFill>
                <a:srgbClr val="1207EB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>
              <a:lnSpc>
                <a:spcPts val="2625"/>
              </a:lnSpc>
            </a:pP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see sb doing sth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意为“看到某人正在做某事”， 强调看见的动作正在发生或正在进行。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see sb do sth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意为“看到某人做某事”，强调看见某人做某事的全过程或看见经常性的动作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。例如：</a:t>
            </a:r>
          </a:p>
          <a:p>
            <a:pPr algn="just">
              <a:lnSpc>
                <a:spcPts val="2625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I saw her singing when I passed her classroom.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我经过她的教室时，看到她在唱歌。</a:t>
            </a:r>
          </a:p>
          <a:p>
            <a:pPr algn="just">
              <a:lnSpc>
                <a:spcPts val="2625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I saw him enter the shop yesterday.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我昨天看见他进了商店。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强调全部过程）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069" y="535781"/>
            <a:ext cx="8343900" cy="3608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450"/>
              </a:lnSpc>
            </a:pPr>
            <a:endParaRPr lang="en-US" altLang="zh-CN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345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13. through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与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across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</a:rPr>
              <a:t>的区别</a:t>
            </a:r>
          </a:p>
          <a:p>
            <a:pPr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through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指“从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……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中穿过”，动作“从空间穿过”，多指穿过门、窗、洞、森林等。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across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指“横穿、穿过”，动作“从表面穿过”，多指穿过街道、马路、桥梁、河等。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例如：</a:t>
            </a:r>
          </a:p>
          <a:p>
            <a:pPr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The river runs through our city.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这条河流经我们市。</a:t>
            </a:r>
          </a:p>
          <a:p>
            <a:pPr>
              <a:lnSpc>
                <a:spcPts val="345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Look left and right before you go across the street.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过马路时要左右看。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2"/>
          <p:cNvSpPr txBox="1"/>
          <p:nvPr/>
        </p:nvSpPr>
        <p:spPr>
          <a:xfrm>
            <a:off x="2555053" y="348801"/>
            <a:ext cx="3118247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100" b="1">
                <a:solidFill>
                  <a:srgbClr val="FF0000"/>
                </a:solidFill>
              </a:rPr>
              <a:t>（三）考点知识精讲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7201" y="960120"/>
            <a:ext cx="7905274" cy="34618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14. excited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与</a:t>
            </a:r>
            <a:r>
              <a:rPr lang="en-US" altLang="zh-CN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exciting</a:t>
            </a:r>
            <a:r>
              <a:rPr lang="zh-CN" altLang="en-US" sz="2100" b="1" smtClean="0">
                <a:solidFill>
                  <a:srgbClr val="1207EB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的区别</a:t>
            </a:r>
            <a:endParaRPr lang="en-US" altLang="zh-CN" sz="2100" b="1" smtClean="0">
              <a:solidFill>
                <a:srgbClr val="1207EB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excited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意为“激动的”，常作表语，以人作主语。</a:t>
            </a:r>
            <a:r>
              <a:rPr lang="en-US" altLang="zh-CN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Exciting</a:t>
            </a:r>
            <a:r>
              <a:rPr lang="zh-CN" altLang="en-US" sz="2100" smtClean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意为“令人激动的”，可作表语或定语，作表语时，以物作主语，作定语时，常修饰事物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。例如：</a:t>
            </a:r>
            <a:endParaRPr lang="zh-CN" altLang="en-US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I am very excited to see my old friend.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我很激动能见到我的老朋友。</a:t>
            </a:r>
            <a:endParaRPr lang="zh-CN" altLang="en-US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This movie is so exciting.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这部电影真让人兴奋、激动。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6"/>
          <p:cNvSpPr txBox="1"/>
          <p:nvPr/>
        </p:nvSpPr>
        <p:spPr>
          <a:xfrm>
            <a:off x="3232537" y="214296"/>
            <a:ext cx="2811413" cy="65210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真</a:t>
            </a:r>
            <a:r>
              <a:rPr lang="zh-CN" altLang="en-US" sz="2100" b="1" smtClean="0">
                <a:solidFill>
                  <a:srgbClr val="FF0000"/>
                </a:solidFill>
              </a:rPr>
              <a:t>题链接</a:t>
            </a:r>
            <a:endParaRPr lang="en-US" altLang="zh-CN" sz="2100" b="1" smtClean="0">
              <a:solidFill>
                <a:srgbClr val="FF0000"/>
              </a:solidFill>
            </a:endParaRPr>
          </a:p>
          <a:p>
            <a:endParaRPr lang="zh-CN" altLang="en-US" sz="1800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9093" y="676751"/>
            <a:ext cx="8465344" cy="328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300"/>
              </a:lnSpc>
            </a:pPr>
            <a:r>
              <a:rPr lang="en-US" altLang="zh-CN" sz="2100" smtClean="0">
                <a:solidFill>
                  <a:srgbClr val="3531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zh-CN" altLang="en-US" sz="2100" smtClean="0">
                <a:solidFill>
                  <a:srgbClr val="3531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100" smtClean="0">
                <a:solidFill>
                  <a:srgbClr val="3531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1】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年怀化）</a:t>
            </a:r>
            <a:r>
              <a:rPr lang="en-US" altLang="zh-CN" sz="2100" smtClean="0">
                <a:latin typeface="Times New Roman" panose="02020603050405020304" charset="0"/>
                <a:cs typeface="Times New Roman" panose="02020603050405020304" charset="0"/>
              </a:rPr>
              <a:t>—Mom, could I go out with my friends? </a:t>
            </a:r>
            <a:endParaRPr lang="zh-CN" altLang="en-US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3300"/>
              </a:lnSpc>
            </a:pPr>
            <a:r>
              <a:rPr lang="zh-CN" altLang="en-US" sz="2100" smtClean="0">
                <a:latin typeface="Times New Roman" panose="02020603050405020304" charset="0"/>
                <a:cs typeface="Times New Roman" panose="02020603050405020304" charset="0"/>
              </a:rPr>
              <a:t>               </a:t>
            </a:r>
            <a:r>
              <a:rPr lang="en-US" altLang="zh-CN" sz="2100" smtClean="0">
                <a:latin typeface="Times New Roman" panose="02020603050405020304" charset="0"/>
                <a:cs typeface="Times New Roman" panose="02020603050405020304" charset="0"/>
              </a:rPr>
              <a:t>—________, but you have to come back before 10:00.</a:t>
            </a:r>
            <a:endParaRPr lang="zh-CN" altLang="en-US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3300"/>
              </a:lnSpc>
            </a:pPr>
            <a:r>
              <a:rPr lang="en-US" altLang="zh-CN" sz="2100" smtClean="0">
                <a:latin typeface="Times New Roman" panose="02020603050405020304" charset="0"/>
                <a:cs typeface="Times New Roman" panose="02020603050405020304" charset="0"/>
              </a:rPr>
              <a:t>               A. Sorry, you can’t       B. Yes, you can    C. No way</a:t>
            </a:r>
            <a:endParaRPr lang="zh-CN" altLang="en-US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3300"/>
              </a:lnSpc>
            </a:pPr>
            <a:endParaRPr lang="en-US" altLang="zh-CN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3300"/>
              </a:lnSpc>
            </a:pPr>
            <a:endParaRPr lang="en-US" altLang="zh-CN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2850"/>
              </a:lnSpc>
            </a:pPr>
            <a:r>
              <a:rPr lang="en-US" altLang="zh-CN" sz="2100" smtClean="0">
                <a:solidFill>
                  <a:srgbClr val="3531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zh-CN" altLang="en-US" sz="2100" smtClean="0">
                <a:solidFill>
                  <a:srgbClr val="3531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100" smtClean="0">
                <a:solidFill>
                  <a:srgbClr val="3531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2】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年沈阳</a:t>
            </a:r>
            <a:r>
              <a:rPr lang="zh-CN" altLang="en-US" sz="2100" smtClean="0">
                <a:latin typeface="Times New Roman" panose="02020603050405020304" charset="0"/>
                <a:cs typeface="Times New Roman" panose="02020603050405020304" charset="0"/>
              </a:rPr>
              <a:t>）</a:t>
            </a:r>
            <a:r>
              <a:rPr lang="en-US" altLang="zh-CN" sz="2100" smtClean="0">
                <a:latin typeface="Times New Roman" panose="02020603050405020304" charset="0"/>
                <a:cs typeface="Times New Roman" panose="02020603050405020304" charset="0"/>
              </a:rPr>
              <a:t>—Have you ever visited Shenyang EXPO Garden?</a:t>
            </a:r>
            <a:endParaRPr lang="zh-CN" altLang="en-US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2850"/>
              </a:lnSpc>
            </a:pPr>
            <a:r>
              <a:rPr lang="zh-CN" altLang="en-US" sz="2100" smtClean="0">
                <a:latin typeface="Times New Roman" panose="02020603050405020304" charset="0"/>
                <a:cs typeface="Times New Roman" panose="02020603050405020304" charset="0"/>
              </a:rPr>
              <a:t>      </a:t>
            </a:r>
            <a:r>
              <a:rPr lang="en-US" altLang="zh-CN" sz="2100" smtClean="0">
                <a:latin typeface="Times New Roman" panose="02020603050405020304" charset="0"/>
                <a:cs typeface="Times New Roman" panose="02020603050405020304" charset="0"/>
              </a:rPr>
              <a:t>—Yes, I________ it last year.</a:t>
            </a:r>
            <a:endParaRPr lang="zh-CN" altLang="en-US" sz="21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2850"/>
              </a:lnSpc>
            </a:pPr>
            <a:r>
              <a:rPr lang="en-US" altLang="zh-CN" sz="2100" smtClean="0">
                <a:latin typeface="Times New Roman" panose="02020603050405020304" charset="0"/>
                <a:cs typeface="Times New Roman" panose="02020603050405020304" charset="0"/>
              </a:rPr>
              <a:t>      A. have visited        B. visit              C. visited               D. will visit</a:t>
            </a:r>
            <a:endParaRPr lang="zh-CN" altLang="en-US" sz="210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9725" y="1402161"/>
            <a:ext cx="36433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093" y="1859756"/>
            <a:ext cx="8136731" cy="91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300"/>
              </a:lnSpc>
            </a:pPr>
            <a:r>
              <a:rPr lang="en-US" altLang="zh-CN" sz="2100" b="1" smtClean="0">
                <a:solidFill>
                  <a:srgbClr val="4C05CB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zh-CN" altLang="en-US" sz="2100" b="1" smtClean="0">
                <a:solidFill>
                  <a:srgbClr val="4C05CB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</a:t>
            </a:r>
            <a:r>
              <a:rPr lang="en-US" altLang="zh-CN" sz="2100" b="1" smtClean="0">
                <a:solidFill>
                  <a:srgbClr val="4C05CB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本题考查“请求允许”情景交际。根据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but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可知妈妈同意了，排除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。故选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136" y="3957452"/>
            <a:ext cx="8322469" cy="91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300"/>
              </a:lnSpc>
            </a:pPr>
            <a:r>
              <a:rPr lang="en-US" altLang="zh-CN" sz="2100" b="1" smtClean="0">
                <a:solidFill>
                  <a:srgbClr val="4C05CB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zh-CN" altLang="en-US" sz="2100" b="1" smtClean="0">
                <a:solidFill>
                  <a:srgbClr val="4C05CB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</a:t>
            </a:r>
            <a:r>
              <a:rPr lang="en-US" altLang="zh-CN" sz="2100" b="1" smtClean="0">
                <a:solidFill>
                  <a:srgbClr val="4C05CB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本题考查动词的时态。根据时间状语“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last year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”可知动作发生在过去，用一般过去时。故选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5588" y="3391376"/>
            <a:ext cx="36433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1"/>
      <p:bldP spid="9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6"/>
          <p:cNvSpPr txBox="1"/>
          <p:nvPr/>
        </p:nvSpPr>
        <p:spPr>
          <a:xfrm>
            <a:off x="3393273" y="214296"/>
            <a:ext cx="2811413" cy="65210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真</a:t>
            </a:r>
            <a:r>
              <a:rPr lang="zh-CN" altLang="en-US" sz="2100" b="1" smtClean="0">
                <a:solidFill>
                  <a:srgbClr val="FF0000"/>
                </a:solidFill>
              </a:rPr>
              <a:t>题链接</a:t>
            </a:r>
            <a:endParaRPr lang="en-US" altLang="zh-CN" sz="2100" b="1" smtClean="0">
              <a:solidFill>
                <a:srgbClr val="FF0000"/>
              </a:solidFill>
            </a:endParaRPr>
          </a:p>
          <a:p>
            <a:endParaRPr lang="zh-CN" altLang="en-US" sz="1800" b="1">
              <a:solidFill>
                <a:srgbClr val="FF0000"/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371475" y="467678"/>
            <a:ext cx="8465344" cy="3146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000"/>
              </a:lnSpc>
            </a:pP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【</a:t>
            </a:r>
            <a:r>
              <a:rPr lang="zh-CN" altLang="en-US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</a:t>
            </a: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3】</a:t>
            </a:r>
            <a:r>
              <a:rPr lang="zh-CN" altLang="en-US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2020</a:t>
            </a:r>
            <a:r>
              <a:rPr lang="zh-CN" altLang="en-US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年南京）</a:t>
            </a: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By the time she was eight, Linda ________ read English and French.</a:t>
            </a:r>
            <a:endParaRPr lang="zh-CN" altLang="en-US" sz="225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ts val="3000"/>
              </a:lnSpc>
            </a:pP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A. could                 B. must                C. need           D. may</a:t>
            </a:r>
            <a:endParaRPr lang="zh-CN" altLang="en-US" sz="225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ts val="3000"/>
              </a:lnSpc>
            </a:pPr>
            <a:endParaRPr lang="en-US" altLang="zh-CN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ts val="3000"/>
              </a:lnSpc>
            </a:pPr>
            <a:endParaRPr lang="en-US" altLang="zh-CN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ts val="3000"/>
              </a:lnSpc>
            </a:pP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【</a:t>
            </a:r>
            <a:r>
              <a:rPr lang="zh-CN" altLang="en-US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</a:t>
            </a: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4】</a:t>
            </a:r>
            <a:r>
              <a:rPr lang="zh-CN" altLang="en-US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</a:t>
            </a: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2020</a:t>
            </a:r>
            <a:r>
              <a:rPr lang="zh-CN" altLang="en-US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年海南）</a:t>
            </a: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—Look, that is Tower Bridge!</a:t>
            </a:r>
            <a:endParaRPr lang="zh-CN" altLang="en-US" sz="225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ts val="3000"/>
              </a:lnSpc>
            </a:pPr>
            <a:r>
              <a:rPr lang="zh-CN" altLang="en-US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</a:t>
            </a: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—Wow,  ________ great bridge it is! </a:t>
            </a:r>
            <a:endParaRPr lang="zh-CN" altLang="en-US" sz="225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ts val="3000"/>
              </a:lnSpc>
            </a:pPr>
            <a:r>
              <a:rPr lang="en-US" altLang="zh-CN" sz="225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A. what                           B. how                           C. what a</a:t>
            </a:r>
            <a:endParaRPr lang="zh-CN" altLang="en-US" sz="225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1024" y="1175657"/>
            <a:ext cx="36433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4" y="1621631"/>
            <a:ext cx="8336756" cy="837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000"/>
              </a:lnSpc>
            </a:pPr>
            <a:r>
              <a:rPr lang="en-US" altLang="zh-CN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【</a:t>
            </a:r>
            <a:r>
              <a:rPr lang="zh-CN" altLang="en-US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解析</a:t>
            </a:r>
            <a:r>
              <a:rPr lang="en-US" altLang="zh-CN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】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本题考查情态动词的用法。句意为：到八岁时，琳达  英语和法语。根据句意可知，此处指“能够读英语和法语”。故选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en-US" altLang="zh-CN" sz="2100" smtClean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24441" y="3046126"/>
            <a:ext cx="36433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474" y="3523774"/>
            <a:ext cx="8179594" cy="122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000"/>
              </a:lnSpc>
            </a:pPr>
            <a:r>
              <a:rPr lang="en-US" altLang="zh-CN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【</a:t>
            </a:r>
            <a:r>
              <a:rPr lang="zh-CN" altLang="en-US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解析</a:t>
            </a:r>
            <a:r>
              <a:rPr lang="en-US" altLang="zh-CN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】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本题考查感叹句。根据句意和句子结构可知此旬为感叹句，感叹部分“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great bridge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”为可数名词的单数，符合固定句型“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What (+a/an)+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形容词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名词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缩略的陈述句”。故选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  <p:bldP spid="9" grpId="2"/>
      <p:bldP spid="11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6"/>
          <p:cNvSpPr txBox="1"/>
          <p:nvPr/>
        </p:nvSpPr>
        <p:spPr>
          <a:xfrm>
            <a:off x="3554009" y="267874"/>
            <a:ext cx="2811413" cy="651510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易错剖析</a:t>
            </a:r>
            <a:endParaRPr lang="en-US" altLang="zh-CN" sz="2100" b="1" smtClean="0">
              <a:solidFill>
                <a:srgbClr val="FF0000"/>
              </a:solidFill>
            </a:endParaRPr>
          </a:p>
          <a:p>
            <a:endParaRPr lang="zh-CN" altLang="en-US" sz="1800" b="1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69" y="535781"/>
            <a:ext cx="8372475" cy="1511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750"/>
              </a:lnSpc>
            </a:pPr>
            <a:r>
              <a:rPr lang="en-US" altLang="zh-CN" sz="2400" smtClean="0">
                <a:latin typeface="Times New Roman" panose="02020603050405020304" charset="0"/>
                <a:cs typeface="Times New Roman" panose="02020603050405020304" charset="0"/>
              </a:rPr>
              <a:t>【</a:t>
            </a:r>
            <a:r>
              <a:rPr lang="zh-CN" altLang="en-US" sz="2400" smtClean="0">
                <a:latin typeface="Times New Roman" panose="02020603050405020304" charset="0"/>
                <a:cs typeface="Times New Roman" panose="02020603050405020304" charset="0"/>
              </a:rPr>
              <a:t>例</a:t>
            </a:r>
            <a:r>
              <a:rPr lang="en-US" altLang="zh-CN" sz="2400" smtClean="0">
                <a:latin typeface="Times New Roman" panose="02020603050405020304" charset="0"/>
                <a:cs typeface="Times New Roman" panose="02020603050405020304" charset="0"/>
              </a:rPr>
              <a:t>】I am afraid that this cap is ________ big for me.</a:t>
            </a:r>
            <a:endParaRPr lang="zh-CN" altLang="en-US" sz="240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ts val="3750"/>
              </a:lnSpc>
            </a:pPr>
            <a:r>
              <a:rPr lang="en-US" altLang="zh-CN" sz="2400" smtClean="0">
                <a:latin typeface="Times New Roman" panose="02020603050405020304" charset="0"/>
                <a:cs typeface="Times New Roman" panose="02020603050405020304" charset="0"/>
              </a:rPr>
              <a:t>             A. too many           		B. too much         </a:t>
            </a:r>
          </a:p>
          <a:p>
            <a:pPr>
              <a:lnSpc>
                <a:spcPts val="3750"/>
              </a:lnSpc>
            </a:pPr>
            <a:r>
              <a:rPr lang="en-US" altLang="zh-CN" sz="2400" smtClean="0">
                <a:latin typeface="Times New Roman" panose="02020603050405020304" charset="0"/>
                <a:cs typeface="Times New Roman" panose="02020603050405020304" charset="0"/>
              </a:rPr>
              <a:t>	   C. much too          		D. many too</a:t>
            </a:r>
            <a:endParaRPr lang="zh-CN" altLang="en-US" sz="240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5039" y="1493602"/>
            <a:ext cx="3562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743" y="2222356"/>
            <a:ext cx="8158163" cy="199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3750"/>
              </a:lnSpc>
            </a:pPr>
            <a:r>
              <a:rPr lang="en-US" altLang="zh-CN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【</a:t>
            </a:r>
            <a:r>
              <a:rPr lang="zh-CN" altLang="en-US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解析</a:t>
            </a:r>
            <a:r>
              <a:rPr lang="en-US" altLang="zh-CN" sz="2100" b="1" smtClean="0">
                <a:solidFill>
                  <a:srgbClr val="4C05CB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】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此题容易误选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。本题考查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too many, much too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和 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too much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的用法。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too many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意为“太多”修饰可数名词复数，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much too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意为“太” 修饰形容词或副词，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too much 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意为“太多” 修饰不可数名词或动词。根据句意可知此题选</a:t>
            </a:r>
            <a:r>
              <a:rPr lang="en-US" altLang="zh-CN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TextBox 13"/>
          <p:cNvSpPr txBox="1"/>
          <p:nvPr/>
        </p:nvSpPr>
        <p:spPr>
          <a:xfrm>
            <a:off x="3178959" y="428610"/>
            <a:ext cx="2811413" cy="65210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基础过关</a:t>
            </a:r>
            <a:endParaRPr lang="en-US" altLang="zh-CN" sz="2100" b="1" smtClean="0">
              <a:solidFill>
                <a:srgbClr val="FF0000"/>
              </a:solidFill>
            </a:endParaRPr>
          </a:p>
          <a:p>
            <a:endParaRPr lang="zh-CN" altLang="en-US" sz="1800" b="1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8650" y="1225852"/>
            <a:ext cx="7598328" cy="265271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latin typeface="宋体" panose="02010600030101010101" pitchFamily="2" charset="-122"/>
                <a:ea typeface="宋体" panose="02010600030101010101" pitchFamily="2" charset="-122"/>
              </a:rPr>
              <a:t>（一）单词检测。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根据中文意思，写出下列单词。</a:t>
            </a:r>
          </a:p>
          <a:p>
            <a:endParaRPr lang="en-US" altLang="zh-CN" sz="210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1. 同一的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2. 出生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3. 地球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4. 突然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5. 急忙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6. 在外面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7. 经过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8. 能力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9. 发送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10. 笔记本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04085" y="1842135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same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178743" y="1842135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birth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78318" y="2233612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earth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247323" y="2233612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suddenly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78318" y="2625090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hurry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444967" y="2625090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outside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778318" y="3016568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pass/through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47323" y="3016568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ability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778318" y="3487103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send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612607" y="3408045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notebook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5" grpId="9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TextBox 13"/>
          <p:cNvSpPr txBox="1"/>
          <p:nvPr/>
        </p:nvSpPr>
        <p:spPr>
          <a:xfrm>
            <a:off x="3286116" y="321453"/>
            <a:ext cx="2811413" cy="65210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基础过关</a:t>
            </a:r>
            <a:endParaRPr lang="en-US" altLang="zh-CN" sz="2100" b="1" smtClean="0">
              <a:solidFill>
                <a:srgbClr val="FF0000"/>
              </a:solidFill>
            </a:endParaRPr>
          </a:p>
          <a:p>
            <a:endParaRPr lang="zh-CN" altLang="en-US" sz="1800" b="1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5131" y="945825"/>
            <a:ext cx="7392838" cy="38157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latin typeface="宋体" panose="02010600030101010101" pitchFamily="2" charset="-122"/>
                <a:ea typeface="宋体" panose="02010600030101010101" pitchFamily="2" charset="-122"/>
              </a:rPr>
              <a:t>（二）短语回顾。</a:t>
            </a:r>
            <a:r>
              <a:rPr lang="zh-CN" alt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根据中文或英文表达，翻译下列短语。</a:t>
            </a:r>
          </a:p>
          <a:p>
            <a:endParaRPr lang="en-US" altLang="zh-CN" sz="210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1. 拿起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2. 请求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3. 快点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4. 起立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5. 当心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6. at the age of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7. do well in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8. no problem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9. be afraid of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10. grow up</a:t>
            </a:r>
            <a:r>
              <a:rPr lang="en-US" sz="210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______________</a:t>
            </a:r>
            <a:r>
              <a:rPr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10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1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73605" y="1553051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pick up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03959" y="1553051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ask for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27885" y="1944529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hurry up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072062" y="1944529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stand up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27885" y="2336006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1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look out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76600" y="2777966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......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88933" y="3120390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做的好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843212" y="3511868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没问题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40856" y="3903345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害怕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99372" y="4294822"/>
            <a:ext cx="151257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成长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1"/>
      <p:bldP spid="3" grpId="2"/>
      <p:bldP spid="6" grpId="3"/>
      <p:bldP spid="7" grpId="4"/>
      <p:bldP spid="8" grpId="5"/>
      <p:bldP spid="9" grpId="6"/>
      <p:bldP spid="10" grpId="7"/>
      <p:bldP spid="11" grpId="8"/>
      <p:bldP spid="12" grpId="9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3"/>
          <p:cNvSpPr txBox="1"/>
          <p:nvPr/>
        </p:nvSpPr>
        <p:spPr>
          <a:xfrm>
            <a:off x="3446852" y="267875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52462" y="643414"/>
            <a:ext cx="7656671" cy="37609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marL="0" marR="0" lvl="0" indent="0" algn="l" defTabSz="685800" rtl="0" eaLnBrk="1" fontAlgn="base" latinLnBrk="0" hangingPunct="1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（一）单词拼写。根据括号内所给的中文提示，正确拼写单词。</a:t>
            </a:r>
            <a:endParaRPr kumimoji="0" 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1.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 He is sitting on the __________ (</a:t>
            </a:r>
            <a:r>
              <a:rPr lang="zh-CN" altLang="en-US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背部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) of the horse. Can you take a photo for him?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2.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Sandy and I live in the __________ (</a:t>
            </a:r>
            <a:r>
              <a:rPr lang="zh-CN" altLang="en-US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相同的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) street. We often play together.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3.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She was afraid because she saw a __________ (</a:t>
            </a:r>
            <a:r>
              <a:rPr lang="zh-CN" altLang="en-US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奇怪的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) man last night.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   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4. __________ (</a:t>
            </a:r>
            <a:r>
              <a:rPr lang="zh-CN" altLang="en-US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赶快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) up, or you will be late.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5. Did you __________ (</a:t>
            </a:r>
            <a:r>
              <a:rPr lang="zh-CN" altLang="en-US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注意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) her new shoes? They are very beautiful.</a:t>
            </a:r>
            <a:endParaRPr lang="en-US" altLang="zh-CN" sz="210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marL="0" marR="0" lvl="0" indent="0" algn="l" defTabSz="685800" rtl="0" eaLnBrk="0" fontAlgn="base" latinLnBrk="0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endParaRPr lang="en-US" altLang="zh-CN" sz="210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22307" y="967740"/>
            <a:ext cx="821531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back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0922" y="1553051"/>
            <a:ext cx="111442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same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40593" y="2234565"/>
            <a:ext cx="117871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strange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1095" y="2914174"/>
            <a:ext cx="105727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Hurry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8822" y="3306604"/>
            <a:ext cx="131445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notice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43915" y="1082992"/>
            <a:ext cx="7608570" cy="2781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6. —How often do you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(喂养) your cat? </a:t>
            </a:r>
          </a:p>
          <a:p>
            <a:pPr>
              <a:lnSpc>
                <a:spcPct val="12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—Twice a day.</a:t>
            </a:r>
          </a:p>
          <a:p>
            <a:pPr>
              <a:lnSpc>
                <a:spcPct val="12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7. There are some apples in the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(篮子).</a:t>
            </a:r>
          </a:p>
          <a:p>
            <a:pPr>
              <a:lnSpc>
                <a:spcPct val="12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8. —Don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(触摸) the picture on the blackboard. —No, I won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t.</a:t>
            </a:r>
          </a:p>
          <a:p>
            <a:pPr>
              <a:lnSpc>
                <a:spcPct val="12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9. There is an empty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(座位) on the bus.</a:t>
            </a:r>
          </a:p>
          <a:p>
            <a:pPr>
              <a:lnSpc>
                <a:spcPct val="120000"/>
              </a:lnSpc>
            </a:pP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10. Don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 put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(垃圾) into the clean water, little boy.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3500430" y="428610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5194" y="1082992"/>
            <a:ext cx="131445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feed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322445" y="1798796"/>
            <a:ext cx="131445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basket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2275999" y="2277427"/>
            <a:ext cx="131445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touch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3158490" y="2977515"/>
            <a:ext cx="131445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seat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2375059" y="3426619"/>
            <a:ext cx="131445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rubbish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15791" y="994410"/>
            <a:ext cx="7730489" cy="30070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marL="0" marR="0" lvl="0" indent="0" algn="l" defTabSz="6858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zh-CN" altLang="en-US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（二）词形变换根据句意。用括号中所给单词的正确形式填空。</a:t>
            </a:r>
            <a:endParaRPr kumimoji="0" lang="zh-CN" alt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1. It’s a __________ (love) day, isn’t it? Let’s go out for a picnic.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2. The story happened on a __________ (sun) day. 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3. Miss Li __________ (teach) us English two years ago. 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4.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Lucy and Lily __________ (be) here ten minutes ago.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07431"/>
              </a:tabLst>
            </a:pP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5. </a:t>
            </a:r>
            <a:r>
              <a:rPr lang="en-US" altLang="zh-CN" sz="210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charset="0"/>
                <a:ea typeface="仿宋_GB2312" pitchFamily="49" charset="-122"/>
                <a:cs typeface="Times New Roman" panose="02020603050405020304" charset="0"/>
                <a:sym typeface="+mn-ea"/>
              </a:rPr>
              <a:t>“Stop __________ (talk) and listen to me!” The teacher said to the students.</a:t>
            </a:r>
            <a:endParaRPr lang="en-US" altLang="zh-CN" sz="210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charset="0"/>
              <a:ea typeface="仿宋_GB2312" pitchFamily="49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" name="TextBox 13"/>
          <p:cNvSpPr txBox="1"/>
          <p:nvPr/>
        </p:nvSpPr>
        <p:spPr>
          <a:xfrm>
            <a:off x="3661166" y="321453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1629" y="1446371"/>
            <a:ext cx="112156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lovely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9509" y="1838801"/>
            <a:ext cx="1300162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sunny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4051" y="2301716"/>
            <a:ext cx="1014412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1800" smtClean="0"/>
              <a:t> </a:t>
            </a:r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taught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69845" y="2694146"/>
            <a:ext cx="131445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were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1629" y="3139916"/>
            <a:ext cx="1535906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talking</a:t>
            </a:r>
            <a:endParaRPr lang="zh-CN" alt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1"/>
      <p:bldP spid="18" grpId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3"/>
          <p:cNvSpPr txBox="1"/>
          <p:nvPr/>
        </p:nvSpPr>
        <p:spPr>
          <a:xfrm>
            <a:off x="3286116" y="428610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39115" y="1153954"/>
            <a:ext cx="7617143" cy="29770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6. The dog is a wonderful animal with some amazing 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</a:rPr>
              <a:t>__________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 (ability).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7. I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 (can) speak English well at the age of seven.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8. I will try my best 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(learn) English well next term.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9. Please be quiet. It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s too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 (noise) in the classroom.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10. My parents take me to the park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__________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 (one) a week.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6993" y="1218247"/>
            <a:ext cx="112156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abilities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1199197" y="2214562"/>
            <a:ext cx="112156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could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3054668" y="2693670"/>
            <a:ext cx="112156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to learn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Box 12"/>
          <p:cNvSpPr txBox="1"/>
          <p:nvPr/>
        </p:nvSpPr>
        <p:spPr>
          <a:xfrm>
            <a:off x="3549491" y="3165634"/>
            <a:ext cx="112156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noisy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4530566" y="3621881"/>
            <a:ext cx="112156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10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once</a:t>
            </a:r>
            <a:endParaRPr lang="en-US" sz="21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TextBox 13"/>
          <p:cNvSpPr txBox="1"/>
          <p:nvPr/>
        </p:nvSpPr>
        <p:spPr>
          <a:xfrm>
            <a:off x="3446852" y="214296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268605" y="573167"/>
            <a:ext cx="8606789" cy="41081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00025" algn="l" defTabSz="685800" rtl="0" eaLnBrk="1" fontAlgn="base" latinLnBrk="0" hangingPunct="1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r>
              <a:rPr kumimoji="0" 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（三）单项选择。从下列每小题所给的选项中，选出可以填入空白处的最佳选项。</a:t>
            </a:r>
            <a:endParaRPr kumimoji="0" 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200025" algn="l" defTabSz="685800" rtl="0" eaLnBrk="0" fontAlgn="base" latinLnBrk="0" hangingPunct="0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（2018年安徽）—May I use your computer, Mr. Black?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200025" algn="l" defTabSz="685800" rtl="0" eaLnBrk="0" fontAlgn="base" latinLnBrk="0" hangingPunct="0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 ________.I will use my iPad instead.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200025" algn="l" defTabSz="685800" rtl="0" eaLnBrk="0" fontAlgn="base" latinLnBrk="0" hangingPunct="0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Go ahead		B. Thank you	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200025" algn="l" defTabSz="685800" rtl="0" eaLnBrk="0" fontAlgn="base" latinLnBrk="0" hangingPunct="0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 Sorry, you can't 	D. I'm afraid not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200025" algn="l" defTabSz="685800" rtl="0" eaLnBrk="0" fontAlgn="base" latinLnBrk="0" hangingPunct="0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（2020年扬州）Yesterday Mom _____ me some money to buy a dictionary.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200025" algn="l" defTabSz="685800" rtl="0" eaLnBrk="0" fontAlgn="base" latinLnBrk="0" hangingPunct="0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r>
              <a:rPr kumimoji="0" lang="en-US" altLang="zh-CN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gives 	B. gave 		C. has given		D. was giving</a:t>
            </a: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200025" algn="l" defTabSz="685800" rtl="0" eaLnBrk="0" fontAlgn="base" latinLnBrk="0" hangingPunct="0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019"/>
                <a:tab pos="1100138"/>
                <a:tab pos="2000250"/>
                <a:tab pos="2900362"/>
              </a:tabLst>
            </a:pPr>
            <a:endParaRPr kumimoji="0" lang="en-US" altLang="zh-CN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446455" y="2089544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214546" y="3804055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TextBox 13"/>
          <p:cNvSpPr txBox="1"/>
          <p:nvPr/>
        </p:nvSpPr>
        <p:spPr>
          <a:xfrm>
            <a:off x="3554009" y="375031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61022" y="956310"/>
            <a:ext cx="7754779" cy="29770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（2020年北京）—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you give me a hand? I can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t move the box by myself.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—No problem.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Could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B. Should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 Must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D. Need</a:t>
            </a:r>
          </a:p>
          <a:p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（2020年郴州）—Look! The elephants are dancing to music.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— 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smart they are!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What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B. How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 What a</a:t>
            </a:r>
          </a:p>
          <a:p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（2020年绥化） interesting stories they are! 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What an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B. How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 What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553613" y="1768073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643174" y="2732486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9157" y="3482584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TextBox 13"/>
          <p:cNvSpPr txBox="1"/>
          <p:nvPr/>
        </p:nvSpPr>
        <p:spPr>
          <a:xfrm>
            <a:off x="3500430" y="375031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69119" y="1083469"/>
            <a:ext cx="8256746" cy="26545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（2020年牡丹江）Children, follow your heart and never let 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steal your dreams.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someone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B. anyone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 everyone</a:t>
            </a:r>
          </a:p>
          <a:p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（2018年徐州）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lives together with Mrs Black. She lives alone.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Somebody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B. Anybody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 Nobody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D. Everybody</a:t>
            </a:r>
          </a:p>
          <a:p>
            <a:r>
              <a:rPr lang="zh-CN" altLang="en-US" sz="2100" smtClean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8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 （2018年北京）David is a tennis player. He 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to play tennis when he was six years old.</a:t>
            </a:r>
          </a:p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A. begins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B. will begin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C. began</a:t>
            </a:r>
            <a:r>
              <a:rPr lang="en-US" altLang="zh-CN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		</a:t>
            </a:r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D. has begun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2589595" y="1607337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79157" y="2303857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25579" y="3268271"/>
            <a:ext cx="37147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4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4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5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405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TextBox 13"/>
          <p:cNvSpPr txBox="1"/>
          <p:nvPr/>
        </p:nvSpPr>
        <p:spPr>
          <a:xfrm>
            <a:off x="3232537" y="214296"/>
            <a:ext cx="2811413" cy="37433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 b="1" smtClean="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79157" y="1151572"/>
            <a:ext cx="4071966" cy="20082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A. Which bus should I take?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B. How can I get there?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C. How long does it take me to get there?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D. Thank you very much.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E. How far is it from here?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5740" y="653891"/>
            <a:ext cx="8938261" cy="3914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（四）情景交际。根据对话内容，从下面方框中选出恰当的句子补全对话。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00034" y="1285866"/>
            <a:ext cx="5974080" cy="13611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A: Where are you, Bob?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B:</a:t>
            </a:r>
            <a:r>
              <a:rPr lang="zh-CN" altLang="en-US" sz="2100" u="sng"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en-US" altLang="zh-CN" sz="2100" u="sng">
                <a:latin typeface="Times New Roman" panose="02020603050405020304" charset="0"/>
                <a:cs typeface="Times New Roman" panose="02020603050405020304" charset="0"/>
              </a:rPr>
              <a:t>1    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What about you, Lucy?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A: I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m at the bus stop.</a:t>
            </a:r>
            <a:r>
              <a:rPr lang="zh-CN" altLang="en-US" sz="2100" u="sng">
                <a:latin typeface="Times New Roman" panose="02020603050405020304" charset="0"/>
                <a:cs typeface="Times New Roman" panose="02020603050405020304" charset="0"/>
              </a:rPr>
              <a:t>    2     </a:t>
            </a:r>
            <a:r>
              <a:rPr lang="en-US" altLang="zh-CN" sz="2100" u="sng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2100" u="sng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B: No, I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m reading a book.</a:t>
            </a:r>
          </a:p>
        </p:txBody>
      </p:sp>
      <p:sp>
        <p:nvSpPr>
          <p:cNvPr id="8" name="文本框 4"/>
          <p:cNvSpPr txBox="1"/>
          <p:nvPr/>
        </p:nvSpPr>
        <p:spPr>
          <a:xfrm>
            <a:off x="500034" y="2571750"/>
            <a:ext cx="6446044" cy="200739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A: Let</a:t>
            </a:r>
            <a:r>
              <a:rPr lang="en-US" altLang="zh-CN" sz="210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s go to the movies.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B:</a:t>
            </a:r>
            <a:r>
              <a:rPr lang="zh-CN" altLang="en-US" sz="2100" u="sng">
                <a:latin typeface="Times New Roman" panose="02020603050405020304" charset="0"/>
                <a:cs typeface="Times New Roman" panose="02020603050405020304" charset="0"/>
              </a:rPr>
              <a:t>     3     </a:t>
            </a:r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When do you want to go?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A:</a:t>
            </a:r>
            <a:r>
              <a:rPr lang="zh-CN" altLang="en-US" sz="2100" u="sng">
                <a:latin typeface="Times New Roman" panose="02020603050405020304" charset="0"/>
                <a:cs typeface="Times New Roman" panose="02020603050405020304" charset="0"/>
              </a:rPr>
              <a:t>      4      </a:t>
            </a:r>
            <a:r>
              <a:rPr lang="en-US" altLang="zh-CN" sz="21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zh-CN" altLang="en-US" sz="21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B: Where will we meet?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A: At the gate of the park?</a:t>
            </a:r>
          </a:p>
          <a:p>
            <a:r>
              <a:rPr lang="zh-CN" altLang="en-US" sz="2100">
                <a:latin typeface="Times New Roman" panose="02020603050405020304" charset="0"/>
                <a:cs typeface="Times New Roman" panose="02020603050405020304" charset="0"/>
              </a:rPr>
              <a:t>B: OK.</a:t>
            </a:r>
            <a:r>
              <a:rPr lang="zh-CN" altLang="en-US" sz="2100" u="sng">
                <a:latin typeface="Times New Roman" panose="02020603050405020304" charset="0"/>
                <a:cs typeface="Times New Roman" panose="02020603050405020304" charset="0"/>
              </a:rPr>
              <a:t>      5       </a:t>
            </a:r>
            <a:r>
              <a:rPr lang="en-US" altLang="zh-CN" sz="21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5911462" y="4018369"/>
            <a:ext cx="262534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 smtClean="0">
                <a:solidFill>
                  <a:srgbClr val="FF0000"/>
                </a:solidFill>
              </a:rPr>
              <a:t>答案：</a:t>
            </a:r>
            <a:r>
              <a:rPr lang="en-US" altLang="zh-CN" sz="2700" smtClean="0">
                <a:solidFill>
                  <a:srgbClr val="FF0000"/>
                </a:solidFill>
              </a:rPr>
              <a:t>DAEBC</a:t>
            </a:r>
            <a:endParaRPr lang="en-US" altLang="zh-CN" sz="27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DEEPIN</Company>
  <PresentationFormat>全屏显示(16:9)</PresentationFormat>
  <Paragraphs>334</Paragraphs>
  <Slides>38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39">
      <vt:lpstr>自定义设计方案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User</dc:creator>
  <cp:lastModifiedBy>天天向上</cp:lastModifiedBy>
  <cp:revision>658</cp:revision>
  <dcterms:created xsi:type="dcterms:W3CDTF">2016-01-14T05:53:56Z</dcterms:created>
  <dcterms:modified xsi:type="dcterms:W3CDTF">2021-10-21T01:12:23Z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8DD2311615A64790B211A257C7BA99F1</vt:lpwstr>
  </property>
  <property fmtid="{D5CDD505-2E9C-101B-9397-08002B2CF9AE}" pid="3" name="KSOProductBuildVer">
    <vt:lpwstr>2052-11.1.0.11365</vt:lpwstr>
  </property>
</Properties>
</file>