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505" r:id="rId1"/>
    <p:sldMasterId id="2147495542" r:id="rId2"/>
  </p:sldMasterIdLst>
  <p:notesMasterIdLst>
    <p:notesMasterId r:id="rId3"/>
  </p:notesMasterIdLst>
  <p:sldIdLst>
    <p:sldId id="5618" r:id="rId4"/>
    <p:sldId id="5621" r:id="rId5"/>
    <p:sldId id="5625" r:id="rId6"/>
    <p:sldId id="5630" r:id="rId7"/>
    <p:sldId id="5637" r:id="rId9"/>
    <p:sldId id="5640" r:id="rId10"/>
    <p:sldId id="5643" r:id="rId11"/>
    <p:sldId id="5647" r:id="rId12"/>
    <p:sldId id="5654" r:id="rId14"/>
    <p:sldId id="5657" r:id="rId15"/>
    <p:sldId id="5660" r:id="rId16"/>
    <p:sldId id="5663" r:id="rId17"/>
    <p:sldId id="5667" r:id="rId18"/>
    <p:sldId id="5674" r:id="rId20"/>
    <p:sldId id="5677" r:id="rId21"/>
    <p:sldId id="5680" r:id="rId22"/>
    <p:sldId id="5683" r:id="rId23"/>
    <p:sldId id="5687" r:id="rId24"/>
    <p:sldId id="5694" r:id="rId26"/>
    <p:sldId id="5697" r:id="rId27"/>
    <p:sldId id="5700" r:id="rId28"/>
    <p:sldId id="5704" r:id="rId29"/>
    <p:sldId id="5711" r:id="rId31"/>
    <p:sldId id="5714" r:id="rId32"/>
    <p:sldId id="5717" r:id="rId33"/>
    <p:sldId id="5720" r:id="rId34"/>
    <p:sldId id="5724" r:id="rId35"/>
    <p:sldId id="5731" r:id="rId37"/>
    <p:sldId id="5734" r:id="rId38"/>
    <p:sldId id="5737" r:id="rId39"/>
    <p:sldId id="574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4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5.png"/><Relationship Id="rId3" Type="http://schemas.openxmlformats.org/officeDocument/2006/relationships/tags" Target="../tags/tag15.xml"/><Relationship Id="rId4" Type="http://schemas.openxmlformats.org/officeDocument/2006/relationships/image" Target="../media/image2.png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6.png"/><Relationship Id="rId3" Type="http://schemas.openxmlformats.org/officeDocument/2006/relationships/tags" Target="../tags/tag18.xml"/><Relationship Id="rId4" Type="http://schemas.openxmlformats.org/officeDocument/2006/relationships/image" Target="../media/image3.png"/><Relationship Id="rId5" Type="http://schemas.openxmlformats.org/officeDocument/2006/relationships/tags" Target="../tags/tag19.xml"/><Relationship Id="rId6" Type="http://schemas.openxmlformats.org/officeDocument/2006/relationships/image" Target="../media/image2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7.png"/><Relationship Id="rId3" Type="http://schemas.openxmlformats.org/officeDocument/2006/relationships/tags" Target="../tags/tag53.xml"/><Relationship Id="rId4" Type="http://schemas.openxmlformats.org/officeDocument/2006/relationships/image" Target="../media/image2.png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/>
        </p:spPr>
      </p:pic>
      <p:pic>
        <p:nvPicPr>
          <p:cNvPr id="2097157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1065"/>
            <a:ext cx="10414000" cy="4445"/>
          </a:xfrm>
          <a:prstGeom prst="rect"/>
        </p:spPr>
      </p:pic>
      <p:pic>
        <p:nvPicPr>
          <p:cNvPr id="2097159" name="@svg_logo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7095" y="5842635"/>
            <a:ext cx="887095" cy="12827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38200" y="1550221"/>
            <a:ext cx="10515600" cy="2420857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838200" y="4202936"/>
            <a:ext cx="10515600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2000"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773714" y="5544000"/>
            <a:ext cx="9580086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/>
        </p:spPr>
      </p:pic>
      <p:pic>
        <p:nvPicPr>
          <p:cNvPr id="209716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0430"/>
            <a:ext cx="10414000" cy="4445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124350"/>
            <a:ext cx="2880000" cy="108108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69" name="@svg_logo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414254" y="5843016"/>
            <a:ext cx="886968" cy="128016"/>
          </a:xfrm>
          <a:prstGeom prst="rect"/>
        </p:spPr>
      </p:pic>
      <p:pic>
        <p:nvPicPr>
          <p:cNvPr id="2097171" name="@svg_line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688" name="标题 1"/>
          <p:cNvSpPr>
            <a:spLocks noGrp="1"/>
          </p:cNvSpPr>
          <p:nvPr userDrawn="1">
            <p:ph type="title"/>
            <p:custDataLst>
              <p:tags r:id="rId7"/>
            </p:custDataLst>
          </p:nvPr>
        </p:nvSpPr>
        <p:spPr>
          <a:xfrm>
            <a:off x="1526400" y="2968700"/>
            <a:ext cx="9144000" cy="2485200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节编号 3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1524000" y="1493000"/>
            <a:ext cx="9144000" cy="1224000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8000"/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7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752" name="标题 1"/>
          <p:cNvSpPr>
            <a:spLocks noGrp="1"/>
          </p:cNvSpPr>
          <p:nvPr userDrawn="1">
            <p:ph type="ctrTitle"/>
            <p:custDataLst>
              <p:tags r:id="rId5"/>
            </p:custDataLst>
          </p:nvPr>
        </p:nvSpPr>
        <p:spPr>
          <a:xfrm>
            <a:off x="838200" y="900430"/>
            <a:ext cx="10514965" cy="278447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署名占位符 10"/>
          <p:cNvSpPr>
            <a:spLocks noGrp="1"/>
          </p:cNvSpPr>
          <p:nvPr userDrawn="1">
            <p:ph type="body" sz="quarter" idx="17" hasCustomPrompt="1"/>
            <p:custDataLst>
              <p:tags r:id="rId6"/>
            </p:custDataLst>
          </p:nvPr>
        </p:nvSpPr>
        <p:spPr>
          <a:xfrm>
            <a:off x="885825" y="4164535"/>
            <a:ext cx="10467975" cy="504190"/>
          </a:xfrm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6.xml"/><Relationship Id="rId13" Type="http://schemas.openxmlformats.org/officeDocument/2006/relationships/image" Target="../media/image4.png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06" r:id="rId1"/>
    <p:sldLayoutId id="2147495507" r:id="rId2"/>
    <p:sldLayoutId id="2147495508" r:id="rId3"/>
    <p:sldLayoutId id="2147495509" r:id="rId4"/>
    <p:sldLayoutId id="2147495510" r:id="rId5"/>
    <p:sldLayoutId id="2147495511" r:id="rId6"/>
    <p:sldLayoutId id="2147495512" r:id="rId7"/>
    <p:sldLayoutId id="2147495513" r:id="rId8"/>
    <p:sldLayoutId id="2147495514" r:id="rId9"/>
    <p:sldLayoutId id="2147495515" r:id="rId10"/>
    <p:sldLayoutId id="21474955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543" r:id="rId1"/>
    <p:sldLayoutId id="2147495544" r:id="rId2"/>
    <p:sldLayoutId id="2147495545" r:id="rId3"/>
    <p:sldLayoutId id="2147495546" r:id="rId4"/>
    <p:sldLayoutId id="2147495547" r:id="rId5"/>
    <p:sldLayoutId id="2147495548" r:id="rId6"/>
    <p:sldLayoutId id="2147495549" r:id="rId7"/>
    <p:sldLayoutId id="2147495550" r:id="rId8"/>
    <p:sldLayoutId id="2147495551" r:id="rId9"/>
    <p:sldLayoutId id="2147495552" r:id="rId10"/>
    <p:sldLayoutId id="21474955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tags" Target="../tags/tag76.xml"/><Relationship Id="rId10" Type="http://schemas.openxmlformats.org/officeDocument/2006/relationships/tags" Target="../tags/tag77.xml"/><Relationship Id="rId11" Type="http://schemas.openxmlformats.org/officeDocument/2006/relationships/tags" Target="../tags/tag78.xml"/><Relationship Id="rId12" Type="http://schemas.openxmlformats.org/officeDocument/2006/relationships/tags" Target="../tags/tag79.xml"/><Relationship Id="rId13" Type="http://schemas.openxmlformats.org/officeDocument/2006/relationships/tags" Target="../tags/tag80.xml"/><Relationship Id="rId14" Type="http://schemas.openxmlformats.org/officeDocument/2006/relationships/tags" Target="../tags/tag81.xml"/><Relationship Id="rId15" Type="http://schemas.openxmlformats.org/officeDocument/2006/relationships/tags" Target="../tags/tag82.xml"/><Relationship Id="rId16" Type="http://schemas.openxmlformats.org/officeDocument/2006/relationships/tags" Target="../tags/tag83.xml"/><Relationship Id="rId17" Type="http://schemas.openxmlformats.org/officeDocument/2006/relationships/tags" Target="../tags/tag84.xml"/><Relationship Id="rId18" Type="http://schemas.openxmlformats.org/officeDocument/2006/relationships/tags" Target="../tags/tag85.xml"/><Relationship Id="rId19" Type="http://schemas.openxmlformats.org/officeDocument/2006/relationships/tags" Target="../tags/tag86.xml"/><Relationship Id="rId20" Type="http://schemas.openxmlformats.org/officeDocument/2006/relationships/tags" Target="../tags/tag87.xml"/><Relationship Id="rId21" Type="http://schemas.openxmlformats.org/officeDocument/2006/relationships/tags" Target="../tags/tag88.xml"/><Relationship Id="rId22" Type="http://schemas.openxmlformats.org/officeDocument/2006/relationships/tags" Target="../tags/tag89.xml"/><Relationship Id="rId23" Type="http://schemas.openxmlformats.org/officeDocument/2006/relationships/tags" Target="../tags/tag9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221"/>
            <a:ext cx="10515600" cy="2420857"/>
          </a:xfrm>
        </p:spPr>
        <p:txBody>
          <a:bodyPr/>
          <a:p>
            <a:r>
              <a:rPr altLang="en-US" lang="zh-CN"/>
              <a:t>数字校园建设：打造有温度的学习环境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4202936"/>
            <a:ext cx="10515600" cy="972000"/>
          </a:xfrm>
        </p:spPr>
        <p:txBody>
          <a:bodyPr/>
          <a:p>
            <a:r>
              <a:rPr altLang="en-US" lang="zh-CN"/>
              <a:t>单击添加副标题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773714" y="5544000"/>
            <a:ext cx="9580086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24350"/>
            <a:ext cx="2880000" cy="1081088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1065530" y="265684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1565275" y="265684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45845" y="34137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0" name="序号"/>
          <p:cNvSpPr txBox="1"/>
          <p:nvPr>
            <p:custDataLst>
              <p:tags r:id="rId5"/>
            </p:custDataLst>
          </p:nvPr>
        </p:nvSpPr>
        <p:spPr>
          <a:xfrm>
            <a:off x="1065530" y="353885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2" name="项标题"/>
          <p:cNvSpPr txBox="1"/>
          <p:nvPr>
            <p:custDataLst>
              <p:tags r:id="rId6"/>
            </p:custDataLst>
          </p:nvPr>
        </p:nvSpPr>
        <p:spPr>
          <a:xfrm>
            <a:off x="1565275" y="353885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数字校园建设的核心内容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45845" y="42957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4" name="序号"/>
          <p:cNvSpPr txBox="1"/>
          <p:nvPr>
            <p:custDataLst>
              <p:tags r:id="rId8"/>
            </p:custDataLst>
          </p:nvPr>
        </p:nvSpPr>
        <p:spPr>
          <a:xfrm>
            <a:off x="1065530" y="442087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9"/>
            </p:custDataLst>
          </p:nvPr>
        </p:nvSpPr>
        <p:spPr>
          <a:xfrm>
            <a:off x="1565275" y="442087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数字校园建设中的实践案例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45845" y="517779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11"/>
            </p:custDataLst>
          </p:nvPr>
        </p:nvSpPr>
        <p:spPr>
          <a:xfrm>
            <a:off x="6437630" y="265684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12"/>
            </p:custDataLst>
          </p:nvPr>
        </p:nvSpPr>
        <p:spPr>
          <a:xfrm>
            <a:off x="6937375" y="265684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数字校园建设的背景和意义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417945" y="34137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14"/>
            </p:custDataLst>
          </p:nvPr>
        </p:nvSpPr>
        <p:spPr>
          <a:xfrm>
            <a:off x="6437630" y="353885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5"/>
            </p:custDataLst>
          </p:nvPr>
        </p:nvSpPr>
        <p:spPr>
          <a:xfrm>
            <a:off x="6937375" y="353885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数字校园建设中的关键技术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417945" y="42957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7"/>
            </p:custDataLst>
          </p:nvPr>
        </p:nvSpPr>
        <p:spPr>
          <a:xfrm>
            <a:off x="6437630" y="442087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8"/>
            </p:custDataLst>
          </p:nvPr>
        </p:nvSpPr>
        <p:spPr>
          <a:xfrm>
            <a:off x="6937375" y="442087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4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6417945" y="517779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20"/>
            </p:custDataLst>
          </p:nvPr>
        </p:nvSpPr>
        <p:spPr>
          <a:xfrm>
            <a:off x="1065530" y="530288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07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21"/>
            </p:custDataLst>
          </p:nvPr>
        </p:nvSpPr>
        <p:spPr>
          <a:xfrm>
            <a:off x="1565275" y="530288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数字校园建设的未来展望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41" name="直接连接符 8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1045845" y="605980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数字校园建设的背景和意义</a:t>
            </a:r>
            <a:endParaRPr altLang="en-US" lang="zh-CN"/>
          </a:p>
        </p:txBody>
      </p:sp>
      <p:sp>
        <p:nvSpPr>
          <p:cNvPr id="1048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信息化时代的发展趋势</a:t>
            </a:r>
            <a:endParaRPr altLang="en-US" lang="zh-CN"/>
          </a:p>
        </p:txBody>
      </p:sp>
      <p:sp>
        <p:nvSpPr>
          <p:cNvPr id="10488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数字化校园建设的背景：介绍数字化校园建设的背景，如教育信息化政策、技术进步等。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信息技术的发展与应用：介绍信息技术在教育领域的应用，如在线教育、数字化学习等。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数字化校园建设的意义：介绍数字化校园建设对学校、教师、学生和家长的意义，如提高教学质量、促进教育公平等。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信息化时代的发展趋势：介绍信息化时代的发展趋势，如人工智能、大数据等技术在教育领域的应用前景。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数字校园建设的必要性</a:t>
            </a:r>
            <a:endParaRPr altLang="en-US" lang="zh-CN"/>
          </a:p>
        </p:txBody>
      </p:sp>
      <p:sp>
        <p:nvSpPr>
          <p:cNvPr id="10489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适应信息化时代发展的需要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提高教育教学质量和效率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促进教育公平和资源共享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提升学校管理和服务水平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数字校园建设对教育教学的促进作用</a:t>
            </a:r>
            <a:endParaRPr altLang="en-US" lang="zh-CN"/>
          </a:p>
        </p:txBody>
      </p:sp>
      <p:sp>
        <p:nvSpPr>
          <p:cNvPr id="10489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优化教学环境，提升学生学习体验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促进教育资源共享，提高教学质量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推动教育信息化发展，提升教育现代化水平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增强师生互动，促进教学相长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数字校园建设的核心内容</a:t>
            </a:r>
            <a:endParaRPr altLang="en-US" lang="zh-CN"/>
          </a:p>
        </p:txBody>
      </p:sp>
      <p:sp>
        <p:nvSpPr>
          <p:cNvPr id="1049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0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内容3：软件平台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内容4：安全保障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内容1：网络建设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内容2：硬件设备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信息化资源建设</a:t>
            </a:r>
            <a:endParaRPr altLang="en-US" lang="zh-CN"/>
          </a:p>
        </p:txBody>
      </p:sp>
      <p:sp>
        <p:nvSpPr>
          <p:cNvPr id="10491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软件资源：开发或购买适合学校教学和管理的各类应用系统，如教务管理系统、在线学习平台等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硬件设施：建设高速、稳定、安全的网络环境，提供充足的服务器和存储设备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数字资源：建设丰富的数字资源库，包括电子图书、电子期刊、多媒体教学资源等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信息化培训：对师生进行信息化素养的培训，提高他们的信息获取、处理和应用能力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教育教学应用系统建设</a:t>
            </a:r>
            <a:endParaRPr altLang="en-US" lang="zh-CN"/>
          </a:p>
        </p:txBody>
      </p:sp>
      <p:sp>
        <p:nvSpPr>
          <p:cNvPr id="10492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教育教学应用系统效果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教育教学应用系统实施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教育教学应用系统功能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教育教学应用系统概述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信息化服务体系建设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信息化服务体系建设的意义：提高教育信息化水平，促进教育现代化发展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信息化服务体系建设的目标：提供全面、高效、便捷的信息化服务，满足师生需求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信息化服务体系建设的内容：建设数字化校园网络、数字化教学资源、数字化教学平台等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信息化服务体系建设的实施：制定实施方案，明确责任分工，加强技术支持和培训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数字校园建设中的关键技术</a:t>
            </a:r>
            <a:endParaRPr altLang="en-US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云计算技术在数字校园建设中的应用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云计算技术对数字校园建设的推动作用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</a:t>
            </a:r>
            <a:endParaRPr altLang="en-US" lang="zh-CN"/>
          </a:p>
        </p:txBody>
      </p:sp>
      <p:sp>
        <p:nvSpPr>
          <p:cNvPr id="10494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数据采集：利用各种传感器、摄像头等设备收集数据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数据处理：对存储的数据进行处理和分析，提取有价值的信息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数据应用：将处理后的数据应用于数字校园建设中，提高教学质量和管理效率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数据存储：将收集到的数据存储在云端或本地服务器上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</a:t>
            </a:r>
            <a:endParaRPr altLang="en-US" lang="zh-CN"/>
          </a:p>
        </p:txBody>
      </p:sp>
      <p:sp>
        <p:nvSpPr>
          <p:cNvPr id="10494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定义：物联网技术是一种基于互联网的计算方式，通过信息传感器设备将各种物理量转化为数字信号，实现远程监控和管理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应用：在数字校园建设中，物联网技术可以应用于智能照明、智能安防、智能环境监测等方面，提高校园安全性和管理效率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优势：物联网技术可以实现设备之间的互联互通，提高设备的自动化和智能化水平，为师生提供更加便捷、舒适的学习和生活环境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挑战：物联网技术的应用需要解决数据安全和隐私保护等问题，同时需要提高设备兼容性和稳定性，以确保系统的可靠性和稳定性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智能推荐：根据学生的学习习惯和兴趣，为他们推荐个性化的学习资源和课程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智能问答：通过自然语言处理技术，实现智能问答和知识搜索，帮助学生快速解决问题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智能辅导：利用机器学习和深度学习技术，为学生提供个性化的学习辅导和建议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智能评估：通过大数据分析和人工智能技术，对学生的学习成果进行评估和反馈，帮助他们改进学习方法和提高学习效率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数字校园建设中的实践案例</a:t>
            </a:r>
            <a:endParaRPr altLang="en-US" lang="zh-CN"/>
          </a:p>
        </p:txBody>
      </p:sp>
      <p:sp>
        <p:nvSpPr>
          <p:cNvPr id="10495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某高校数字校园建设的实践案例</a:t>
            </a:r>
            <a:endParaRPr altLang="en-US" lang="zh-CN"/>
          </a:p>
        </p:txBody>
      </p:sp>
      <p:sp>
        <p:nvSpPr>
          <p:cNvPr id="1049646" name="圆角矩形 3"/>
          <p:cNvSpPr/>
          <p:nvPr>
            <p:custDataLst>
              <p:tags r:id="rId1"/>
            </p:custDataLst>
          </p:nvPr>
        </p:nvSpPr>
        <p:spPr>
          <a:xfrm rot="2700000">
            <a:off x="2632916" y="136440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圆角矩形 4"/>
          <p:cNvSpPr/>
          <p:nvPr>
            <p:custDataLst>
              <p:tags r:id="rId2"/>
            </p:custDataLst>
          </p:nvPr>
        </p:nvSpPr>
        <p:spPr>
          <a:xfrm rot="2700000">
            <a:off x="2659074" y="139121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圆角矩形 5"/>
          <p:cNvSpPr/>
          <p:nvPr>
            <p:custDataLst>
              <p:tags r:id="rId3"/>
            </p:custDataLst>
          </p:nvPr>
        </p:nvSpPr>
        <p:spPr>
          <a:xfrm rot="2700000">
            <a:off x="3558280" y="2168780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圆角矩形 6"/>
          <p:cNvSpPr/>
          <p:nvPr>
            <p:custDataLst>
              <p:tags r:id="rId4"/>
            </p:custDataLst>
          </p:nvPr>
        </p:nvSpPr>
        <p:spPr>
          <a:xfrm rot="2700000">
            <a:off x="3584438" y="2194939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文本框 66"/>
          <p:cNvSpPr txBox="1"/>
          <p:nvPr>
            <p:custDataLst>
              <p:tags r:id="rId5"/>
            </p:custDataLst>
          </p:nvPr>
        </p:nvSpPr>
        <p:spPr>
          <a:xfrm>
            <a:off x="2521741" y="150565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656" name="圆角矩形 24"/>
          <p:cNvSpPr/>
          <p:nvPr>
            <p:custDataLst>
              <p:tags r:id="rId6"/>
            </p:custDataLst>
          </p:nvPr>
        </p:nvSpPr>
        <p:spPr>
          <a:xfrm rot="2700000">
            <a:off x="2635532" y="3005204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圆角矩形 27"/>
          <p:cNvSpPr/>
          <p:nvPr>
            <p:custDataLst>
              <p:tags r:id="rId7"/>
            </p:custDataLst>
          </p:nvPr>
        </p:nvSpPr>
        <p:spPr>
          <a:xfrm rot="2700000">
            <a:off x="2661036" y="303136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文本框 67"/>
          <p:cNvSpPr txBox="1"/>
          <p:nvPr>
            <p:custDataLst>
              <p:tags r:id="rId8"/>
            </p:custDataLst>
          </p:nvPr>
        </p:nvSpPr>
        <p:spPr>
          <a:xfrm>
            <a:off x="2519779" y="314580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03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662" name="圆角矩形 33"/>
          <p:cNvSpPr/>
          <p:nvPr>
            <p:custDataLst>
              <p:tags r:id="rId9"/>
            </p:custDataLst>
          </p:nvPr>
        </p:nvSpPr>
        <p:spPr>
          <a:xfrm rot="2700000">
            <a:off x="2636186" y="452764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圆角矩形 34"/>
          <p:cNvSpPr/>
          <p:nvPr>
            <p:custDataLst>
              <p:tags r:id="rId10"/>
            </p:custDataLst>
          </p:nvPr>
        </p:nvSpPr>
        <p:spPr>
          <a:xfrm rot="2700000">
            <a:off x="2659074" y="455445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文本框 68"/>
          <p:cNvSpPr txBox="1"/>
          <p:nvPr>
            <p:custDataLst>
              <p:tags r:id="rId11"/>
            </p:custDataLst>
          </p:nvPr>
        </p:nvSpPr>
        <p:spPr>
          <a:xfrm>
            <a:off x="2519779" y="470617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668" name="文本框 69"/>
          <p:cNvSpPr txBox="1"/>
          <p:nvPr>
            <p:custDataLst>
              <p:tags r:id="rId12"/>
            </p:custDataLst>
          </p:nvPr>
        </p:nvSpPr>
        <p:spPr>
          <a:xfrm>
            <a:off x="3445143" y="231003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670" name="圆角矩形 36"/>
          <p:cNvSpPr/>
          <p:nvPr>
            <p:custDataLst>
              <p:tags r:id="rId13"/>
            </p:custDataLst>
          </p:nvPr>
        </p:nvSpPr>
        <p:spPr>
          <a:xfrm rot="2700000">
            <a:off x="3558280" y="3753343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72" name="圆角矩形 37"/>
          <p:cNvSpPr/>
          <p:nvPr>
            <p:custDataLst>
              <p:tags r:id="rId14"/>
            </p:custDataLst>
          </p:nvPr>
        </p:nvSpPr>
        <p:spPr>
          <a:xfrm rot="2700000">
            <a:off x="3584438" y="3779502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74" name="文本框 70"/>
          <p:cNvSpPr txBox="1"/>
          <p:nvPr>
            <p:custDataLst>
              <p:tags r:id="rId15"/>
            </p:custDataLst>
          </p:nvPr>
        </p:nvSpPr>
        <p:spPr>
          <a:xfrm>
            <a:off x="3460838" y="3894600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676" name="圆角矩形 39"/>
          <p:cNvSpPr/>
          <p:nvPr>
            <p:custDataLst>
              <p:tags r:id="rId16"/>
            </p:custDataLst>
          </p:nvPr>
        </p:nvSpPr>
        <p:spPr>
          <a:xfrm rot="2700000">
            <a:off x="3558280" y="5337906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78" name="圆角矩形 40"/>
          <p:cNvSpPr/>
          <p:nvPr>
            <p:custDataLst>
              <p:tags r:id="rId17"/>
            </p:custDataLst>
          </p:nvPr>
        </p:nvSpPr>
        <p:spPr>
          <a:xfrm rot="2700000">
            <a:off x="3584438" y="5364065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0" name="文本框 71"/>
          <p:cNvSpPr txBox="1"/>
          <p:nvPr>
            <p:custDataLst>
              <p:tags r:id="rId18"/>
            </p:custDataLst>
          </p:nvPr>
        </p:nvSpPr>
        <p:spPr>
          <a:xfrm>
            <a:off x="3444489" y="547916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06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cxnSp>
        <p:nvCxnSpPr>
          <p:cNvPr id="3145743" name="直接箭头连接符 13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3399365" y="2095535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箭头连接符 136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396750" y="3728492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箭头连接符 137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399365" y="5311747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箭头连接符 138"/>
          <p:cNvCxnSpPr>
            <a:cxnSpLocks/>
          </p:cNvCxnSpPr>
          <p:nvPr>
            <p:custDataLst>
              <p:tags r:id="rId22"/>
            </p:custDataLst>
          </p:nvPr>
        </p:nvCxnSpPr>
        <p:spPr>
          <a:xfrm flipH="1">
            <a:off x="3421600" y="2943731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箭头连接符 139"/>
          <p:cNvCxnSpPr>
            <a:cxnSpLocks/>
          </p:cNvCxnSpPr>
          <p:nvPr>
            <p:custDataLst>
              <p:tags r:id="rId23"/>
            </p:custDataLst>
          </p:nvPr>
        </p:nvCxnSpPr>
        <p:spPr>
          <a:xfrm flipH="1">
            <a:off x="3413753" y="4453088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2" name="文本框 7"/>
          <p:cNvSpPr txBox="1"/>
          <p:nvPr>
            <p:custDataLst>
              <p:tags r:id="rId24"/>
            </p:custDataLst>
          </p:nvPr>
        </p:nvSpPr>
        <p:spPr>
          <a:xfrm>
            <a:off x="5114068" y="463619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经验总结：总结该高校数字校园建设的经验，包括技术选型、团队协作、项目管理等方面的经验教训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25"/>
            </p:custDataLst>
          </p:nvPr>
        </p:nvSpPr>
        <p:spPr>
          <a:xfrm>
            <a:off x="5114068" y="225248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建设内容：详细介绍该高校数字校园建设的内容，包括硬件设施、软件系统、教学资源等方面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86" name="文本框 9"/>
          <p:cNvSpPr txBox="1"/>
          <p:nvPr>
            <p:custDataLst>
              <p:tags r:id="rId26"/>
            </p:custDataLst>
          </p:nvPr>
        </p:nvSpPr>
        <p:spPr>
          <a:xfrm>
            <a:off x="5114068" y="1457917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案例背景：介绍该高校的背景、数字校园建设的目标、意义等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88" name="文本框 22"/>
          <p:cNvSpPr txBox="1"/>
          <p:nvPr>
            <p:custDataLst>
              <p:tags r:id="rId27"/>
            </p:custDataLst>
          </p:nvPr>
        </p:nvSpPr>
        <p:spPr>
          <a:xfrm>
            <a:off x="5114068" y="304705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实施过程：阐述该高校数字校园建设的实施过程，包括规划、设计、开发、测试、部署等环节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28"/>
            </p:custDataLst>
          </p:nvPr>
        </p:nvSpPr>
        <p:spPr>
          <a:xfrm>
            <a:off x="5114068" y="543076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未来展望：展望该高校数字校园建设的未来发展，包括技术升级、应用拓展等方面的计划和目标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92" name="文本框 10"/>
          <p:cNvSpPr txBox="1"/>
          <p:nvPr>
            <p:custDataLst>
              <p:tags r:id="rId29"/>
            </p:custDataLst>
          </p:nvPr>
        </p:nvSpPr>
        <p:spPr>
          <a:xfrm>
            <a:off x="5114068" y="384162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成果展示：展示该高校数字校园建设的成果，包括数字化教学资源、在线教学平台、智能化管理等方面的应用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某中学数字校园建设的实践案例</a:t>
            </a:r>
            <a:endParaRPr altLang="en-US" lang="zh-CN"/>
          </a:p>
        </p:txBody>
      </p:sp>
      <p:sp>
        <p:nvSpPr>
          <p:cNvPr id="1049728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背景介绍：某中学在数字校园建设方面的背景和需求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建设目标：该中学数字校园建设的目标和愿景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具体实践：该中学在数字校园建设方面的具体实践和措施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成果展示：该中学数字校园建设取得的成果和效益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经验分享：该中学在数字校园建设过程中的经验和教训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未来展望：该中学对未来数字校园建设的规划和展望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某小学数字校园建设的实践案例</a:t>
            </a:r>
            <a:endParaRPr altLang="en-US" lang="zh-CN"/>
          </a:p>
        </p:txBody>
      </p:sp>
      <p:sp>
        <p:nvSpPr>
          <p:cNvPr id="104979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背景介绍：某小学位于城市中心，拥有悠久的历史和丰富的教育资源。近年来，学校致力于数字化转型，以提升教学质量和学生学习体验。</a:t>
            </a:r>
            <a:endParaRPr altLang="en-US" lang="zh-CN"/>
          </a:p>
          <a:p>
            <a:r>
              <a:rPr altLang="en-US" lang="zh-CN"/>
              <a:t>建设目标：该小学数字校园建设的目标是打造一个有温度的学习环境，通过数字化手段提高教学效率，增强学生与教师之间的互动，以及促进学生个性化发展。</a:t>
            </a:r>
            <a:endParaRPr altLang="en-US" lang="zh-CN"/>
          </a:p>
          <a:p>
            <a:r>
              <a:rPr altLang="en-US" lang="zh-CN"/>
              <a:t>实践措施：学校采取了一系列措施来实现数字校园建设目标。首先，学校升级了硬件设备，如计算机、投影仪和网络设备，以支持数字化教学。其次，学校开发了在线学习平台，提供丰富的学习资源和学习工具，方便学生进行自主学习。此外，学校还引入了智能教学系统，帮助教师更好地了解学生的学习进度和需求，从而调整教学策略。</a:t>
            </a:r>
            <a:endParaRPr altLang="en-US" lang="zh-CN"/>
          </a:p>
          <a:p>
            <a:r>
              <a:rPr altLang="en-US" lang="zh-CN"/>
              <a:t>成果与影响：经过数字校园建设，该小学取得了显著成果。首先，教学效率得到了提高，教师能够更快速、准确地获取学生的学习数据，从而有针对性地进行教学。其次，学生的学习体验得到了改善，他们能够更加便捷地获取学习资源，并在在线平台上与同学和教师进行互动。此外，数字校园建设还推动了学校的个性化教育发展，使每个学生的学习需求得到更好的满足。  以上是某小学数字校园建设的实践案例介绍。通过数字校园建设，该小学成功打造了一个有温度的学习环境，提高了教学效率，增强了学生与教师之间的互动，并促进了学生的个性化发展。</a:t>
            </a:r>
            <a:endParaRPr altLang="en-US" lang="zh-CN"/>
          </a:p>
          <a:p>
            <a:pPr lvl="1"/>
            <a:r>
              <a:rPr altLang="en-US" lang="zh-CN"/>
              <a:t>以上是某小学数字校园建设的实践案例介绍。通过数字校园建设，该小学成功打造了一个有温度的学习环境，提高了教学效率，增强了学生与教师之间的互动，并促进了学生的个性化发展。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数字校园建设的挑战与对策</a:t>
            </a:r>
            <a:endParaRPr altLang="en-US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数字校园建设中的技术难题与挑战</a:t>
            </a:r>
            <a:endParaRPr altLang="en-US" lang="zh-CN"/>
          </a:p>
        </p:txBody>
      </p:sp>
      <p:sp>
        <p:nvSpPr>
          <p:cNvPr id="1049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基础设施建设：网络覆盖、设备更新、技术支持等方面的问题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信息化应用：如何整合各类应用系统，提高使用效率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数据安全：保障学生、教师和学校的信息安全，防止数据泄露和攻击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技术更新：不断跟进新技术，满足教育教学的需求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数字校园建设中的管理问题与挑战</a:t>
            </a:r>
            <a:endParaRPr altLang="en-US" lang="zh-CN"/>
          </a:p>
        </p:txBody>
      </p:sp>
      <p:sp>
        <p:nvSpPr>
          <p:cNvPr id="10499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管理体制不健全：缺乏统一的管理机构和制度，各部门之间缺乏协调与沟通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信息化水平参差不齐：不同部门、不同学科之间的信息化水平存在差异，难以实现资源共享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信息安全问题突出：随着数字化建设的推进，信息安全问题日益突出，需要加强防范与应对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师生信息素养不足：部分师生缺乏必要的信息素养和技能，难以适应数字化校园建设的需求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数字校园建设中的资源整合与共享问题与挑战</a:t>
            </a:r>
            <a:endParaRPr altLang="en-US" lang="zh-CN"/>
          </a:p>
        </p:txBody>
      </p:sp>
      <p:sp>
        <p:nvSpPr>
          <p:cNvPr id="10500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资源整合与共享的必要性：提高资源利用效率，促进教育公平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资源整合与共享的挑战：数据安全、隐私保护、技术难题等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应对策略：加强技术研发，完善制度保障，提高师生信息素养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实践案例：某高校在资源整合与共享方面的成功经验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对策与建议</a:t>
            </a:r>
            <a:endParaRPr altLang="en-US" lang="zh-CN"/>
          </a:p>
        </p:txBody>
      </p:sp>
      <p:sp>
        <p:nvSpPr>
          <p:cNvPr id="1050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加强技术支持：提高数字化设备的性能和稳定性，确保网络覆盖和数据安全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优化学习环境：通过数字化手段改善学习氛围，提供多样化的学习资源和工具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强化教师培训：提高教师数字化素养，使其能够更好地运用数字化手段进行教学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提升学生素养：培养学生数字化素养，提高其信息获取、处理和创新能力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加强合作与交流：与其他学校、机构合作，共享资源和技术，共同推进数字校园建设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数字校园建设的未来展望</a:t>
            </a:r>
            <a:endParaRPr altLang="en-US" lang="zh-CN"/>
          </a:p>
        </p:txBody>
      </p:sp>
      <p:sp>
        <p:nvSpPr>
          <p:cNvPr id="1050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未来数字校园建设的趋势预测</a:t>
            </a:r>
            <a:endParaRPr altLang="en-US" lang="zh-CN"/>
          </a:p>
        </p:txBody>
      </p:sp>
      <p:sp>
        <p:nvSpPr>
          <p:cNvPr id="10501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人工智能与大数据的深度融合：通过数据分析和预测，为个性化教学提供支持。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虚拟现实与增强现实技术的应用：打造沉浸式学习体验，促进知识传递与吸收。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5G技术的普及：提升网络速度，实现实时互动与资源共享。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云计算与边缘计算的协同发展：优化数据处理与存储，保障信息安全与稳定。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未来数字校园建设的技术发展方向</a:t>
            </a:r>
            <a:endParaRPr altLang="en-US" lang="zh-CN"/>
          </a:p>
        </p:txBody>
      </p:sp>
      <p:sp>
        <p:nvSpPr>
          <p:cNvPr id="10502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人工智能技术：实现个性化教学和学习体验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物联网技术：实现校园设施智能化管理，提高资源利用效率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云计算技术：提供稳定、高效、安全的数据存储和计算服务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大数据分析：精准分析学生需求，优化教学方案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未来数字校园建设的创新应用场景</a:t>
            </a:r>
            <a:endParaRPr altLang="en-US" lang="zh-CN"/>
          </a:p>
        </p:txBody>
      </p:sp>
      <p:sp>
        <p:nvSpPr>
          <p:cNvPr id="10503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虚拟现实技术：提供沉浸式学习体验，增强学习效果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人工智能辅助教学：个性化学习，提高学习效率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智能校园管理：实现资源优化配置，提升管理效率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跨学科融合教育：促进多领域知识交叉，培养复合型人才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900430"/>
            <a:ext cx="10514965" cy="2784475"/>
          </a:xfrm>
        </p:spPr>
        <p:txBody>
          <a:bodyPr/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3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85825" y="4164535"/>
            <a:ext cx="1046797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121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7"/>
  <p:tag name="KSO_WM_TEMPLATE_THUMBS_INDEX" val="1、1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7_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此处添加 文档标题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7_1*b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添加副标题"/>
</p:tagLst>
</file>

<file path=ppt/tags/tag65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17_1*f*5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g"/>
  <p:tag name="KSO_WM_UNIT_PRESET_TEXT" val="稻壳学院"/>
</p:tagLst>
</file>

<file path=ppt/tags/tag6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7_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汇报人：WPS"/>
</p:tagLst>
</file>

<file path=ppt/tags/tag67.xml><?xml version="1.0" encoding="utf-8"?>
<p:tagLst xmlns:p="http://schemas.openxmlformats.org/presentationml/2006/main">
  <p:tag name="KSO_WM_SLIDE_ID" val="custom202312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7"/>
  <p:tag name="KSO_WM_SLIDE_LAYOUT" val="a_b_f"/>
  <p:tag name="KSO_WM_SLIDE_LAYOUT_CNT" val="1_1_2"/>
  <p:tag name="KSO_WM_SLIDE_TYPE" val="title"/>
  <p:tag name="KSO_WM_SLIDE_SUBTYPE" val="pureTxt"/>
  <p:tag name="KSO_WM_TEMPLATE_THUMBS_INDEX" val="1、1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7_7*l_h_i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1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7_7*l_h_a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1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1217_7*l_h_i*1_3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3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7_7*l_h_a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7_7*l_h_i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5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7_7*l_h_a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5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7_7*l_h_i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2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7_7*l_h_a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2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1217_7*l_h_i*1_4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4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7_7*l_h_a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7_7*l_h_i*1_6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6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7_7*l_h_a*1_6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6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2"/>
  <p:tag name="KSO_WM_UNIT_ID" val="custom20231217_7*l_h_i*1_7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7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custom20231217_7*l_h_a*1_7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7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SLIDE_ID" val="custom202312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12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6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6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9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9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3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12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3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376FFF"/>
      </a:accent1>
      <a:accent2>
        <a:srgbClr val="FF7429"/>
      </a:accent2>
      <a:accent3>
        <a:srgbClr val="8830FE"/>
      </a:accent3>
      <a:accent4>
        <a:srgbClr val="17D594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>
          <a:defRPr altLang="en-US" lang="zh-CN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 algn="r">
          <a:lnSpc>
            <a:spcPct val="100000"/>
          </a:lnSpc>
          <a:defRPr b="1" dirty="0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2023-12-16T04:06:16Z</dcterms:created>
  <dcterms:modified xsi:type="dcterms:W3CDTF">2023-12-16T04:06:16Z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1f85d95ec65b466ba1537412c853701f_21</vt:lpwstr>
  </property>
</Properties>
</file>