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937" r:id="rId1"/>
    <p:sldMasterId id="2147507974" r:id="rId2"/>
  </p:sldMasterIdLst>
  <p:notesMasterIdLst>
    <p:notesMasterId r:id="rId3"/>
  </p:notesMasterIdLst>
  <p:sldIdLst>
    <p:sldId id="11890" r:id="rId4"/>
    <p:sldId id="11894" r:id="rId5"/>
    <p:sldId id="11899" r:id="rId6"/>
    <p:sldId id="11904" r:id="rId7"/>
    <p:sldId id="11911" r:id="rId9"/>
    <p:sldId id="11914" r:id="rId10"/>
    <p:sldId id="11917" r:id="rId11"/>
    <p:sldId id="11921" r:id="rId12"/>
    <p:sldId id="11928" r:id="rId14"/>
    <p:sldId id="11931" r:id="rId15"/>
    <p:sldId id="11934" r:id="rId16"/>
    <p:sldId id="11937" r:id="rId17"/>
    <p:sldId id="11941" r:id="rId18"/>
    <p:sldId id="11948" r:id="rId20"/>
    <p:sldId id="11951" r:id="rId21"/>
    <p:sldId id="11954" r:id="rId22"/>
    <p:sldId id="11957" r:id="rId23"/>
    <p:sldId id="11961" r:id="rId24"/>
    <p:sldId id="11968" r:id="rId26"/>
    <p:sldId id="11971" r:id="rId27"/>
    <p:sldId id="11974" r:id="rId28"/>
    <p:sldId id="11977" r:id="rId29"/>
    <p:sldId id="11981" r:id="rId30"/>
    <p:sldId id="11988" r:id="rId32"/>
    <p:sldId id="11991" r:id="rId33"/>
    <p:sldId id="11994" r:id="rId34"/>
    <p:sldId id="11998" r:id="rId35"/>
    <p:sldId id="12005" r:id="rId37"/>
    <p:sldId id="12008" r:id="rId38"/>
    <p:sldId id="12011" r:id="rId39"/>
    <p:sldId id="1201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938" r:id="rId1"/>
    <p:sldLayoutId id="2147507939" r:id="rId2"/>
    <p:sldLayoutId id="2147507940" r:id="rId3"/>
    <p:sldLayoutId id="2147507941" r:id="rId4"/>
    <p:sldLayoutId id="2147507942" r:id="rId5"/>
    <p:sldLayoutId id="2147507943" r:id="rId6"/>
    <p:sldLayoutId id="2147507944" r:id="rId7"/>
    <p:sldLayoutId id="2147507945" r:id="rId8"/>
    <p:sldLayoutId id="2147507946" r:id="rId9"/>
    <p:sldLayoutId id="2147507947" r:id="rId10"/>
    <p:sldLayoutId id="2147507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975" r:id="rId1"/>
    <p:sldLayoutId id="2147507976" r:id="rId2"/>
    <p:sldLayoutId id="2147507977" r:id="rId3"/>
    <p:sldLayoutId id="2147507978" r:id="rId4"/>
    <p:sldLayoutId id="2147507979" r:id="rId5"/>
    <p:sldLayoutId id="2147507980" r:id="rId6"/>
    <p:sldLayoutId id="2147507981" r:id="rId7"/>
    <p:sldLayoutId id="2147507982" r:id="rId8"/>
    <p:sldLayoutId id="2147507983" r:id="rId9"/>
    <p:sldLayoutId id="2147507984" r:id="rId10"/>
    <p:sldLayoutId id="21475079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image" Target="../media/image4.png"/><Relationship Id="rId28" Type="http://schemas.openxmlformats.org/officeDocument/2006/relationships/tags" Target="../tags/tag218.xml"/><Relationship Id="rId29" Type="http://schemas.openxmlformats.org/officeDocument/2006/relationships/image" Target="../media/image5.png"/><Relationship Id="rId30" Type="http://schemas.openxmlformats.org/officeDocument/2006/relationships/tags" Target="../tags/tag219.xml"/><Relationship Id="rId31" Type="http://schemas.openxmlformats.org/officeDocument/2006/relationships/image" Target="../media/image6.png"/><Relationship Id="rId32" Type="http://schemas.openxmlformats.org/officeDocument/2006/relationships/tags" Target="../tags/tag220.xml"/><Relationship Id="rId33" Type="http://schemas.openxmlformats.org/officeDocument/2006/relationships/image" Target="../media/image7.png"/><Relationship Id="rId34" Type="http://schemas.openxmlformats.org/officeDocument/2006/relationships/tags" Target="../tags/tag221.xml"/><Relationship Id="rId35" Type="http://schemas.openxmlformats.org/officeDocument/2006/relationships/image" Target="../media/image8.png"/><Relationship Id="rId3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企业管理与高绩效机制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高绩效机制的建立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企业管理与高绩效机制的融合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高绩效机制的评估与优化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建立高效的管理团队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制定科学合理的经营策略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创新经营模式，拓展市场份额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促进企业高效运营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推动企业长期发展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1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员工归属感对企业管理的积极作用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员工归属感的概念和意义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增强员工归属感的措施和方法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员工归属感对企业绩效的影响和作用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高绩效机制的建立</a:t>
            </a:r>
            <a:endParaRPr altLang="en-US" dirty="0" lang="zh-CN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明确目标与任务</a:t>
            </a:r>
            <a:endParaRPr altLang="en-US" lang="zh-CN"/>
          </a:p>
        </p:txBody>
      </p:sp>
      <p:sp>
        <p:nvSpPr>
          <p:cNvPr id="10492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设定绩效标准：设定明确的绩效标准，以便对员工的工作表现进行评估和衡量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明确企业目标：制定清晰、具体的企业目标，确保员工了解并认同这些目标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分解任务：将企业目标分解为可执行的具体任务，确保每个员工都清楚自己的职责和任务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建立激励机制：建立与绩效标准相匹配的激励机制，鼓励员工积极投入工作并努力实现高绩效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制定合理的激励机制</a:t>
            </a:r>
            <a:endParaRPr altLang="en-US" lang="zh-CN"/>
          </a:p>
        </p:txBody>
      </p:sp>
      <p:sp>
        <p:nvSpPr>
          <p:cNvPr id="10493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明确员工需求：了解员工的需求和期望，制定符合员工需求的激励措施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设定明确的目标：设定明确、具体、可衡量的目标，使员工清楚自己的工作方向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奖励与惩罚：建立合理的奖励与惩罚机制，对优秀员工给予适当的奖励，对表现不佳的员工进行适当的惩罚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公平公正：确保激励机制的公平公正，避免出现不公平的现象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强化员工培训与提升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培训方式：采用线上和线下相结合的方式，包括课堂讲授、案例分析、角色扮演等多种形式，提高培训效果和质量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培训效果评估：对培训效果进行评估和反馈，及时调整培训计划和内容，确保培训效果最大化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培训计划：制定针对不同岗位和技能的培训计划，提高员工的专业素质和技能水平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培训内容：包括企业文化、产品知识、销售技巧、客户服务等方面的培训，帮助员工更好地适应企业发展和市场需求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建立高效的沟通与协作机制</a:t>
            </a:r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"/>
            </p:custDataLst>
          </p:nvPr>
        </p:nvSpPr>
        <p:spPr>
          <a:xfrm>
            <a:off x="9087234" y="159022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明确沟通目标：在开始沟通之前，双方应明确沟通的目标和期望结果，避免无效沟通。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"/>
            </p:custDataLst>
          </p:nvPr>
        </p:nvSpPr>
        <p:spPr>
          <a:xfrm>
            <a:off x="9087234" y="321758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清晰表达：在沟通过程中，双方应清晰、简洁地表达自己的观点和想法，避免使用模糊或含糊的语言。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3"/>
            </p:custDataLst>
          </p:nvPr>
        </p:nvSpPr>
        <p:spPr>
          <a:xfrm>
            <a:off x="9087234" y="481011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建立协作机制：在沟通过程中，双方应建立协作机制，共同制定解决方案和行动计划，以实现共同的目标和期望结果。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4"/>
            </p:custDataLst>
          </p:nvPr>
        </p:nvSpPr>
        <p:spPr>
          <a:xfrm>
            <a:off x="838200" y="4018039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倾听和理解：在沟通过程中，双方应倾听对方的观点和想法，理解对方的立场和感受，以避免误解和冲突。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5"/>
            </p:custDataLst>
          </p:nvPr>
        </p:nvSpPr>
        <p:spPr>
          <a:xfrm>
            <a:off x="838200" y="2377778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建立信任：建立信任是高效沟通的基础，双方应相互尊重、理解和信任，以避免误解和冲突。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平行四边形 6"/>
          <p:cNvSpPr/>
          <p:nvPr>
            <p:custDataLst>
              <p:tags r:id="rId6"/>
            </p:custDataLst>
          </p:nvPr>
        </p:nvSpPr>
        <p:spPr>
          <a:xfrm rot="16200000">
            <a:off x="4019390" y="503006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0" name="标题"/>
          <p:cNvSpPr/>
          <p:nvPr>
            <p:custDataLst>
              <p:tags r:id="rId7"/>
            </p:custDataLst>
          </p:nvPr>
        </p:nvSpPr>
        <p:spPr>
          <a:xfrm>
            <a:off x="3974884" y="4735290"/>
            <a:ext cx="3421134" cy="621790"/>
          </a:xfrm>
          <a:prstGeom prst="rect"/>
          <a:gradFill>
            <a:gsLst>
              <a:gs pos="20000">
                <a:schemeClr val="accent5"/>
              </a:gs>
              <a:gs pos="80000">
                <a:schemeClr val="accent5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32" name="平行四边形 17"/>
          <p:cNvSpPr/>
          <p:nvPr>
            <p:custDataLst>
              <p:tags r:id="rId8"/>
            </p:custDataLst>
          </p:nvPr>
        </p:nvSpPr>
        <p:spPr>
          <a:xfrm rot="16200000" flipV="1">
            <a:off x="7610161" y="4226377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4" name="标题"/>
          <p:cNvSpPr/>
          <p:nvPr>
            <p:custDataLst>
              <p:tags r:id="rId9"/>
            </p:custDataLst>
          </p:nvPr>
        </p:nvSpPr>
        <p:spPr>
          <a:xfrm>
            <a:off x="4772117" y="3934833"/>
            <a:ext cx="3421134" cy="621790"/>
          </a:xfrm>
          <a:prstGeom prst="rect"/>
          <a:gradFill>
            <a:gsLst>
              <a:gs pos="20000">
                <a:schemeClr val="accent4"/>
              </a:gs>
              <a:gs pos="80000">
                <a:schemeClr val="accent4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36" name="平行四边形 4"/>
          <p:cNvSpPr/>
          <p:nvPr>
            <p:custDataLst>
              <p:tags r:id="rId10"/>
            </p:custDataLst>
          </p:nvPr>
        </p:nvSpPr>
        <p:spPr>
          <a:xfrm rot="16200000">
            <a:off x="4019390" y="343108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8" name="标题"/>
          <p:cNvSpPr/>
          <p:nvPr>
            <p:custDataLst>
              <p:tags r:id="rId11"/>
            </p:custDataLst>
          </p:nvPr>
        </p:nvSpPr>
        <p:spPr>
          <a:xfrm>
            <a:off x="3974239" y="3134375"/>
            <a:ext cx="3421134" cy="621790"/>
          </a:xfrm>
          <a:prstGeom prst="rect"/>
          <a:gradFill>
            <a:gsLst>
              <a:gs pos="20000">
                <a:schemeClr val="accent3"/>
              </a:gs>
              <a:gs pos="80000">
                <a:schemeClr val="accent3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0" name="平行四边形 13"/>
          <p:cNvSpPr/>
          <p:nvPr>
            <p:custDataLst>
              <p:tags r:id="rId12"/>
            </p:custDataLst>
          </p:nvPr>
        </p:nvSpPr>
        <p:spPr>
          <a:xfrm rot="16200000" flipV="1">
            <a:off x="7610161" y="2625462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2" name="标题"/>
          <p:cNvSpPr/>
          <p:nvPr>
            <p:custDataLst>
              <p:tags r:id="rId13"/>
            </p:custDataLst>
          </p:nvPr>
        </p:nvSpPr>
        <p:spPr>
          <a:xfrm>
            <a:off x="4772117" y="2333917"/>
            <a:ext cx="3421779" cy="621790"/>
          </a:xfrm>
          <a:prstGeom prst="rect"/>
          <a:gradFill>
            <a:gsLst>
              <a:gs pos="20000">
                <a:schemeClr val="accent2"/>
              </a:gs>
              <a:gs pos="80000">
                <a:schemeClr val="accent2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4" name="平行四边形 5"/>
          <p:cNvSpPr/>
          <p:nvPr>
            <p:custDataLst>
              <p:tags r:id="rId14"/>
            </p:custDataLst>
          </p:nvPr>
        </p:nvSpPr>
        <p:spPr>
          <a:xfrm rot="16200000">
            <a:off x="4019390" y="1830165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6" name="标题"/>
          <p:cNvSpPr/>
          <p:nvPr>
            <p:custDataLst>
              <p:tags r:id="rId15"/>
            </p:custDataLst>
          </p:nvPr>
        </p:nvSpPr>
        <p:spPr>
          <a:xfrm>
            <a:off x="3976819" y="1541200"/>
            <a:ext cx="3412749" cy="614050"/>
          </a:xfrm>
          <a:prstGeom prst="rect"/>
          <a:gradFill>
            <a:gsLst>
              <a:gs pos="20000">
                <a:schemeClr val="accent1"/>
              </a:gs>
              <a:gs pos="80000">
                <a:schemeClr val="accent1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71" name="直接连接符 27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7458584" y="1823069"/>
            <a:ext cx="980415" cy="0"/>
          </a:xfrm>
          <a:prstGeom prst="line"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3" name="直接连接符 2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458584" y="3466555"/>
            <a:ext cx="980415" cy="0"/>
          </a:xfrm>
          <a:prstGeom prst="line"/>
          <a:ln w="9525">
            <a:solidFill>
              <a:schemeClr val="accent3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5" name="直接连接符 2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458584" y="5070050"/>
            <a:ext cx="980415" cy="0"/>
          </a:xfrm>
          <a:prstGeom prst="line"/>
          <a:ln w="9525">
            <a:solidFill>
              <a:schemeClr val="accent5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448" name="椭圆 32"/>
          <p:cNvSpPr/>
          <p:nvPr>
            <p:custDataLst>
              <p:tags r:id="rId19"/>
            </p:custDataLst>
          </p:nvPr>
        </p:nvSpPr>
        <p:spPr>
          <a:xfrm>
            <a:off x="8508660" y="1625696"/>
            <a:ext cx="394746" cy="394746"/>
          </a:xfrm>
          <a:prstGeom prst="ellipse"/>
          <a:gradFill>
            <a:gsLst>
              <a:gs pos="0">
                <a:schemeClr val="accent1">
                  <a:lumMod val="75000"/>
                  <a:lumOff val="25000"/>
                </a:schemeClr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3145777" name="直接连接符 3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720105" y="2644812"/>
            <a:ext cx="980415" cy="0"/>
          </a:xfrm>
          <a:prstGeom prst="line"/>
          <a:ln w="9525">
            <a:solidFill>
              <a:schemeClr val="accent2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9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720105" y="4272173"/>
            <a:ext cx="980415" cy="0"/>
          </a:xfrm>
          <a:prstGeom prst="line"/>
          <a:ln w="9525"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450" name="椭圆 36"/>
          <p:cNvSpPr/>
          <p:nvPr>
            <p:custDataLst>
              <p:tags r:id="rId22"/>
            </p:custDataLst>
          </p:nvPr>
        </p:nvSpPr>
        <p:spPr>
          <a:xfrm>
            <a:off x="8508660" y="3269182"/>
            <a:ext cx="394746" cy="394746"/>
          </a:xfrm>
          <a:prstGeom prst="ellipse"/>
          <a:gradFill>
            <a:gsLst>
              <a:gs pos="0">
                <a:schemeClr val="accent3">
                  <a:lumMod val="75000"/>
                  <a:lumOff val="2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452" name="椭圆 37"/>
          <p:cNvSpPr/>
          <p:nvPr>
            <p:custDataLst>
              <p:tags r:id="rId23"/>
            </p:custDataLst>
          </p:nvPr>
        </p:nvSpPr>
        <p:spPr>
          <a:xfrm>
            <a:off x="8508660" y="4872677"/>
            <a:ext cx="394746" cy="394746"/>
          </a:xfrm>
          <a:prstGeom prst="ellipse"/>
          <a:gradFill>
            <a:gsLst>
              <a:gs pos="0">
                <a:schemeClr val="accent5">
                  <a:lumMod val="75000"/>
                  <a:lumOff val="25000"/>
                </a:schemeClr>
              </a:gs>
              <a:gs pos="100000">
                <a:schemeClr val="accent5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454" name="椭圆 40"/>
          <p:cNvSpPr/>
          <p:nvPr>
            <p:custDataLst>
              <p:tags r:id="rId24"/>
            </p:custDataLst>
          </p:nvPr>
        </p:nvSpPr>
        <p:spPr>
          <a:xfrm>
            <a:off x="3257633" y="2447439"/>
            <a:ext cx="394746" cy="394746"/>
          </a:xfrm>
          <a:prstGeom prst="ellipse"/>
          <a:gradFill>
            <a:gsLst>
              <a:gs pos="0">
                <a:schemeClr val="accent2">
                  <a:lumMod val="75000"/>
                  <a:lumOff val="25000"/>
                </a:schemeClr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456" name="椭圆 41"/>
          <p:cNvSpPr/>
          <p:nvPr>
            <p:custDataLst>
              <p:tags r:id="rId25"/>
            </p:custDataLst>
          </p:nvPr>
        </p:nvSpPr>
        <p:spPr>
          <a:xfrm>
            <a:off x="3257633" y="4074800"/>
            <a:ext cx="394746" cy="394746"/>
          </a:xfrm>
          <a:prstGeom prst="ellipse"/>
          <a:gradFill>
            <a:gsLst>
              <a:gs pos="0">
                <a:schemeClr val="accent4">
                  <a:lumMod val="75000"/>
                  <a:lumOff val="25000"/>
                </a:schemeClr>
              </a:gs>
              <a:gs pos="100000">
                <a:schemeClr val="accent4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2097205" name="图片 48" descr="343435383036303b343532343134393bcdb7c4d4b7e7b1a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600252" y="3360774"/>
            <a:ext cx="212092" cy="212092"/>
          </a:xfrm>
          <a:prstGeom prst="rect"/>
        </p:spPr>
      </p:pic>
      <p:pic>
        <p:nvPicPr>
          <p:cNvPr id="2097207" name="图片 108" descr="343439383331313b343532303033303bd2d1b9bad3a6d3c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3367930" y="2548061"/>
            <a:ext cx="189110" cy="193808"/>
          </a:xfrm>
          <a:prstGeom prst="rect"/>
          <a:effectLst/>
        </p:spPr>
      </p:pic>
      <p:pic>
        <p:nvPicPr>
          <p:cNvPr id="2097209" name="图片 49" descr="343439383331313b343532303033313bd3a6d3c3c9ccb3c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8609282" y="4973299"/>
            <a:ext cx="193808" cy="193808"/>
          </a:xfrm>
          <a:prstGeom prst="rect"/>
          <a:effectLst/>
        </p:spPr>
      </p:pic>
      <p:pic>
        <p:nvPicPr>
          <p:cNvPr id="2097211" name="图片 52" descr="343435383038363b343532323339393bd6b4d0d0d5aad2aa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3360835" y="4170261"/>
            <a:ext cx="193808" cy="193808"/>
          </a:xfrm>
          <a:prstGeom prst="rect"/>
          <a:effectLst/>
        </p:spPr>
      </p:pic>
      <p:pic>
        <p:nvPicPr>
          <p:cNvPr id="2097213" name="图形 2" descr="343439383331313b343532303032383bbfcdbba7b9dcc0ed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8600252" y="1717288"/>
            <a:ext cx="212092" cy="212092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企业管理与高绩效机制的融合</a:t>
            </a:r>
            <a:endParaRPr altLang="en-US" dirty="0" lang="zh-CN"/>
          </a:p>
        </p:txBody>
      </p:sp>
      <p:sp>
        <p:nvSpPr>
          <p:cNvPr id="10494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以目标为导向的管理方式</a:t>
            </a:r>
            <a:endParaRPr altLang="en-US" lang="zh-CN"/>
          </a:p>
        </p:txBody>
      </p:sp>
      <p:sp>
        <p:nvSpPr>
          <p:cNvPr id="10495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明确企业目标：制定清晰、具体的企业目标，确保所有员工都理解和接受这些目标。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分解目标：将企业目标分解为部门和个人的目标，确保每个员工都清楚自己的职责和任务。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制定计划：根据目标制定详细的计划，包括时间表、资源分配和关键里程碑等。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监控和调整：定期监控目标的进展情况，及时发现问题并进行调整，确保目标的顺利实现。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激励机制与考核标准的统一</a:t>
            </a:r>
            <a:endParaRPr altLang="en-US" lang="zh-CN"/>
          </a:p>
        </p:txBody>
      </p:sp>
      <p:sp>
        <p:nvSpPr>
          <p:cNvPr id="10496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激励机制与考核标准的统一效果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激励机制与考核标准的实施方法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激励机制与考核标准的统一原则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激励机制与考核标准的重要性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员工培训与提升计划的制定</a:t>
            </a:r>
            <a:endParaRPr altLang="en-US" lang="zh-CN"/>
          </a:p>
        </p:txBody>
      </p:sp>
      <p:sp>
        <p:nvSpPr>
          <p:cNvPr id="10496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培训方式选择：采用多种培训方式，如线上、线下、实践等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培训需求分析：了解员工需求，制定针对性培训计划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培训内容设计：针对不同岗位，设计相应培训课程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培训效果评估：对培训效果进行评估，不断改进和优化培训计划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高效沟通与协作的实践应用</a:t>
            </a:r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明确沟通目标：在开始沟通之前，双方需要明确沟通的目标和期望结果，避免沟通偏离主题。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倾听与理解：在沟通过程中，双方需要积极倾听对方的观点和意见，理解对方的立场和需求。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清晰表达：在表达自己的观点和意见时，需要清晰、简洁地表达，避免使用模糊或含糊的语言。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建立信任：在沟通过程中，双方需要建立信任关系，尊重对方的意见和想法，避免出现冲突和矛盾。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及时反馈：在沟通过程中，需要及时反馈对方的意见和想法，以便对方了解自己的想法和需求。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协作解决问题：在遇到问题时，双方需要协作解决问题，共同寻找解决方案，避免出现推诿和扯皮现象。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高绩效机制的评估与优化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绩效评估体系的建立</a:t>
            </a:r>
            <a:endParaRPr altLang="en-US" lang="zh-CN"/>
          </a:p>
        </p:txBody>
      </p:sp>
      <p:sp>
        <p:nvSpPr>
          <p:cNvPr id="10498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确定评估周期：定期对员工绩效进行评估，及时发现问题并改进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明确评估目标：确保评估体系与企业管理目标相一致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制定评估标准：根据企业实际情况，制定科学合理的评估标准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建立奖惩机制：根据员工绩效评估结果，建立相应的奖惩机制，激励员工提高工作积极性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定期评估与反馈机制的完善</a:t>
            </a:r>
            <a:endParaRPr altLang="en-US" lang="zh-CN"/>
          </a:p>
        </p:txBody>
      </p:sp>
      <p:sp>
        <p:nvSpPr>
          <p:cNvPr id="10499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定期评估：对高绩效机制进行定期评估，包括评估指标、评估方法、评估周期等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反馈机制：建立有效的反馈机制，及时收集员工、客户等各方面的意见和建议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完善措施：根据评估结果和反馈意见，采取相应的完善措施，包括调整管理策略、优化业务流程、改进激励机制等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持续改进：不断持续改进高绩效机制，以适应企业发展的需要和市场环境的变化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针对问题制定改进措施</a:t>
            </a:r>
            <a:endParaRPr altLang="en-US" lang="zh-CN"/>
          </a:p>
        </p:txBody>
      </p:sp>
      <p:sp>
        <p:nvSpPr>
          <p:cNvPr id="104999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明确问题：对高绩效机制中存在的问题进行明确和分类</a:t>
            </a:r>
            <a:endParaRPr altLang="en-US" lang="zh-CN"/>
          </a:p>
          <a:p>
            <a:r>
              <a:rPr altLang="en-US" lang="zh-CN"/>
              <a:t>分析原因：深入分析问题产生的原因，找出根本原因</a:t>
            </a:r>
            <a:endParaRPr altLang="en-US" lang="zh-CN"/>
          </a:p>
          <a:p>
            <a:r>
              <a:rPr altLang="en-US" lang="zh-CN"/>
              <a:t>制定改进措施：根据分析结果，制定针对性的改进措施</a:t>
            </a:r>
            <a:endParaRPr altLang="en-US" lang="zh-CN"/>
          </a:p>
          <a:p>
            <a:r>
              <a:rPr altLang="en-US" lang="zh-CN"/>
              <a:t>实施改进：将改进措施落实到具体的工作中，并进行跟踪和评估  以下是用户提供的信息和标题： 我正在写一份主题为“企业管理与高绩效机制”的PPT,现在准备介绍“高绩效机制的评估与优化”,请帮我生成“评估指标的建立与完善”为标题的内容 评估指标的建立与完善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我正在写一份主题为“企业管理与高绩效机制”的PPT,现在准备介绍“高绩效机制的评估与优化”,请帮我生成“评估指标的建立与完善”为标题的内容</a:t>
            </a:r>
            <a:endParaRPr altLang="en-US" lang="zh-CN"/>
          </a:p>
          <a:p>
            <a:pPr lvl="1"/>
            <a:r>
              <a:rPr altLang="en-US" lang="zh-CN"/>
              <a:t>评估指标的建立与完善</a:t>
            </a:r>
            <a:endParaRPr altLang="en-US" lang="zh-CN"/>
          </a:p>
          <a:p>
            <a:r>
              <a:rPr altLang="en-US" lang="zh-CN"/>
              <a:t>明确评估目标：确定评估高绩效机制的目标和重点</a:t>
            </a:r>
            <a:endParaRPr altLang="en-US" lang="zh-CN"/>
          </a:p>
          <a:p>
            <a:r>
              <a:rPr altLang="en-US" lang="zh-CN"/>
              <a:t>制定评估指标：根据评估目标，制定具体的评估指标</a:t>
            </a:r>
            <a:endParaRPr altLang="en-US" lang="zh-CN"/>
          </a:p>
          <a:p>
            <a:r>
              <a:rPr altLang="en-US" lang="zh-CN"/>
              <a:t>完善评估指标：对评估指标进行不断完善和调整，使其更加科学、合理</a:t>
            </a:r>
            <a:endParaRPr altLang="en-US" lang="zh-CN"/>
          </a:p>
          <a:p>
            <a:r>
              <a:rPr altLang="en-US" lang="zh-CN"/>
              <a:t>实施评估：按照评估指标对高绩效机制进行评估，发现问题并进行改进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持续优化高绩效机制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引入新的管理理念和方法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定期评估高绩效机制的有效性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根据评估结果进行针对性优化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激发员工参与优化过程的积极性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案例分析与实践经验分享</a:t>
            </a:r>
            <a:endParaRPr altLang="en-US" dirty="0" lang="zh-CN"/>
          </a:p>
        </p:txBody>
      </p:sp>
      <p:sp>
        <p:nvSpPr>
          <p:cNvPr id="1050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成功企业的管理经验分享</a:t>
            </a:r>
            <a:endParaRPr altLang="en-US" lang="zh-CN"/>
          </a:p>
        </p:txBody>
      </p:sp>
      <p:sp>
        <p:nvSpPr>
          <p:cNvPr id="1050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建立高效的管理团队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注重员工培训和发展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建立良好的企业文化和价值观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制定明确的目标和计划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高绩效机制在不同行业的应用案例</a:t>
            </a:r>
            <a:endParaRPr altLang="en-US" lang="zh-CN"/>
          </a:p>
        </p:txBody>
      </p:sp>
      <p:sp>
        <p:nvSpPr>
          <p:cNvPr id="1050240" name="正文"/>
          <p:cNvSpPr txBox="1"/>
          <p:nvPr>
            <p:custDataLst>
              <p:tags r:id="rId1"/>
            </p:custDataLst>
          </p:nvPr>
        </p:nvSpPr>
        <p:spPr>
          <a:xfrm>
            <a:off x="3962138" y="5580435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标题"/>
          <p:cNvSpPr txBox="1"/>
          <p:nvPr>
            <p:custDataLst>
              <p:tags r:id="rId2"/>
            </p:custDataLst>
          </p:nvPr>
        </p:nvSpPr>
        <p:spPr>
          <a:xfrm>
            <a:off x="3962138" y="5239284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教育行业：通过创新教学方法、提高教育质量等方式实现高绩效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44" name="正文"/>
          <p:cNvSpPr txBox="1"/>
          <p:nvPr>
            <p:custDataLst>
              <p:tags r:id="rId3"/>
            </p:custDataLst>
          </p:nvPr>
        </p:nvSpPr>
        <p:spPr>
          <a:xfrm>
            <a:off x="3962138" y="1705550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4"/>
            </p:custDataLst>
          </p:nvPr>
        </p:nvSpPr>
        <p:spPr>
          <a:xfrm>
            <a:off x="3962138" y="1364400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制造业：通过优化生产流程、提高生产效率等方式实现高绩效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5"/>
            </p:custDataLst>
          </p:nvPr>
        </p:nvSpPr>
        <p:spPr>
          <a:xfrm>
            <a:off x="3962138" y="2674271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标题"/>
          <p:cNvSpPr txBox="1"/>
          <p:nvPr>
            <p:custDataLst>
              <p:tags r:id="rId6"/>
            </p:custDataLst>
          </p:nvPr>
        </p:nvSpPr>
        <p:spPr>
          <a:xfrm>
            <a:off x="3962138" y="2333121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服务业：通过提供优质服务、提高客户满意度等方式实现高绩效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7"/>
            </p:custDataLst>
          </p:nvPr>
        </p:nvSpPr>
        <p:spPr>
          <a:xfrm>
            <a:off x="3962138" y="3642993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8"/>
            </p:custDataLst>
          </p:nvPr>
        </p:nvSpPr>
        <p:spPr>
          <a:xfrm>
            <a:off x="3962138" y="3301842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金融业：通过风险管理、投资决策等方式实现高绩效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9"/>
            </p:custDataLst>
          </p:nvPr>
        </p:nvSpPr>
        <p:spPr>
          <a:xfrm>
            <a:off x="3962138" y="4611714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标题"/>
          <p:cNvSpPr txBox="1"/>
          <p:nvPr>
            <p:custDataLst>
              <p:tags r:id="rId10"/>
            </p:custDataLst>
          </p:nvPr>
        </p:nvSpPr>
        <p:spPr>
          <a:xfrm>
            <a:off x="3962138" y="4270563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医疗行业：通过提高医疗质量、降低医疗成本等方式实现高绩效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实践经验总结与启示</a:t>
            </a:r>
            <a:endParaRPr altLang="en-US" lang="zh-CN"/>
          </a:p>
        </p:txBody>
      </p:sp>
      <p:sp>
        <p:nvSpPr>
          <p:cNvPr id="10502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实践经验分享：分享自己在企业管理中的实践经验，包括成功和失败的案例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案例分析：介绍具体的企业管理案例，包括背景、问题、解决方案和结果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启示：从案例和实践经验中提炼出对企业管理的启示，包括如何提高企业绩效、如何建立有效的激励机制等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未来展望：展望未来企业管理的发展趋势，提出自己的看法和建议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50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企业管理模式的创新与发展趋势</a:t>
            </a:r>
            <a:endParaRPr altLang="en-US" lang="zh-CN"/>
          </a:p>
        </p:txBody>
      </p:sp>
      <p:sp>
        <p:nvSpPr>
          <p:cNvPr id="105041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8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跨界合作与生态圈建设：与其他企业或机构合作，构建互利共赢的生态圈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4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人才发展与激励：重视人才培养，建立激励机制，激发员工创造力与积极性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0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社会责任与可持续发展：关注企业社会责任，推动可持续发展，实现企业与社会双赢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3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6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数字化转型：利用大数据、人工智能等技术提升管理效率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4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2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敏捷组织：构建快速响应市场变化的组织结构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4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8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共享经济模式：将企业内部资源共享，降低成本并提高资源利用率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高绩效机制面临的挑战与机遇</a:t>
            </a:r>
            <a:endParaRPr altLang="en-US" lang="zh-CN"/>
          </a:p>
        </p:txBody>
      </p:sp>
      <p:sp>
        <p:nvSpPr>
          <p:cNvPr id="1050486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市场竞争激烈：企业需要不断提高自身竞争力，以应对市场变化和挑战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2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人才流失严重：企业需要关注员工福利和职业发展，以留住优秀人才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8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创新需求增加：企业需要不断进行技术创新和业务模式创新，以适应市场需求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4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社会责任要求提高：企业需要关注社会责任和可持续发展，以赢得社会认可和信任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0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数字化转型：企业需要积极应对数字化转型带来的挑战和机遇，以实现高绩效发展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6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全球化趋势：企业需要关注全球化趋势，积极拓展海外市场，以实现国际化发展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企业如何应对变革与挑战</a:t>
            </a:r>
            <a:endParaRPr altLang="en-US" lang="zh-CN"/>
          </a:p>
        </p:txBody>
      </p:sp>
      <p:sp>
        <p:nvSpPr>
          <p:cNvPr id="10505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变革的必然性：适应市场变化、技术进步和竞争压力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挑战的多样性：经济、社会、环境等方面的挑战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创新的重要性：通过创新提高企业竞争力，应对变革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持续学习的必要性：不断学习新知识、新技能，适应变革需求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合作与共赢：加强企业间合作，共同应对挑战，实现共赢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社会责任与可持续发展：积极履行社会责任，推动可持续发展，实现长期成功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57_4*l_h_f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57_4*l_h_f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57_4*l_h_f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57_4*l_h_f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57_4*l_h_f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4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9,&quot;pos&quot;:0,&quot;transparency&quot;:0},{&quot;brightness&quot;:0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57_4*l_h_a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9,&quot;pos&quot;:0.800000011920929,&quot;transparency&quot;:0},{&quot;brightness&quot;:0,&quot;colorType&quot;:1,&quot;foreColorIndex&quot;:9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3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8,&quot;pos&quot;:0,&quot;transparency&quot;:0},{&quot;brightness&quot;:-0.10000000149011612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57_4*l_h_a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8,&quot;pos&quot;:0.800000011920929,&quot;transparency&quot;:0},{&quot;brightness&quot;:0,&quot;colorType&quot;:1,&quot;foreColorIndex&quot;:8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4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7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57_4*l_h_a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7,&quot;pos&quot;:0.800000011920929,&quot;transparency&quot;:0},{&quot;brightness&quot;:0,&quot;colorType&quot;:1,&quot;foreColorIndex&quot;:7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6,&quot;pos&quot;:0,&quot;transparency&quot;:0},{&quot;brightness&quot;:-0.10000000149011612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57_4*l_h_a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6,&quot;pos&quot;:0.800000011920929,&quot;transparency&quot;:0},{&quot;brightness&quot;:0,&quot;colorType&quot;:1,&quot;foreColorIndex&quot;:6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4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57_4*l_h_a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5,&quot;pos&quot;:0.800000011920929,&quot;transparency&quot;:0},{&quot;brightness&quot;:0,&quot;colorType&quot;:1,&quot;foreColorIndex&quot;:5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LINE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1"/>
  <p:tag name="KSO_WM_UNIT_LINE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3"/>
  <p:tag name="KSO_WM_UNIT_LINE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2"/>
  <p:tag name="KSO_WM_UNIT_LINE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7,&quot;pos&quot;:0,&quot;transparency&quot;:0},{&quot;brightness&quot;:0.15000000596046448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2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9,&quot;pos&quot;:0,&quot;transparency&quot;:0},{&quot;brightness&quot;:0.15000000596046448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6,&quot;pos&quot;:0,&quot;transparency&quot;:0},{&quot;brightness&quot;:0.15000000596046448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1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8,&quot;pos&quot;:0,&quot;transparency&quot;:0},{&quot;brightness&quot;:0.15000000596046448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800000011920929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800000011920929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57_4*l_h_i*1_1_3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2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2023-12-19T23:49:16Z</dcterms:created>
  <dcterms:modified xsi:type="dcterms:W3CDTF">2023-12-19T23:49:16Z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fd4e0c0608ca4fd5baf5b46197a4a8c6_21</vt:lpwstr>
  </property>
</Properties>
</file>