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088" r:id="rId1"/>
    <p:sldMasterId id="2147502125" r:id="rId2"/>
  </p:sldMasterIdLst>
  <p:notesMasterIdLst>
    <p:notesMasterId r:id="rId3"/>
  </p:notesMasterIdLst>
  <p:sldIdLst>
    <p:sldId id="8839" r:id="rId4"/>
    <p:sldId id="8842" r:id="rId5"/>
    <p:sldId id="8845" r:id="rId6"/>
    <p:sldId id="8848" r:id="rId7"/>
    <p:sldId id="8851" r:id="rId8"/>
    <p:sldId id="8854" r:id="rId9"/>
    <p:sldId id="8857" r:id="rId10"/>
    <p:sldId id="8860" r:id="rId11"/>
    <p:sldId id="8863" r:id="rId12"/>
    <p:sldId id="8866" r:id="rId13"/>
    <p:sldId id="8869" r:id="rId14"/>
    <p:sldId id="8872" r:id="rId15"/>
    <p:sldId id="8875" r:id="rId16"/>
    <p:sldId id="8878" r:id="rId17"/>
    <p:sldId id="8881" r:id="rId18"/>
    <p:sldId id="8884" r:id="rId19"/>
    <p:sldId id="8887" r:id="rId20"/>
    <p:sldId id="8890" r:id="rId21"/>
    <p:sldId id="8893" r:id="rId22"/>
    <p:sldId id="8896" r:id="rId23"/>
    <p:sldId id="8899" r:id="rId24"/>
    <p:sldId id="8902" r:id="rId25"/>
    <p:sldId id="8905" r:id="rId26"/>
    <p:sldId id="8908" r:id="rId27"/>
    <p:sldId id="8911" r:id="rId28"/>
    <p:sldId id="8914" r:id="rId29"/>
    <p:sldId id="8917" r:id="rId30"/>
    <p:sldId id="892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089" r:id="rId1"/>
    <p:sldLayoutId id="2147502090" r:id="rId2"/>
    <p:sldLayoutId id="2147502091" r:id="rId3"/>
    <p:sldLayoutId id="2147502092" r:id="rId4"/>
    <p:sldLayoutId id="2147502093" r:id="rId5"/>
    <p:sldLayoutId id="2147502094" r:id="rId6"/>
    <p:sldLayoutId id="2147502095" r:id="rId7"/>
    <p:sldLayoutId id="2147502096" r:id="rId8"/>
    <p:sldLayoutId id="2147502097" r:id="rId9"/>
    <p:sldLayoutId id="2147502098" r:id="rId10"/>
    <p:sldLayoutId id="21475020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26" r:id="rId1"/>
    <p:sldLayoutId id="2147502127" r:id="rId2"/>
    <p:sldLayoutId id="2147502128" r:id="rId3"/>
    <p:sldLayoutId id="2147502129" r:id="rId4"/>
    <p:sldLayoutId id="2147502130" r:id="rId5"/>
    <p:sldLayoutId id="2147502131" r:id="rId6"/>
    <p:sldLayoutId id="2147502132" r:id="rId7"/>
    <p:sldLayoutId id="2147502133" r:id="rId8"/>
    <p:sldLayoutId id="2147502134" r:id="rId9"/>
    <p:sldLayoutId id="2147502135" r:id="rId10"/>
    <p:sldLayoutId id="214750213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2024年水产与海洋产业的可持续发展计划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水产与海洋产业的发展现状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实施可持续发展计划的具体措施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可持续发展的目标和愿景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保障措施和政策建议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未来展望和预期成果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水产与海洋产业的发展现状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产业规模和产值</a:t>
            </a:r>
            <a:endParaRPr altLang="en-US" lang="zh-CN"/>
          </a:p>
        </p:txBody>
      </p:sp>
      <p:sp>
        <p:nvSpPr>
          <p:cNvPr id="10489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2024年水产与海洋产业总产值达到XX亿元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2024年水产与海洋产业产值占全国GDP的比重达到XX%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2024年水产与海洋产业产量达到XX万吨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2024年水产与海洋产业从业人员数量达到XX万人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主要产品及市场分布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出口情况：中国是全球最大的水产品出口国之一，主要出口市场为日本、美国、欧盟等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产业规模：水产与海洋产业是一个庞大的产业链，涵盖了养殖、捕捞、加工、销售等多个环节，对经济发展和民生改善具有重要意义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主要产品：鱼类、贝类、甲壳类、海藻类等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市场分布：全球范围内销售，主要市场包括中国、美国、欧洲等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技术创新和研发进展</a:t>
            </a:r>
            <a:endParaRPr altLang="en-US" lang="zh-CN"/>
          </a:p>
        </p:txBody>
      </p:sp>
      <p:sp>
        <p:nvSpPr>
          <p:cNvPr id="10490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养殖技术：新型养殖模式和设备，提高产量和品质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捕捞技术：智能化捕捞设备和工艺，提高效率和安全性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加工技术：新型加工工艺和设备，提高产品附加值和口感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海洋生物资源开发：利用现代生物技术，开发新型海洋生物制品和药物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491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资源过度开发：渔业资源的过度捕捞和开采，导致资源枯竭和生态失衡。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环境污染：海洋塑料垃圾、油污等对水产和海洋生态系统造成严重威胁。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气候变化：全球气候变化对水产和海洋产业产生巨大影响，如海温上升、极端天气事件等。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技术创新：随着科技的不断进步，为水产和海洋产业带来新的发展机遇，如养殖技术、捕捞技术等。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可持续发展的目标和愿景</a:t>
            </a:r>
            <a:endParaRPr altLang="en-US" dirty="0" lang="zh-CN"/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资源利用的可持续性</a:t>
            </a:r>
            <a:endParaRPr altLang="en-US" lang="zh-CN"/>
          </a:p>
        </p:txBody>
      </p:sp>
      <p:sp>
        <p:nvSpPr>
          <p:cNvPr id="1049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提高水产与海洋产业的资源利用效率，减少浪费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合理开发海洋资源，保护海洋生态系统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推广可持续的捕捞和养殖方式，确保水产品供应的稳定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促进资源循环利用，降低对环境的负担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生态环境的保护与修复</a:t>
            </a:r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目标：通过科学合理的规划和管理，保护和修复水域生态系统，提高水产品质量和安全性。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愿景：实现水产与海洋产业的可持续发展，为人类提供健康、安全、可持续的水产品。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措施：加强水域生态环境的监测和评估，推广生态养殖和生态捕捞技术，加强水产养殖废弃物的处理和利用。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合作：加强与政府、企业、研究机构等多方面的合作，共同推进水产与海洋产业的可持续发展。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产业发展的社会效益</a:t>
            </a:r>
            <a:endParaRPr altLang="en-US" lang="zh-CN"/>
          </a:p>
        </p:txBody>
      </p:sp>
      <p:sp>
        <p:nvSpPr>
          <p:cNvPr id="10493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保护生态环境，实现水产和海洋资源的可持续利用。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提高人民生活水平，满足人们对优质水产品和海洋资源的需求。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促进就业和经济增长，为水产和海洋产业提供更多发展机会。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推动科技创新，提高水产和海洋产业的竞争力和盈利能力。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全球合作与交流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促进国际间水产与海洋产业的合作，共同应对全球环境问题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加强技术交流，分享最佳实践和成功案例，提高产业整体水平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搭建平台，让各国企业有机会展示自己的技术和产品，促进贸易往来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推动政策对话和协商，达成共识，为全球可持续发展做出贡献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实施可持续发展计划的具体措施</a:t>
            </a:r>
            <a:endParaRPr altLang="en-US" dirty="0" lang="zh-CN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优化产业结构，提升产业附加值</a:t>
            </a:r>
            <a:endParaRPr altLang="en-US" lang="zh-CN"/>
          </a:p>
        </p:txBody>
      </p:sp>
      <p:sp>
        <p:nvSpPr>
          <p:cNvPr id="10495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推进绿色发展，促进产业可持续发展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加强科技创新，提高产业附加值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培育新兴产业，增强产业竞争力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调整产业结构，促进产业升级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加强科技创新，推动绿色发展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推广环保理念，促进产业绿色转型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研发新技术，提高水产与海洋产业的效率和效益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加强国际合作，引进先进技术和管理经验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建立科技创新平台，鼓励企业自主创新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完善法律法规，强化监管力度</a:t>
            </a:r>
            <a:endParaRPr altLang="en-US" lang="zh-CN"/>
          </a:p>
        </p:txBody>
      </p:sp>
      <p:sp>
        <p:nvSpPr>
          <p:cNvPr id="10496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建立完善的监管机制，确保企业遵守法规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制定严格的环保法规，限制污染排放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加强执法力度，对违法行为进行严厉打击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提高公众环保意识，鼓励社会监督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促进国际合作，共同应对挑战</a:t>
            </a:r>
            <a:endParaRPr altLang="en-US" lang="zh-CN"/>
          </a:p>
        </p:txBody>
      </p:sp>
      <p:sp>
        <p:nvSpPr>
          <p:cNvPr id="10497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建立全球合作伙伴关系，分享经验和资源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引进国外先进技术和经验，提高自身可持续发展能力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参与国际组织和倡议，共同制定可持续发展标准和规范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加强国际交流与合作，共同研发新技术和解决方案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保障措施和政策建议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加大政策扶持力度</a:t>
            </a:r>
            <a:endParaRPr altLang="en-US" lang="zh-CN"/>
          </a:p>
        </p:txBody>
      </p:sp>
      <p:sp>
        <p:nvSpPr>
          <p:cNvPr id="10498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增加财政专项资金，支持水产与海洋产业的发展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制定优惠政策，鼓励企业加大投入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减免税收，降低企业负担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建立产业投资基金，吸引社会资本投入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建立健全考核评估机制</a:t>
            </a:r>
            <a:endParaRPr altLang="en-US" lang="zh-CN"/>
          </a:p>
        </p:txBody>
      </p:sp>
      <p:sp>
        <p:nvSpPr>
          <p:cNvPr id="10498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建立奖惩机制，对表现优秀的企业和个人给予奖励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制定具体的考核评估指标和标准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定期对水产与海洋产业进行评估和监测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及时调整和改进考核评估机制，确保其科学性和有效性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加强宣传教育，提高公众意识</a:t>
            </a:r>
            <a:endParaRPr altLang="en-US" lang="zh-CN"/>
          </a:p>
        </p:txBody>
      </p:sp>
      <p:sp>
        <p:nvSpPr>
          <p:cNvPr id="10499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开展水产与海洋产业知识普及活动，提高公众对可持续发展的认识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加强媒体宣传，提高水产与海洋产业可持续发展的社会关注度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建立水产与海洋产业可持续发展教育体系，培养专业人才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鼓励企业、社会组织和个人参与宣传教育活动，形成全社会共同参与的氛围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发挥行业协会和专业机构的作用</a:t>
            </a:r>
            <a:endParaRPr altLang="en-US" lang="zh-CN"/>
          </a:p>
        </p:txBody>
      </p:sp>
      <p:sp>
        <p:nvSpPr>
          <p:cNvPr id="10500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行业协会和专业机构在水产与海洋产业发展中起到关键作用，能够协调各方资源，推动产业可持续发展。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行业协会和专业机构可以组织技术交流和培训，提高从业人员的素质和技能水平，促进技术创新和产业升级。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行业协会和专业机构可以制定行业标准和规范，加强质量监管和安全管理，保障水产与海洋产品的质量和安全。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行业协会和专业机构可以搭建信息服务平台，提供政策咨询、市场信息和行业动态等服务，帮助企业更好地把握市场和政策机遇。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未来展望和预期成果</a:t>
            </a:r>
            <a:endParaRPr altLang="en-US" dirty="0" lang="zh-CN"/>
          </a:p>
        </p:txBody>
      </p:sp>
      <p:sp>
        <p:nvSpPr>
          <p:cNvPr id="1050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产业发展的前景预测</a:t>
            </a:r>
            <a:endParaRPr altLang="en-US" lang="zh-CN"/>
          </a:p>
        </p:txBody>
      </p:sp>
      <p:sp>
        <p:nvSpPr>
          <p:cNvPr id="1050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跨界融合发展：加强与其他产业的融合发展，形成多元化、协同发展的产业生态圈。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海洋资源可持续利用：通过技术创新和政策调整，实现海洋资源的可持续利用和生态保护。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产业升级转型：推动水产与海洋产业向高附加值、低污染方向发展，提高产业整体竞争力。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国际合作与交流：积极参与国际合作与交流，引进先进技术和管理经验，提高我国水产与海洋产业的国际地位和影响力。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可持续发展目标实现的可能性</a:t>
            </a:r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政策支持：政府对水产与海洋产业的重视和支持，将推动可持续发展目标的实现。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技术创新：随着科技的不断进步，将为水产与海洋产业的可持续发展提供更多可能性。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行业合作：水产与海洋产业内的企业、组织之间的合作将有助于实现可持续发展目标。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环保意识：公众环保意识的提高将促进水产与海洋产业的可持续发展。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对全球水产与海洋产业的贡献</a:t>
            </a:r>
            <a:endParaRPr altLang="en-US" lang="zh-CN"/>
          </a:p>
        </p:txBody>
      </p:sp>
      <p:sp>
        <p:nvSpPr>
          <p:cNvPr id="10502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促进全球水产与海洋产业的可持续发展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提升全球水产与海洋产业的经济效益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推动全球水产与海洋产业的科技创新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增强全球水产与海洋产业的环保意识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对人类社会发展的积极影响</a:t>
            </a:r>
            <a:endParaRPr altLang="en-US" lang="zh-CN"/>
          </a:p>
        </p:txBody>
      </p:sp>
      <p:sp>
        <p:nvSpPr>
          <p:cNvPr id="10502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推动水产与海洋产业技术创新，提升国际竞争力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创造就业机会，促进经济发展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提高水产品供应，满足人口增长需求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促进海洋资源可持续利用，保护生态环境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3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8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4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31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11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2024-01-05T16:10:40Z</dcterms:created>
  <dcterms:modified xsi:type="dcterms:W3CDTF">2024-01-05T16:10:40Z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3312dbe279854824a084793f844d9c4f_21</vt:lpwstr>
  </property>
</Properties>
</file>