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694" r:id="rId1"/>
    <p:sldMasterId id="2147494731" r:id="rId2"/>
  </p:sldMasterIdLst>
  <p:notesMasterIdLst>
    <p:notesMasterId r:id="rId3"/>
  </p:notesMasterIdLst>
  <p:sldIdLst>
    <p:sldId id="5367" r:id="rId4"/>
    <p:sldId id="5372" r:id="rId5"/>
    <p:sldId id="5377" r:id="rId6"/>
    <p:sldId id="5382" r:id="rId7"/>
    <p:sldId id="5389" r:id="rId9"/>
    <p:sldId id="5392" r:id="rId10"/>
    <p:sldId id="5395" r:id="rId11"/>
    <p:sldId id="5398" r:id="rId12"/>
    <p:sldId id="5402" r:id="rId13"/>
    <p:sldId id="5409" r:id="rId15"/>
    <p:sldId id="5412" r:id="rId16"/>
    <p:sldId id="5415" r:id="rId17"/>
    <p:sldId id="5418" r:id="rId18"/>
    <p:sldId id="5422" r:id="rId19"/>
    <p:sldId id="5429" r:id="rId21"/>
    <p:sldId id="5432" r:id="rId22"/>
    <p:sldId id="5435" r:id="rId23"/>
    <p:sldId id="5438" r:id="rId24"/>
    <p:sldId id="5442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95" r:id="rId1"/>
    <p:sldLayoutId id="2147494696" r:id="rId2"/>
    <p:sldLayoutId id="2147494697" r:id="rId3"/>
    <p:sldLayoutId id="2147494698" r:id="rId4"/>
    <p:sldLayoutId id="2147494699" r:id="rId5"/>
    <p:sldLayoutId id="2147494700" r:id="rId6"/>
    <p:sldLayoutId id="2147494701" r:id="rId7"/>
    <p:sldLayoutId id="2147494702" r:id="rId8"/>
    <p:sldLayoutId id="2147494703" r:id="rId9"/>
    <p:sldLayoutId id="2147494704" r:id="rId10"/>
    <p:sldLayoutId id="21474947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732" r:id="rId1"/>
    <p:sldLayoutId id="2147494733" r:id="rId2"/>
    <p:sldLayoutId id="2147494734" r:id="rId3"/>
    <p:sldLayoutId id="2147494735" r:id="rId4"/>
    <p:sldLayoutId id="2147494736" r:id="rId5"/>
    <p:sldLayoutId id="2147494737" r:id="rId6"/>
    <p:sldLayoutId id="2147494738" r:id="rId7"/>
    <p:sldLayoutId id="2147494739" r:id="rId8"/>
    <p:sldLayoutId id="2147494740" r:id="rId9"/>
    <p:sldLayoutId id="2147494741" r:id="rId10"/>
    <p:sldLayoutId id="21474947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tags" Target="../tags/tag199.xml"/><Relationship Id="rId22" Type="http://schemas.openxmlformats.org/officeDocument/2006/relationships/tags" Target="../tags/tag200.xml"/><Relationship Id="rId23" Type="http://schemas.openxmlformats.org/officeDocument/2006/relationships/tags" Target="../tags/tag201.xml"/><Relationship Id="rId24" Type="http://schemas.openxmlformats.org/officeDocument/2006/relationships/tags" Target="../tags/tag202.xml"/><Relationship Id="rId25" Type="http://schemas.openxmlformats.org/officeDocument/2006/relationships/tags" Target="../tags/tag203.xml"/><Relationship Id="rId26" Type="http://schemas.openxmlformats.org/officeDocument/2006/relationships/tags" Target="../tags/tag204.xml"/><Relationship Id="rId27" Type="http://schemas.openxmlformats.org/officeDocument/2006/relationships/tags" Target="../tags/tag205.xml"/><Relationship Id="rId28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tags" Target="../tags/tag238.xml"/><Relationship Id="rId22" Type="http://schemas.openxmlformats.org/officeDocument/2006/relationships/tags" Target="../tags/tag239.xml"/><Relationship Id="rId23" Type="http://schemas.openxmlformats.org/officeDocument/2006/relationships/tags" Target="../tags/tag240.xml"/><Relationship Id="rId24" Type="http://schemas.openxmlformats.org/officeDocument/2006/relationships/tags" Target="../tags/tag241.xml"/><Relationship Id="rId25" Type="http://schemas.openxmlformats.org/officeDocument/2006/relationships/tags" Target="../tags/tag242.xml"/><Relationship Id="rId26" Type="http://schemas.openxmlformats.org/officeDocument/2006/relationships/tags" Target="../tags/tag243.xml"/><Relationship Id="rId27" Type="http://schemas.openxmlformats.org/officeDocument/2006/relationships/tags" Target="../tags/tag244.xml"/><Relationship Id="rId28" Type="http://schemas.openxmlformats.org/officeDocument/2006/relationships/tags" Target="../tags/tag245.xml"/><Relationship Id="rId29" Type="http://schemas.openxmlformats.org/officeDocument/2006/relationships/tags" Target="../tags/tag24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印刷包装行业2024工作总结及工作展望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工作展望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2024年印刷包装行业概述</a:t>
            </a:r>
            <a:endParaRPr altLang="en-US" lang="zh-CN"/>
          </a:p>
        </p:txBody>
      </p:sp>
      <p:sp>
        <p:nvSpPr>
          <p:cNvPr id="1048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行业规模：2024年印刷包装行业市场规模及增长情况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行业趋势：未来发展趋势及影响因素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行业竞争格局：主要企业及市场份额情况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行业结构：主要子行业及占比情况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2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数字化转型：印刷包装行业逐渐向数字化转型，提高生产效率和降低成本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环保趋势：随着环保意识的提高，印刷包装行业越来越注重环保和可持续发展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个性化定制：消费者对个性化定制的需求增加，印刷包装行业需要提供更多定制化服务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智能化技术：智能化技术的应用可以提高生产效率和产品质量，是印刷包装行业未来的发展趋势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0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行业挑战：市场竞争激烈、技术更新迅速、环保要求提高等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行业机遇：新兴市场增长、技术创新推动、环保政策支持等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应对策略：加强技术研发、拓展市场渠道、提高环保意识等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未来展望：持续创新、拓展应用领域、推动绿色发展等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重点工作成果</a:t>
            </a:r>
            <a:endParaRPr altLang="en-US" lang="zh-CN"/>
          </a:p>
        </p:txBody>
      </p:sp>
      <p:sp>
        <p:nvSpPr>
          <p:cNvPr id="104914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建立完善的销售网络和客户服务体系，提高客户满意度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加强内部管理和团队建设，提高员工素质和工作效率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完成印刷包装项目XX个，实现销售额XX万元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成功开发XX种新型包装材料，提高产品质量和降低成本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1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未来行业发展趋势预测</a:t>
            </a:r>
            <a:endParaRPr altLang="en-US" lang="zh-CN"/>
          </a:p>
        </p:txBody>
      </p:sp>
      <p:sp>
        <p:nvSpPr>
          <p:cNvPr id="10492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数字化和智能化：随着技术的不断进步，印刷包装行业将更加注重数字化和智能化技术的应用，提高生产效率和降低成本。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可持续发展：环保意识的提高将推动印刷包装行业向更加可持续的方向发展，采用环保材料和工艺，减少对环境的影响。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个性化和定制化：随着消费者需求的多样化，印刷包装行业将更加注重个性化和定制化服务，满足不同客户的需求。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跨界合作和创新：印刷包装行业将与其他行业进行跨界合作，探索新的商业模式和创新点，拓展市场空间。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未来行业挑战与机遇分析</a:t>
            </a:r>
            <a:endParaRPr altLang="en-US" lang="zh-CN"/>
          </a:p>
        </p:txBody>
      </p:sp>
      <p:sp>
        <p:nvSpPr>
          <p:cNvPr id="1049320" name="椭圆 262"/>
          <p:cNvSpPr/>
          <p:nvPr>
            <p:custDataLst>
              <p:tags r:id="rId1"/>
            </p:custDataLst>
          </p:nvPr>
        </p:nvSpPr>
        <p:spPr>
          <a:xfrm>
            <a:off x="2414057" y="314411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63"/>
          <p:cNvSpPr/>
          <p:nvPr>
            <p:custDataLst>
              <p:tags r:id="rId2"/>
            </p:custDataLst>
          </p:nvPr>
        </p:nvSpPr>
        <p:spPr>
          <a:xfrm>
            <a:off x="3266271" y="322450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64"/>
          <p:cNvSpPr/>
          <p:nvPr>
            <p:custDataLst>
              <p:tags r:id="rId3"/>
            </p:custDataLst>
          </p:nvPr>
        </p:nvSpPr>
        <p:spPr>
          <a:xfrm>
            <a:off x="4064242" y="346108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椭圆 265"/>
          <p:cNvSpPr/>
          <p:nvPr>
            <p:custDataLst>
              <p:tags r:id="rId4"/>
            </p:custDataLst>
          </p:nvPr>
        </p:nvSpPr>
        <p:spPr>
          <a:xfrm>
            <a:off x="4738693" y="366106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66"/>
          <p:cNvSpPr/>
          <p:nvPr>
            <p:custDataLst>
              <p:tags r:id="rId5"/>
            </p:custDataLst>
          </p:nvPr>
        </p:nvSpPr>
        <p:spPr>
          <a:xfrm>
            <a:off x="5430137" y="3865623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379111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68"/>
          <p:cNvSpPr/>
          <p:nvPr>
            <p:custDataLst>
              <p:tags r:id="rId7"/>
            </p:custDataLst>
          </p:nvPr>
        </p:nvSpPr>
        <p:spPr>
          <a:xfrm flipV="1">
            <a:off x="2778078" y="360486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2" name="椭圆 269"/>
          <p:cNvSpPr/>
          <p:nvPr>
            <p:custDataLst>
              <p:tags r:id="rId8"/>
            </p:custDataLst>
          </p:nvPr>
        </p:nvSpPr>
        <p:spPr>
          <a:xfrm flipV="1">
            <a:off x="2819904" y="364734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4" name="椭圆 270"/>
          <p:cNvSpPr/>
          <p:nvPr>
            <p:custDataLst>
              <p:tags r:id="rId9"/>
            </p:custDataLst>
          </p:nvPr>
        </p:nvSpPr>
        <p:spPr>
          <a:xfrm flipV="1">
            <a:off x="7786797" y="279055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2905575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2"/>
          <p:cNvSpPr/>
          <p:nvPr>
            <p:custDataLst>
              <p:tags r:id="rId11"/>
            </p:custDataLst>
          </p:nvPr>
        </p:nvSpPr>
        <p:spPr>
          <a:xfrm flipV="1">
            <a:off x="4009998" y="2665073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08464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277225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5"/>
          <p:cNvSpPr/>
          <p:nvPr>
            <p:custDataLst>
              <p:tags r:id="rId14"/>
            </p:custDataLst>
          </p:nvPr>
        </p:nvSpPr>
        <p:spPr>
          <a:xfrm flipV="1">
            <a:off x="7039149" y="258599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76"/>
          <p:cNvSpPr/>
          <p:nvPr>
            <p:custDataLst>
              <p:tags r:id="rId15"/>
            </p:custDataLst>
          </p:nvPr>
        </p:nvSpPr>
        <p:spPr>
          <a:xfrm flipV="1">
            <a:off x="7080975" y="262847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2" name="椭圆 277"/>
          <p:cNvSpPr/>
          <p:nvPr>
            <p:custDataLst>
              <p:tags r:id="rId16"/>
            </p:custDataLst>
          </p:nvPr>
        </p:nvSpPr>
        <p:spPr>
          <a:xfrm flipV="1">
            <a:off x="3758386" y="3446705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356172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9"/>
          <p:cNvSpPr/>
          <p:nvPr>
            <p:custDataLst>
              <p:tags r:id="rId18"/>
            </p:custDataLst>
          </p:nvPr>
        </p:nvSpPr>
        <p:spPr>
          <a:xfrm flipV="1">
            <a:off x="8529217" y="368263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397541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81"/>
          <p:cNvSpPr/>
          <p:nvPr>
            <p:custDataLst>
              <p:tags r:id="rId20"/>
            </p:custDataLst>
          </p:nvPr>
        </p:nvSpPr>
        <p:spPr>
          <a:xfrm flipV="1">
            <a:off x="4949133" y="399437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437342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图形 15"/>
          <p:cNvSpPr/>
          <p:nvPr>
            <p:custDataLst>
              <p:tags r:id="rId22"/>
            </p:custDataLst>
          </p:nvPr>
        </p:nvSpPr>
        <p:spPr>
          <a:xfrm>
            <a:off x="5016447" y="406429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19"/>
          <p:cNvSpPr/>
          <p:nvPr>
            <p:custDataLst>
              <p:tags r:id="rId23"/>
            </p:custDataLst>
          </p:nvPr>
        </p:nvSpPr>
        <p:spPr>
          <a:xfrm>
            <a:off x="8597185" y="375648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图形 27"/>
          <p:cNvSpPr/>
          <p:nvPr>
            <p:custDataLst>
              <p:tags r:id="rId24"/>
            </p:custDataLst>
          </p:nvPr>
        </p:nvSpPr>
        <p:spPr>
          <a:xfrm>
            <a:off x="4113257" y="278924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273826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26"/>
            </p:custDataLst>
          </p:nvPr>
        </p:nvSpPr>
        <p:spPr>
          <a:xfrm>
            <a:off x="608330" y="2810812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挑战：环保要求提高、技术更新迅速、市场竞争激烈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7"/>
            </p:custDataLst>
          </p:nvPr>
        </p:nvSpPr>
        <p:spPr>
          <a:xfrm>
            <a:off x="9419336" y="2810812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机遇：个性化定制需求增长、绿色环保趋势、技术创新驱动发展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未来重点工作方向</a:t>
            </a:r>
            <a:endParaRPr altLang="en-US" lang="zh-CN"/>
          </a:p>
        </p:txBody>
      </p:sp>
      <p:sp>
        <p:nvSpPr>
          <p:cNvPr id="104939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推动数字化转型：利用先进技术提高生产效率和降低成本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加强环保意识：推广绿色印刷技术，减少对环境的影响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拓展国际市场：加强与国际同行的合作与交流，提高品牌影响力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提升产品质量：加强质量管理体系建设，提高产品品质和客户满意度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未来工作目标与计划</a:t>
            </a:r>
            <a:endParaRPr altLang="en-US" lang="zh-CN"/>
          </a:p>
        </p:txBody>
      </p:sp>
      <p:sp>
        <p:nvSpPr>
          <p:cNvPr id="104945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提高印刷包装行业的技术水平和创新能力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提高品牌影响力和市场竞争力，拓展国内外市场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加强产业链上下游合作，实现共赢发展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推动数字化、智能化、绿色化转型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5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回顾过去，展望未来</a:t>
            </a:r>
            <a:endParaRPr altLang="en-US" lang="zh-CN"/>
          </a:p>
        </p:txBody>
      </p:sp>
      <p:sp>
        <p:nvSpPr>
          <p:cNvPr id="10495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2024年印刷包装行业回顾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面临的挑战与机遇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未来发展策略与建议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行业发展趋势与挑战</a:t>
            </a:r>
            <a:endParaRPr altLang="en-US" lang="zh-CN"/>
          </a:p>
        </p:txBody>
      </p:sp>
      <p:sp>
        <p:nvSpPr>
          <p:cNvPr id="104966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数字化、智能化趋势加速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客户需求多样化，定制化服务需求增加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市场竞争激烈，企业需要不断创新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环保、可持续发展要求提高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重点工作成果与不足</a:t>
            </a:r>
            <a:endParaRPr altLang="en-US" lang="zh-CN"/>
          </a:p>
        </p:txBody>
      </p:sp>
      <p:sp>
        <p:nvSpPr>
          <p:cNvPr id="104974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不足之处：分析在2024年工作中存在的不足之处，如技术瓶颈、市场竞争力不足、人才短缺等。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重点工作成果：介绍在2024年印刷包装行业中的重点工作成果，包括技术创新、市场拓展、产品质量提升等方面。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原因分析：对重点工作成果与不足的原因进行分析，包括内部和外部因素。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改进措施：提出针对性的改进措施，包括加强技术创新、提高市场竞争力、加强人才培养等方面。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未来工作方向与计划</a:t>
            </a:r>
            <a:endParaRPr altLang="en-US" lang="zh-CN"/>
          </a:p>
        </p:txBody>
      </p:sp>
      <p:sp>
        <p:nvSpPr>
          <p:cNvPr id="104979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加强人才培养和引进，提升企业核心竞争力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拓展国际市场，提高品牌影响力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加强技术创新，推动行业转型升级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深入了解市场需求，提高产品质量和竞争力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85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4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2023-12-17T14:20:52Z</dcterms:created>
  <dcterms:modified xsi:type="dcterms:W3CDTF">2023-12-17T14:20:52Z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1d03067b38dd41d4a08134955aaba74a_21</vt:lpwstr>
  </property>
</Properties>
</file>