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230" r:id="rId1"/>
    <p:sldMasterId id="2147500267" r:id="rId2"/>
  </p:sldMasterIdLst>
  <p:notesMasterIdLst>
    <p:notesMasterId r:id="rId3"/>
  </p:notesMasterIdLst>
  <p:sldIdLst>
    <p:sldId id="8125" r:id="rId4"/>
    <p:sldId id="8129" r:id="rId5"/>
    <p:sldId id="8134" r:id="rId6"/>
    <p:sldId id="8139" r:id="rId7"/>
    <p:sldId id="8146" r:id="rId9"/>
    <p:sldId id="8149" r:id="rId10"/>
    <p:sldId id="8152" r:id="rId11"/>
    <p:sldId id="8155" r:id="rId12"/>
    <p:sldId id="8159" r:id="rId13"/>
    <p:sldId id="8166" r:id="rId15"/>
    <p:sldId id="8169" r:id="rId16"/>
    <p:sldId id="8172" r:id="rId17"/>
    <p:sldId id="8175" r:id="rId18"/>
    <p:sldId id="8179" r:id="rId19"/>
    <p:sldId id="8186" r:id="rId21"/>
    <p:sldId id="8189" r:id="rId22"/>
    <p:sldId id="8192" r:id="rId23"/>
    <p:sldId id="8195" r:id="rId24"/>
    <p:sldId id="8199" r:id="rId25"/>
    <p:sldId id="8206" r:id="rId27"/>
    <p:sldId id="8209" r:id="rId28"/>
    <p:sldId id="8212" r:id="rId29"/>
    <p:sldId id="8215" r:id="rId30"/>
    <p:sldId id="8219" r:id="rId31"/>
    <p:sldId id="8226" r:id="rId33"/>
    <p:sldId id="8229" r:id="rId34"/>
    <p:sldId id="8232" r:id="rId35"/>
    <p:sldId id="8235" r:id="rId36"/>
    <p:sldId id="8239" r:id="rId37"/>
    <p:sldId id="8246" r:id="rId39"/>
    <p:sldId id="8249" r:id="rId40"/>
    <p:sldId id="8252" r:id="rId41"/>
    <p:sldId id="8255" r:id="rId42"/>
    <p:sldId id="8258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31" r:id="rId1"/>
    <p:sldLayoutId id="2147500232" r:id="rId2"/>
    <p:sldLayoutId id="2147500233" r:id="rId3"/>
    <p:sldLayoutId id="2147500234" r:id="rId4"/>
    <p:sldLayoutId id="2147500235" r:id="rId5"/>
    <p:sldLayoutId id="2147500236" r:id="rId6"/>
    <p:sldLayoutId id="2147500237" r:id="rId7"/>
    <p:sldLayoutId id="2147500238" r:id="rId8"/>
    <p:sldLayoutId id="2147500239" r:id="rId9"/>
    <p:sldLayoutId id="2147500240" r:id="rId10"/>
    <p:sldLayoutId id="21475002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68" r:id="rId1"/>
    <p:sldLayoutId id="2147500269" r:id="rId2"/>
    <p:sldLayoutId id="2147500270" r:id="rId3"/>
    <p:sldLayoutId id="2147500271" r:id="rId4"/>
    <p:sldLayoutId id="2147500272" r:id="rId5"/>
    <p:sldLayoutId id="2147500273" r:id="rId6"/>
    <p:sldLayoutId id="2147500274" r:id="rId7"/>
    <p:sldLayoutId id="2147500275" r:id="rId8"/>
    <p:sldLayoutId id="2147500276" r:id="rId9"/>
    <p:sldLayoutId id="2147500277" r:id="rId10"/>
    <p:sldLayoutId id="21475002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tags" Target="../tags/tag414.xml"/><Relationship Id="rId22" Type="http://schemas.openxmlformats.org/officeDocument/2006/relationships/tags" Target="../tags/tag415.xml"/><Relationship Id="rId23" Type="http://schemas.openxmlformats.org/officeDocument/2006/relationships/tags" Target="../tags/tag416.xml"/><Relationship Id="rId24" Type="http://schemas.openxmlformats.org/officeDocument/2006/relationships/tags" Target="../tags/tag417.xml"/><Relationship Id="rId25" Type="http://schemas.openxmlformats.org/officeDocument/2006/relationships/tags" Target="../tags/tag418.xml"/><Relationship Id="rId26" Type="http://schemas.openxmlformats.org/officeDocument/2006/relationships/tags" Target="../tags/tag419.xml"/><Relationship Id="rId27" Type="http://schemas.openxmlformats.org/officeDocument/2006/relationships/tags" Target="../tags/tag420.xml"/><Relationship Id="rId28" Type="http://schemas.openxmlformats.org/officeDocument/2006/relationships/tags" Target="../tags/tag421.xml"/><Relationship Id="rId29" Type="http://schemas.openxmlformats.org/officeDocument/2006/relationships/tags" Target="../tags/tag422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tags" Target="../tags/tag437.xml"/><Relationship Id="rId16" Type="http://schemas.openxmlformats.org/officeDocument/2006/relationships/tags" Target="../tags/tag438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1.xml"/><Relationship Id="rId2" Type="http://schemas.openxmlformats.org/officeDocument/2006/relationships/tags" Target="../tags/tag452.xml"/><Relationship Id="rId3" Type="http://schemas.openxmlformats.org/officeDocument/2006/relationships/tags" Target="../tags/tag453.xml"/><Relationship Id="rId4" Type="http://schemas.openxmlformats.org/officeDocument/2006/relationships/tags" Target="../tags/tag454.xml"/><Relationship Id="rId5" Type="http://schemas.openxmlformats.org/officeDocument/2006/relationships/tags" Target="../tags/tag455.xml"/><Relationship Id="rId6" Type="http://schemas.openxmlformats.org/officeDocument/2006/relationships/tags" Target="../tags/tag456.xml"/><Relationship Id="rId7" Type="http://schemas.openxmlformats.org/officeDocument/2006/relationships/tags" Target="../tags/tag457.xml"/><Relationship Id="rId8" Type="http://schemas.openxmlformats.org/officeDocument/2006/relationships/tags" Target="../tags/tag458.xml"/><Relationship Id="rId9" Type="http://schemas.openxmlformats.org/officeDocument/2006/relationships/tags" Target="../tags/tag459.xml"/><Relationship Id="rId10" Type="http://schemas.openxmlformats.org/officeDocument/2006/relationships/tags" Target="../tags/tag460.xml"/><Relationship Id="rId11" Type="http://schemas.openxmlformats.org/officeDocument/2006/relationships/tags" Target="../tags/tag461.xml"/><Relationship Id="rId12" Type="http://schemas.openxmlformats.org/officeDocument/2006/relationships/tags" Target="../tags/tag462.xml"/><Relationship Id="rId13" Type="http://schemas.openxmlformats.org/officeDocument/2006/relationships/tags" Target="../tags/tag463.xml"/><Relationship Id="rId14" Type="http://schemas.openxmlformats.org/officeDocument/2006/relationships/tags" Target="../tags/tag464.xml"/><Relationship Id="rId15" Type="http://schemas.openxmlformats.org/officeDocument/2006/relationships/tags" Target="../tags/tag465.xml"/><Relationship Id="rId16" Type="http://schemas.openxmlformats.org/officeDocument/2006/relationships/tags" Target="../tags/tag466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tags" Target="../tags/tag470.xml"/><Relationship Id="rId5" Type="http://schemas.openxmlformats.org/officeDocument/2006/relationships/tags" Target="../tags/tag47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强化员工工作效率与质量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提高员工工作效率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提升员工工作质量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激发员工工作积极性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加强团队沟通与协作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关注员工身心健康与福利保障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提高员工工作效率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制定合理的工作计划</a:t>
            </a:r>
            <a:endParaRPr altLang="en-US" lang="zh-CN"/>
          </a:p>
        </p:txBody>
      </p:sp>
      <p:sp>
        <p:nvSpPr>
          <p:cNvPr id="10489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明确工作目标和任务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合理分配时间和资源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确保计划的可行性和灵活性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制定详细的工作计划和时间表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优化工作流程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标准化流程：制定标准化的工作流程，确保员工能够快速掌握并执行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简化流程：去除不必要的步骤和环节，提高工作效率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自动化流程：利用技术手段实现自动化，减少人工操作，提高准确性和效率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协作流程：加强部门之间的协作和沟通，确保工作流程的顺畅进行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合理分配工作任务</a:t>
            </a:r>
            <a:endParaRPr altLang="en-US" lang="zh-CN"/>
          </a:p>
        </p:txBody>
      </p:sp>
      <p:sp>
        <p:nvSpPr>
          <p:cNvPr id="10491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鼓励员工提出自己的意见和建议，以优化任务分配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根据员工能力和特长进行任务分配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确保任务量与员工能力相匹配，避免过多或过少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定期评估任务分配情况，根据需要进行调整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提高员工技能水平</a:t>
            </a:r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培训和发展：提供持续的培训和发展机会，提高员工的专业技能和知识水平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激励和奖励：通过设立奖励机制，激励员工主动学习和提升自己的技能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职业规划：帮助员工制定职业规划，明确发展目标和方向，激发工作动力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跨部门交流：促进不同部门之间的员工交流，分享经验和知识，提高整体技能水平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提升员工工作质量</a:t>
            </a:r>
            <a:endParaRPr altLang="en-US" dirty="0" lang="zh-CN"/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建立严格的质量管理体系</a:t>
            </a:r>
            <a:endParaRPr altLang="en-US" lang="zh-CN"/>
          </a:p>
        </p:txBody>
      </p:sp>
      <p:sp>
        <p:nvSpPr>
          <p:cNvPr id="10493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建立有效的质量监控机制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制定明确的质量标准和要求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培训员工提高质量意识和技能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定期评估和改进质量管理体系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加强员工质量意识培训</a:t>
            </a:r>
            <a:endParaRPr altLang="en-US" lang="zh-CN"/>
          </a:p>
        </p:txBody>
      </p:sp>
      <p:sp>
        <p:nvSpPr>
          <p:cNvPr id="10493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培训目标：提高员工对质量重要性的认识，增强质量意识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培训内容：介绍质量标准、质量管理体系、质量控制方法等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培训方式：采用讲座、案例分析、小组讨论等多种形式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实施质量改进措施</a:t>
            </a:r>
            <a:endParaRPr altLang="en-US" lang="zh-CN"/>
          </a:p>
        </p:txBody>
      </p:sp>
      <p:sp>
        <p:nvSpPr>
          <p:cNvPr id="10493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制定明确的质量标准和质量目标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建立有效的质量管理体系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开展质量改进培训和宣传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实施持续的质量改进计划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鼓励员工提出改进意见</a:t>
            </a:r>
            <a:endParaRPr altLang="en-US" lang="zh-CN"/>
          </a:p>
        </p:txBody>
      </p:sp>
      <p:sp>
        <p:nvSpPr>
          <p:cNvPr id="1049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建立开放和包容的文化，鼓励员工敢于提出自己的想法和建议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设立专门的反馈渠道，让员工能够方便地提出自己的问题和改进意见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定期组织员工进行讨论和交流，促进彼此之间的学习和成长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对于提出有价值改进意见的员工给予适当的奖励和激励，激发他们的积极性和创造力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激发员工工作积极性</a:t>
            </a:r>
            <a:endParaRPr altLang="en-US" dirty="0" lang="zh-CN"/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5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设立明确的奖励制度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给予员工适当的物质和精神奖励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鼓励员工参与决策和提供意见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建立良好的工作环境和氛围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营造良好的工作氛围</a:t>
            </a:r>
            <a:endParaRPr altLang="en-US" lang="zh-CN"/>
          </a:p>
        </p:txBody>
      </p:sp>
      <p:sp>
        <p:nvSpPr>
          <p:cNvPr id="10496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公平公正：对待员工公平公正，避免偏袒和歧视，建立良好的工作关系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尊重员工：尊重员工的意见、建议和贡献，给予他们充分的认可和鼓励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鼓励创新：鼓励员工提出新的想法和解决方案，激发他们的创造力和创新精神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激励措施：通过奖励、晋升等方式激励员工，提高他们的工作积极性和满意度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关注员工成长与发展</a:t>
            </a:r>
            <a:endParaRPr altLang="en-US" lang="zh-CN"/>
          </a:p>
        </p:txBody>
      </p:sp>
      <p:sp>
        <p:nvSpPr>
          <p:cNvPr id="10497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建立明确的职业发展路径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认可和奖励员工的优秀表现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鼓励员工参与决策和提供反馈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鼓励员工参与决策与分享经验</a:t>
            </a:r>
            <a:endParaRPr altLang="en-US" lang="zh-CN"/>
          </a:p>
        </p:txBody>
      </p:sp>
      <p:sp>
        <p:nvSpPr>
          <p:cNvPr id="10497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鼓励员工提出建议和意见，参与决策过程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建立开放和包容的工作环境，让员工敢于表达自己的想法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定期组织团队分享会，让员工分享自己的工作经验和技巧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给予员工适当的奖励和认可，激励他们积极参与和分享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加强团队沟通与协作</a:t>
            </a:r>
            <a:endParaRPr altLang="en-US" dirty="0" lang="zh-CN"/>
          </a:p>
        </p:txBody>
      </p:sp>
      <p:sp>
        <p:nvSpPr>
          <p:cNvPr id="10498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建立有效的沟通渠道</a:t>
            </a:r>
            <a:endParaRPr altLang="en-US" lang="zh-CN"/>
          </a:p>
        </p:txBody>
      </p:sp>
      <p:sp>
        <p:nvSpPr>
          <p:cNvPr id="10499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定期召开团队会议，分享工作进展和遇到的问题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使用企业微信、Slack等实时通讯工具，保持信息畅通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鼓励员工提出建议和意见，建立反馈机制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定期组织团队建设活动，增强团队凝聚力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促进团队成员之间的协作</a:t>
            </a:r>
            <a:endParaRPr altLang="en-US" lang="zh-CN"/>
          </a:p>
        </p:txBody>
      </p:sp>
      <p:sp>
        <p:nvSpPr>
          <p:cNvPr id="10499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建立有效的沟通渠道：确保团队成员能够及时、准确地传递信息，避免误解和沟通障碍。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明确分工与责任：明确每个成员的职责和分工，确保团队成员能够协同工作，提高工作效率和质量。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建立信任与尊重：鼓励团队成员相互信任、尊重和支持，营造积极向上的工作氛围。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定期组织团队活动：通过团队活动增进团队成员之间的了解和信任，提高团队协作能力。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定期组织团队建设活动</a:t>
            </a:r>
            <a:endParaRPr altLang="en-US" lang="zh-CN"/>
          </a:p>
        </p:txBody>
      </p:sp>
      <p:sp>
        <p:nvSpPr>
          <p:cNvPr id="10500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提高沟通效率：在活动中，员工可以更加自然地交流和沟通，有助于解决工作中遇到的问题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增强团队凝聚力：通过共同参与活动，增进员工之间的了解和信任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培养合作精神：团队建设活动有助于培养员工的合作意识，促进团队协作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缓解工作压力：通过活动，员工可以放松身心，减轻工作压力，提高工作效率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提高团队成员之间的信任与支持</a:t>
            </a:r>
            <a:endParaRPr altLang="en-US" lang="zh-CN"/>
          </a:p>
        </p:txBody>
      </p:sp>
      <p:sp>
        <p:nvSpPr>
          <p:cNvPr id="10500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建立互信关系：通过真诚的沟通、互相支持和尊重，建立团队成员之间的信任关系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明确角色与责任：明确每个团队成员的角色和责任，确保大家能够协同工作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有效沟通：采用有效的沟通方式，如定期会议、面对面交流等，促进团队成员之间的信息共享和协作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鼓励团队合作：通过团队建设活动、奖励机制等手段，鼓励团队成员之间相互合作，共同完成任务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关注员工身心健康与福利保障</a:t>
            </a:r>
            <a:endParaRPr altLang="en-US" dirty="0" lang="zh-CN"/>
          </a:p>
        </p:txBody>
      </p:sp>
      <p:sp>
        <p:nvSpPr>
          <p:cNvPr id="1050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提供良好的工作环境与设施</a:t>
            </a:r>
            <a:endParaRPr altLang="en-US" lang="zh-CN"/>
          </a:p>
        </p:txBody>
      </p:sp>
      <p:sp>
        <p:nvSpPr>
          <p:cNvPr id="10502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舒适的办公环境：保持办公室整洁、明亮、通风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先进的办公设施：提供高性能的电脑、打印机、复印机等设备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休息与放松区：设置休息室、茶水间，供员工休息放松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健康与安全保障：提供健康检查、心理咨询服务，保障员工身心健康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关注员工身心健康状况</a:t>
            </a:r>
            <a:endParaRPr altLang="en-US" lang="zh-CN"/>
          </a:p>
        </p:txBody>
      </p:sp>
      <p:sp>
        <p:nvSpPr>
          <p:cNvPr id="10502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定期开展员工健康检查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提供健康咨询和心理辅导服务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鼓励员工参加体育锻炼和健身活动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关注员工饮食健康，提供营养均衡的餐饮服务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完善员工福利保障制度</a:t>
            </a:r>
            <a:endParaRPr altLang="en-US" lang="zh-CN"/>
          </a:p>
        </p:txBody>
      </p:sp>
      <p:sp>
        <p:nvSpPr>
          <p:cNvPr id="10503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建立完善的福利保障制度，包括医疗保险、养老保险、失业保险等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建立员工奖励机制，激励员工积极工作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提供员工心理健康咨询服务，帮助员工缓解工作压力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定期组织员工体检，关注员工身体健康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鼓励员工参与健康活动与培训课程</a:t>
            </a:r>
            <a:endParaRPr altLang="en-US" lang="zh-CN"/>
          </a:p>
        </p:txBody>
      </p:sp>
      <p:sp>
        <p:nvSpPr>
          <p:cNvPr id="10504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组织定期健康活动：如健身、瑜伽、跑步等，提高员工身体素质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开设培训课程：如时间管理、沟通技巧、团队协作等，提升员工工作效率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鼓励员工自我学习：提供学习资源，如在线课程、书籍推荐等，促进员工自我成长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建立激励机制：对积极参与健康活动和培训课程的员工给予奖励或表彰，激发员工积极性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加强企业文化建设与传承</a:t>
            </a:r>
            <a:endParaRPr altLang="en-US" dirty="0" lang="zh-CN"/>
          </a:p>
        </p:txBody>
      </p:sp>
      <p:sp>
        <p:nvSpPr>
          <p:cNvPr id="1050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塑造积极向上的企业文化氛围</a:t>
            </a:r>
            <a:endParaRPr altLang="en-US" lang="zh-CN"/>
          </a:p>
        </p:txBody>
      </p:sp>
      <p:sp>
        <p:nvSpPr>
          <p:cNvPr id="10505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明确企业价值观和使命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定期举办文化活动，增强团队凝聚力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鼓励员工参与决策和分享经验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倡导诚信、创新和团队合作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传承企业价值观与使命感</a:t>
            </a:r>
            <a:endParaRPr altLang="en-US" lang="zh-CN"/>
          </a:p>
        </p:txBody>
      </p:sp>
      <p:sp>
        <p:nvSpPr>
          <p:cNvPr id="1050612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4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明确企业价值观：清晰、简洁地定义企业的价值观，包括诚信、创新、卓越等，让员工充分理解并认同。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16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18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20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2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使命感教育：通过培训、讲座等方式，让员工深刻理解企业的使命和愿景，激发员工的归属感和责任感。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24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26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28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0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榜样示范：通过优秀员工的榜样示范，让其他员工看到践行企业价值观的实际效果，从而引导员工自觉践行。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32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34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36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8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营造文化氛围：通过举办文化活动、宣传企业故事等方式，营造积极向上、富有活力的企业文化氛围，让员工在潜移默化中受到熏陶。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40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42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培养员工对企业文化的认同感与归属感</a:t>
            </a:r>
            <a:endParaRPr altLang="en-US" lang="zh-CN"/>
          </a:p>
        </p:txBody>
      </p:sp>
      <p:sp>
        <p:nvSpPr>
          <p:cNvPr id="10506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企业文化是企业的灵魂，能够激发员工的归属感和自豪感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通过培训、宣传等方式，让员工了解并认同企业文化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鼓励员工参与企业文化的建设，提高员工的参与度和归属感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建立激励机制，对认同并践行企业文化的员工给予奖励和认可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鼓励员工参与企业文化建设活动</a:t>
            </a:r>
            <a:endParaRPr altLang="en-US" lang="zh-CN"/>
          </a:p>
        </p:txBody>
      </p:sp>
      <p:sp>
        <p:nvSpPr>
          <p:cNvPr id="10507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定期组织员工参加企业文化培训，提高员工对企业文化的认识和理解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组织员工参与企业文化建设活动，如团队建设、文化竞赛等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鼓励员工提出对企业文化建设的建议和意见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建立员工参与企业文化建设的激励机制，如表彰、奖励等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8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80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80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9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7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2023-12-19T19:17:06Z</dcterms:created>
  <dcterms:modified xsi:type="dcterms:W3CDTF">2023-12-19T19:17:06Z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f952eea1e10d4e8490d43cc5a210cee7_21</vt:lpwstr>
  </property>
</Properties>
</file>