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325" r:id="rId1"/>
    <p:sldMasterId id="2147493362" r:id="rId2"/>
  </p:sldMasterIdLst>
  <p:notesMasterIdLst>
    <p:notesMasterId r:id="rId3"/>
  </p:notesMasterIdLst>
  <p:sldIdLst>
    <p:sldId id="4778" r:id="rId4"/>
    <p:sldId id="4783" r:id="rId5"/>
    <p:sldId id="4788" r:id="rId6"/>
    <p:sldId id="4792" r:id="rId7"/>
    <p:sldId id="4795" r:id="rId8"/>
    <p:sldId id="4798" r:id="rId9"/>
    <p:sldId id="4801" r:id="rId10"/>
    <p:sldId id="4805" r:id="rId11"/>
    <p:sldId id="4809" r:id="rId12"/>
    <p:sldId id="4812" r:id="rId13"/>
    <p:sldId id="4815" r:id="rId14"/>
    <p:sldId id="4818" r:id="rId15"/>
    <p:sldId id="4822" r:id="rId16"/>
    <p:sldId id="4826" r:id="rId17"/>
    <p:sldId id="4829" r:id="rId18"/>
    <p:sldId id="4832" r:id="rId19"/>
    <p:sldId id="4835" r:id="rId20"/>
    <p:sldId id="4839" r:id="rId21"/>
    <p:sldId id="4843" r:id="rId22"/>
    <p:sldId id="4846" r:id="rId23"/>
    <p:sldId id="4849" r:id="rId24"/>
    <p:sldId id="4852" r:id="rId25"/>
    <p:sldId id="4856" r:id="rId26"/>
    <p:sldId id="4860" r:id="rId27"/>
    <p:sldId id="4863" r:id="rId28"/>
    <p:sldId id="4866" r:id="rId29"/>
    <p:sldId id="4869" r:id="rId30"/>
    <p:sldId id="4873" r:id="rId31"/>
    <p:sldId id="4877" r:id="rId32"/>
    <p:sldId id="4880" r:id="rId33"/>
    <p:sldId id="4883" r:id="rId34"/>
    <p:sldId id="4886" r:id="rId35"/>
    <p:sldId id="488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6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image" Target="../media/image2.png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image" Target="../media/image3.png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image" Target="../media/image4.png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0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55" name="@png2x_bg_封面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85001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38200" y="714750"/>
            <a:ext cx="8287512" cy="2646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200" y="3504750"/>
            <a:ext cx="8287512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5016500"/>
            <a:ext cx="5257800" cy="895350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4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57" name="@png2x_bg_目录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85001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565200"/>
            <a:ext cx="10224452" cy="1081088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6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59" name="@png2x_bg_章节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87" y="0"/>
            <a:ext cx="12188825" cy="6885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26400" y="2475484"/>
            <a:ext cx="9144000" cy="2286000"/>
          </a:xfrm>
        </p:spPr>
        <p:txBody>
          <a:bodyPr anchor="t">
            <a:normAutofit/>
          </a:bodyPr>
          <a:lstStyle>
            <a:lvl1pPr algn="ctr">
              <a:defRPr sz="4800">
                <a:solidFill>
                  <a:schemeClr val="accent4">
                    <a:lumMod val="50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667499"/>
            <a:ext cx="9144000" cy="1690127"/>
          </a:xfrm>
        </p:spPr>
        <p:txBody>
          <a:bodyPr anchor="b">
            <a:normAutofit/>
          </a:bodyPr>
          <a:lstStyle>
            <a:lvl1pPr algn="ctr" indent="0" marL="0">
              <a:buNone/>
              <a:defRPr sz="6000">
                <a:solidFill>
                  <a:schemeClr val="accent4">
                    <a:lumMod val="50000"/>
                  </a:schemeClr>
                </a:solidFill>
                <a:latin typeface="+mn-lt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6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61" name="@png2x_bg_结束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87" y="0"/>
            <a:ext cx="12188825" cy="6885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225296" y="1071118"/>
            <a:ext cx="6272784" cy="2641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署名占位符 10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225296" y="3951095"/>
            <a:ext cx="6272784" cy="18026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tags" Target="../tags/tag65.xml"/><Relationship Id="rId14" Type="http://schemas.openxmlformats.org/officeDocument/2006/relationships/image" Target="../media/image5.png"/><Relationship Id="rId15" Type="http://schemas.openxmlformats.org/officeDocument/2006/relationships/tags" Target="../tags/tag66.xml"/><Relationship Id="rId16" Type="http://schemas.openxmlformats.org/officeDocument/2006/relationships/tags" Target="../tags/tag67.xml"/><Relationship Id="rId17" Type="http://schemas.openxmlformats.org/officeDocument/2006/relationships/tags" Target="../tags/tag68.xml"/><Relationship Id="rId18" Type="http://schemas.openxmlformats.org/officeDocument/2006/relationships/tags" Target="../tags/tag69.xml"/><Relationship Id="rId19" Type="http://schemas.openxmlformats.org/officeDocument/2006/relationships/tags" Target="../tags/tag70.xml"/><Relationship Id="rId20" Type="http://schemas.openxmlformats.org/officeDocument/2006/relationships/tags" Target="../tags/tag7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26" r:id="rId1"/>
    <p:sldLayoutId id="2147493327" r:id="rId2"/>
    <p:sldLayoutId id="2147493328" r:id="rId3"/>
    <p:sldLayoutId id="2147493329" r:id="rId4"/>
    <p:sldLayoutId id="2147493330" r:id="rId5"/>
    <p:sldLayoutId id="2147493331" r:id="rId6"/>
    <p:sldLayoutId id="2147493332" r:id="rId7"/>
    <p:sldLayoutId id="2147493333" r:id="rId8"/>
    <p:sldLayoutId id="2147493334" r:id="rId9"/>
    <p:sldLayoutId id="2147493335" r:id="rId10"/>
    <p:sldLayoutId id="21474933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1"/>
            <a:ext cx="12188825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汉仪润圆-65简" panose="00020600040101010101" charset="-122"/>
              <a:ea typeface="汉仪润圆-65简" panose="00020600040101010101" charset="-122"/>
              <a:cs typeface="汉仪润圆-65简" panose="00020600040101010101" charset="-122"/>
            </a:endParaRPr>
          </a:p>
        </p:txBody>
      </p:sp>
      <p:pic>
        <p:nvPicPr>
          <p:cNvPr id="2097153" name="@png2x_bg_正文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3175" y="1"/>
            <a:ext cx="12188825" cy="6885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b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  <a:cs typeface="汉仪润圆-65简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  <a:cs typeface="汉仪润圆-65简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  <a:cs typeface="汉仪润圆-65简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63" r:id="rId1"/>
    <p:sldLayoutId id="2147493364" r:id="rId2"/>
    <p:sldLayoutId id="2147493365" r:id="rId3"/>
    <p:sldLayoutId id="2147493366" r:id="rId4"/>
    <p:sldLayoutId id="2147493367" r:id="rId5"/>
    <p:sldLayoutId id="2147493368" r:id="rId6"/>
    <p:sldLayoutId id="2147493369" r:id="rId7"/>
    <p:sldLayoutId id="2147493370" r:id="rId8"/>
    <p:sldLayoutId id="2147493371" r:id="rId9"/>
    <p:sldLayoutId id="2147493372" r:id="rId10"/>
    <p:sldLayoutId id="2147493373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4">
              <a:lumMod val="50000"/>
            </a:schemeClr>
          </a:solidFill>
          <a:latin typeface="汉仪润圆-65简" panose="00020600040101010101" charset="-122"/>
          <a:ea typeface="汉仪润圆-65简" panose="00020600040101010101" charset="-122"/>
          <a:cs typeface="汉仪润圆-65简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1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tags" Target="../tags/tag406.xml"/><Relationship Id="rId18" Type="http://schemas.openxmlformats.org/officeDocument/2006/relationships/tags" Target="../tags/tag407.xml"/><Relationship Id="rId19" Type="http://schemas.openxmlformats.org/officeDocument/2006/relationships/tags" Target="../tags/tag408.xml"/><Relationship Id="rId20" Type="http://schemas.openxmlformats.org/officeDocument/2006/relationships/tags" Target="../tags/tag409.xml"/><Relationship Id="rId21" Type="http://schemas.openxmlformats.org/officeDocument/2006/relationships/tags" Target="../tags/tag410.xml"/><Relationship Id="rId22" Type="http://schemas.openxmlformats.org/officeDocument/2006/relationships/tags" Target="../tags/tag411.xml"/><Relationship Id="rId23" Type="http://schemas.openxmlformats.org/officeDocument/2006/relationships/tags" Target="../tags/tag412.xml"/><Relationship Id="rId24" Type="http://schemas.openxmlformats.org/officeDocument/2006/relationships/tags" Target="../tags/tag413.xml"/><Relationship Id="rId25" Type="http://schemas.openxmlformats.org/officeDocument/2006/relationships/tags" Target="../tags/tag414.xml"/><Relationship Id="rId26" Type="http://schemas.openxmlformats.org/officeDocument/2006/relationships/tags" Target="../tags/tag415.xml"/><Relationship Id="rId27" Type="http://schemas.openxmlformats.org/officeDocument/2006/relationships/tags" Target="../tags/tag416.xml"/><Relationship Id="rId28" Type="http://schemas.openxmlformats.org/officeDocument/2006/relationships/tags" Target="../tags/tag417.xml"/><Relationship Id="rId29" Type="http://schemas.openxmlformats.org/officeDocument/2006/relationships/tags" Target="../tags/tag418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036955"/>
            <a:ext cx="8287385" cy="2135505"/>
          </a:xfrm>
        </p:spPr>
        <p:txBody>
          <a:bodyPr>
            <a:normAutofit fontScale="90000"/>
          </a:bodyPr>
          <a:p>
            <a:r>
              <a:rPr altLang="en-US" lang="zh-CN">
                <a:latin typeface="+mj-ea"/>
                <a:ea typeface="+mj-ea"/>
              </a:rPr>
              <a:t>建筑装修行业：智能家居：装修行业的2024年创新趋势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504750"/>
            <a:ext cx="8287512" cy="972000"/>
          </a:xfrm>
        </p:spPr>
        <p:txBody>
          <a:bodyPr/>
          <a:p>
            <a:r>
              <a:rPr altLang="zh-CN" lang="en-US">
                <a:latin typeface="+mn-ea"/>
                <a:cs typeface="+mn-lt"/>
              </a:rPr>
              <a:t>XX,a click to unlimited possibilities</a:t>
            </a:r>
            <a:endParaRPr altLang="zh-CN" lang="en-US">
              <a:latin typeface="+mn-ea"/>
              <a:cs typeface="+mn-lt"/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5016500"/>
            <a:ext cx="5257800" cy="895350"/>
          </a:xfrm>
        </p:spPr>
        <p:txBody>
          <a:bodyPr/>
          <a:p>
            <a:r>
              <a:rPr altLang="en-US" lang="zh-CN"/>
              <a:t>汇报人：稻小壳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10224452" cy="1081088"/>
          </a:xfrm>
        </p:spPr>
        <p:txBody>
          <a:bodyPr/>
          <a:p>
            <a:r>
              <a:rPr altLang="en-US" dirty="0" lang="zh-CN">
                <a:latin typeface="+mj-ea"/>
                <a:ea typeface="+mj-ea"/>
              </a:rPr>
              <a:t>目录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802" name="序号"/>
          <p:cNvSpPr txBox="1"/>
          <p:nvPr>
            <p:custDataLst>
              <p:tags r:id="rId2"/>
            </p:custDataLst>
          </p:nvPr>
        </p:nvSpPr>
        <p:spPr>
          <a:xfrm>
            <a:off x="4523105" y="254889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02</a:t>
            </a:r>
            <a:endParaRPr b="1" dirty="0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04" name="项标题"/>
          <p:cNvSpPr txBox="1"/>
          <p:nvPr>
            <p:custDataLst>
              <p:tags r:id="rId3"/>
            </p:custDataLst>
          </p:nvPr>
        </p:nvSpPr>
        <p:spPr>
          <a:xfrm>
            <a:off x="6741160" y="247967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智能家居的技术创新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823460" y="329120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4523105" y="334391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03</a:t>
            </a:r>
            <a:endParaRPr b="1" dirty="0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6741160" y="327469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智能家居的应用场景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1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823460" y="408622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10" name="序号"/>
          <p:cNvSpPr txBox="1"/>
          <p:nvPr>
            <p:custDataLst>
              <p:tags r:id="rId8"/>
            </p:custDataLst>
          </p:nvPr>
        </p:nvSpPr>
        <p:spPr>
          <a:xfrm>
            <a:off x="4523105" y="413893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04</a:t>
            </a:r>
            <a:endParaRPr b="1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12" name="项标题"/>
          <p:cNvSpPr txBox="1"/>
          <p:nvPr>
            <p:custDataLst>
              <p:tags r:id="rId9"/>
            </p:custDataLst>
          </p:nvPr>
        </p:nvSpPr>
        <p:spPr>
          <a:xfrm>
            <a:off x="6741160" y="406971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智能家居的市场前景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3" name="直接连接符 2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823460" y="488124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11"/>
            </p:custDataLst>
          </p:nvPr>
        </p:nvSpPr>
        <p:spPr>
          <a:xfrm>
            <a:off x="4523105" y="493395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05</a:t>
            </a:r>
            <a:endParaRPr b="1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16" name="项标题"/>
          <p:cNvSpPr txBox="1"/>
          <p:nvPr>
            <p:custDataLst>
              <p:tags r:id="rId12"/>
            </p:custDataLst>
          </p:nvPr>
        </p:nvSpPr>
        <p:spPr>
          <a:xfrm>
            <a:off x="6741160" y="486473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智能家居的挑战与机遇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5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823460" y="567626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18" name="序号"/>
          <p:cNvSpPr txBox="1"/>
          <p:nvPr>
            <p:custDataLst>
              <p:tags r:id="rId14"/>
            </p:custDataLst>
          </p:nvPr>
        </p:nvSpPr>
        <p:spPr>
          <a:xfrm>
            <a:off x="4523105" y="572897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06</a:t>
            </a:r>
            <a:endParaRPr b="1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20" name="项标题"/>
          <p:cNvSpPr txBox="1"/>
          <p:nvPr>
            <p:custDataLst>
              <p:tags r:id="rId15"/>
            </p:custDataLst>
          </p:nvPr>
        </p:nvSpPr>
        <p:spPr>
          <a:xfrm>
            <a:off x="6741160" y="565975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未来智能家居的创新方向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823460" y="647128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22" name="序号"/>
          <p:cNvSpPr txBox="1"/>
          <p:nvPr>
            <p:custDataLst>
              <p:tags r:id="rId17"/>
            </p:custDataLst>
          </p:nvPr>
        </p:nvSpPr>
        <p:spPr>
          <a:xfrm>
            <a:off x="4523105" y="175387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01</a:t>
            </a:r>
            <a:endParaRPr b="1" dirty="0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24" name="项标题"/>
          <p:cNvSpPr txBox="1"/>
          <p:nvPr>
            <p:custDataLst>
              <p:tags r:id="rId18"/>
            </p:custDataLst>
          </p:nvPr>
        </p:nvSpPr>
        <p:spPr>
          <a:xfrm>
            <a:off x="6741160" y="168465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建筑装修行业的发展历程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9" name="直接连接符 1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4823460" y="249618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建筑装修行业的发展历程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传统装修行业的发展</a:t>
            </a:r>
            <a:endParaRPr altLang="en-US" lang="zh-CN"/>
          </a:p>
        </p:txBody>
      </p:sp>
      <p:sp>
        <p:nvSpPr>
          <p:cNvPr id="1048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手工制作：以手工为主，材料单一，工艺简单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工业化装修：出现专业化的装修公司，使用工业化材料和工艺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定制化装修：个性化需求增加，装修公司提供定制化服务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智能家居装修：科技发展，智能家居成为装修行业的新趋势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智能家居的兴起</a:t>
            </a:r>
            <a:endParaRPr altLang="en-US" lang="zh-CN"/>
          </a:p>
        </p:txBody>
      </p:sp>
      <p:sp>
        <p:nvSpPr>
          <p:cNvPr id="10489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智能家居的优势和功能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建筑装修行业的发展历程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智能家居的兴起背景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未来智能家居的发展趋势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2024年创新趋势的推动因素</a:t>
            </a:r>
            <a:endParaRPr altLang="en-US" lang="zh-CN"/>
          </a:p>
        </p:txBody>
      </p:sp>
      <p:sp>
        <p:nvSpPr>
          <p:cNvPr id="10490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市场竞争：市场竞争的加剧，促使建筑装修企业不断进行技术创新和产品升级，以满足消费者日益增长的需求。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政策支持：政府对建筑装修行业的政策支持和鼓励，推动了行业的技术进步和创新发展。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技术进步：智能家居技术的不断发展和创新，为建筑装修行业提供了更多的可能性和发展空间。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消费者需求：消费者对智能化、舒适化、安全化的居住环境的需求增加，推动了建筑装修行业向智能化方向发展。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创新趋势对行业的影响</a:t>
            </a:r>
            <a:endParaRPr altLang="en-US" lang="zh-CN"/>
          </a:p>
        </p:txBody>
      </p:sp>
      <p:sp>
        <p:nvSpPr>
          <p:cNvPr id="10490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改变了消费者的需求和行为模式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促进了行业的可持续发展和绿色环保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提高了建筑装修行业的生产效率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推动了行业的技术进步和产业升级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智能家居的技术创新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智能家居的技术原理</a:t>
            </a:r>
            <a:endParaRPr altLang="en-US" lang="zh-CN"/>
          </a:p>
        </p:txBody>
      </p:sp>
      <p:sp>
        <p:nvSpPr>
          <p:cNvPr id="10491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无线通信技术：实现家居设备间的信息传输和控制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人工智能技术：通过语音识别、图像识别等技术实现智能交互和控制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传感器技术：监测家居环境变化，自动调节设备运行状态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物联网技术：将家居设备连接到互联网，实现远程控制和智能化管理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智能家居的主要技术</a:t>
            </a:r>
            <a:endParaRPr altLang="en-US" lang="zh-CN"/>
          </a:p>
        </p:txBody>
      </p:sp>
      <p:sp>
        <p:nvSpPr>
          <p:cNvPr id="10492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人工智能技术：提升智能家居的自主学习和决策能力，提供更智能的服务。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物联网技术：实现家居设备的互联互通，提供智能化服务。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大数据分析技术：对用户行为数据进行挖掘和分析，优化智能家居系统。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云计算技术：实现智能家居数据的存储、分析和处理，提供更高效的服务。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2024年的技术创新点</a:t>
            </a:r>
            <a:endParaRPr altLang="en-US" lang="zh-CN"/>
          </a:p>
        </p:txBody>
      </p:sp>
      <p:sp>
        <p:nvSpPr>
          <p:cNvPr id="10493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人工智能技术：智能家居将更加智能化，能够自主识别用户需求并自动调整家居环境。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物联网技术：家居设备将实现互联互通，通过统一的控制平台实现远程操控。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无线充电技术：家居设备将支持无线充电，方便用户随时随地为设备充电。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智能安全技术：智能家居将更加注重安全，采用智能安全系统保障家庭安全。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技术创新对用户体验的影响</a:t>
            </a:r>
            <a:endParaRPr altLang="en-US" lang="zh-CN"/>
          </a:p>
        </p:txBody>
      </p:sp>
      <p:sp>
        <p:nvSpPr>
          <p:cNvPr id="10493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远程控制：用户可以通过手机、电脑等设备远程控制家中的智能设备，方便快捷。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语音控制：借助智能音箱等设备，用户可以通过语音指令控制智能家居设备，提升了使用的便利性。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自动化：智能家居设备可以自动完成一些任务，例如自动调节室内温度、自动开关灯光等，为用户带来更加舒适的生活体验。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安全保障：智能家居设备可以实时监控家中的安全状况，及时发出警报，提高了家庭的安全性。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智能家居的应用场景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智能家居在家庭中的应用</a:t>
            </a:r>
            <a:endParaRPr altLang="en-US" lang="zh-CN"/>
          </a:p>
        </p:txBody>
      </p:sp>
      <p:sp>
        <p:nvSpPr>
          <p:cNvPr id="10495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智能照明：通过手机或语音助手控制灯光，实现个性化照明方案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智能环境：自动调节室内温度、湿度和空气质量，创造舒适的生活环境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智能娱乐：智能音响、智能电视等设备，提供丰富的视听享受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智能安防：监控摄像头、烟雾报警器、门窗传感器等设备，提高家庭安全系数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智能家居在商业场所的应用</a:t>
            </a:r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酒店：智能化的客房控制和客人服务，提高客户体验和运营效率。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办公室：智能化的办公环境，如智能照明、智能空调等，提高工作效率和舒适度。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商场：智能化的导购和安防系统，提供个性化的购物体验和安全保障。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医院：智能化的病房和医疗设备，提高医疗服务的质量和效率。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智能家居的跨界应用</a:t>
            </a:r>
            <a:endParaRPr altLang="en-US" lang="zh-CN"/>
          </a:p>
        </p:txBody>
      </p:sp>
      <p:sp>
        <p:nvSpPr>
          <p:cNvPr id="10496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智能家居与医疗保健：远程监控健康状况，实现智能健康管理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智能家居与教育：提供个性化学习环境，提高学习效率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智能家居与娱乐：打造沉浸式家庭影院，享受家庭娱乐新体验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智能家居与安全：实时监控家庭安全，保障家庭成员的安全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未来应用场景的展望</a:t>
            </a:r>
            <a:endParaRPr altLang="en-US" lang="zh-CN"/>
          </a:p>
        </p:txBody>
      </p:sp>
      <p:sp>
        <p:nvSpPr>
          <p:cNvPr id="10496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家庭自动化：通过智能家居系统实现家电控制、照明、安全等功能的自动化。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智能健康：智能家居设备能够监测家庭成员的健康状况，如心率、血压等，并及时发出警报。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智能娱乐：智能家居设备能够与流媒体服务、游戏机等设备无缝连接，提供更加智能化的娱乐体验。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智能节能：智能家居设备能够根据家庭成员的生活习惯和环境因素，智能调节室内温度和照明，降低能源消耗。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智能家居的市场前景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7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智能家居的市场规模</a:t>
            </a:r>
            <a:endParaRPr altLang="en-US" lang="zh-CN"/>
          </a:p>
        </p:txBody>
      </p:sp>
      <p:sp>
        <p:nvSpPr>
          <p:cNvPr id="10497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智能家居产品种类：包括智能照明、智能安防、智能家电等，其中智能照明和智能安防是市场规模最大的两个领域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未来增长点：随着人工智能、物联网等技术的不断发展，智能家居市场将迎来更多的创新和增长点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全球市场规模：预计到2024年将达到1000亿美元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中国市场规模：已成为全球最大的智能家居市场，并持续保持高速增长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智能家居的市场竞争格局</a:t>
            </a:r>
            <a:endParaRPr altLang="en-US" lang="zh-CN"/>
          </a:p>
        </p:txBody>
      </p:sp>
      <p:sp>
        <p:nvSpPr>
          <p:cNvPr id="10498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竞争格局分析：分析当前智能家居市场的竞争格局，包括市场份额、产品差异化、品牌影响力等。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智能家居市场的参与者：介绍智能家居市场的各类参与者，如科技巨头、传统家电企业、初创公司等。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未来竞争趋势：预测未来智能家居市场的竞争趋势，如技术革新、市场整合、新兴竞争者等。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竞争优势与挑战：分析企业在智能家居市场中的竞争优势和面临的挑战，以及如何应对市场竞争。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智能家居的用户需求分析</a:t>
            </a:r>
            <a:endParaRPr altLang="en-US" lang="zh-CN"/>
          </a:p>
        </p:txBody>
      </p:sp>
      <p:sp>
        <p:nvSpPr>
          <p:cNvPr id="10498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节能环保：用户对节能环保的需求日益增长，智能家居产品应具备节能环保功能，帮助用户降低能源消耗和减少环境污染。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个性化定制：用户对家居环境的个性化需求越来越强烈，智能家居产品应提供定制化服务，满足不同用户的个性化需求。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舒适性：用户对家居环境的舒适性要求越来越高，智能家居产品应提供更加便捷、智能化的控制方式，提升居住体验。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安全保障：随着人们对家庭安全的重视程度不断提高，智能家居产品应具备高度安全性，保障家庭成员的人身和财产安全。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未来市场前景的预测</a:t>
            </a:r>
            <a:endParaRPr altLang="en-US" lang="zh-CN"/>
          </a:p>
        </p:txBody>
      </p:sp>
      <p:sp>
        <p:nvSpPr>
          <p:cNvPr id="10499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智能家居市场规模将持续增长，预计到2024年将达到数十亿美元。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随着技术的不断进步，智能家居将更加智能化、个性化，满足消费者对舒适、便捷的需求。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未来智能家居将更加注重用户体验和数据安全，保障用户隐私和数据安全。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智能家居将与物联网、人工智能等技术深度融合，实现更广泛的智能化应用。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智能家居的挑战与机遇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智能家居面临的主要挑战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技术标准不统一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数据安全和隐私保护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设备兼容性问题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用户体验和服务质量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智能家居的发展机遇</a:t>
            </a:r>
            <a:endParaRPr altLang="en-US" lang="zh-CN"/>
          </a:p>
        </p:txBody>
      </p:sp>
      <p:sp>
        <p:nvSpPr>
          <p:cNvPr id="10501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5G技术的普及，为智能家居提供了更快速、更稳定的网络连接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人工智能技术的进步，使得智能家居设备能够更好地学习和适应用户的使用习惯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物联网技术的发展，使得智能家居设备能够更好地互联互通，实现更智能化的家居生活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消费者对智能家居的需求不断增长，推动了智能家居市场的快速发展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行业政策对智能家居的影响</a:t>
            </a:r>
            <a:endParaRPr altLang="en-US" lang="zh-CN"/>
          </a:p>
        </p:txBody>
      </p:sp>
      <p:sp>
        <p:nvSpPr>
          <p:cNvPr id="10501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政策支持：政府出台相关政策，鼓励智能家居的发展，提供资金和税收优惠。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标准制定：政府制定智能家居的标准和规范，促进产业的规范化发展。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数据安全：政策对个人信息保护和数据安全提出更高要求，智能家居企业需加强数据安全保护。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市场竞争：政策对市场准入和公平竞争的规定，将促进智能家居行业的竞争与合作。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企业如何应对挑战和机遇</a:t>
            </a:r>
            <a:endParaRPr altLang="en-US" lang="zh-CN"/>
          </a:p>
        </p:txBody>
      </p:sp>
      <p:sp>
        <p:nvSpPr>
          <p:cNvPr id="10502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了解市场需求：深入研究消费者需求，以便更好地满足市场变化。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创新技术：加大研发投入，开发具有竞争力的智能家居产品。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建立合作伙伴关系：与相关企业建立战略合作关系，共同应对挑战。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提高服务质量：提供优质的售前、售中和售后服务，提升客户满意度。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未来智能家居的创新方向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50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未来智能家居的技术创新方向</a:t>
            </a:r>
            <a:endParaRPr altLang="en-US" lang="zh-CN"/>
          </a:p>
        </p:txBody>
      </p:sp>
      <p:sp>
        <p:nvSpPr>
          <p:cNvPr id="10503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物联网技术：实现家居设备的互联互通，提高家居生活的便利性和舒适性。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人工智能技术：提高智能家居的智能化程度，实现更加智能化的家居生活。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云计算技术：实现家居数据的云存储和云管理，提高家居生活的安全性和可靠性。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5G技术：提高智能家居的传输速度和稳定性，为智能家居的发展提供更好的网络支持。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未来智能家居的应用场景创新</a:t>
            </a:r>
            <a:endParaRPr altLang="en-US" lang="zh-CN"/>
          </a:p>
        </p:txBody>
      </p:sp>
      <p:sp>
        <p:nvSpPr>
          <p:cNvPr id="10503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智能环境：通过智能传感器和自动调节设备，实现室内环境的舒适化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智能娱乐：利用人工智能技术，实现家庭娱乐设备的智能化控制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智能照明：通过智能控制，实现个性化的照明体验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智能安防：利用物联网技术，实现家庭安全防护的全面升级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未来智能家居的市场模式创新</a:t>
            </a:r>
            <a:endParaRPr altLang="en-US" lang="zh-CN"/>
          </a:p>
        </p:txBody>
      </p:sp>
      <p:sp>
        <p:nvSpPr>
          <p:cNvPr id="10504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人工智能技术：提高家居设备的智能化程度，实现更高效、便捷的家居生活。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物联网技术：实现家居设备的互联互通，提高家居生活的便利性和舒适度。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定制化服务：满足不同用户的需求，提供个性化的家居解决方案。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跨界合作：加强与其他行业的合作，共同推动智能家居市场的发展。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未来智能家居的创新趋势展望</a:t>
            </a:r>
            <a:endParaRPr altLang="en-US" lang="zh-CN"/>
          </a:p>
        </p:txBody>
      </p:sp>
      <p:sp>
        <p:nvSpPr>
          <p:cNvPr id="10504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人工智能与物联网技术的深度融合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智能家居与绿色环保的结合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个性化定制与智能化服务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智能家居的安全与隐私保护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感谢观看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505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汇报人：稻小壳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90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9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90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90_1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PRESET_TEXT" val="单击此处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90_1*b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90_1*f*4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PRESET_TEXT" val="汇报人：稻小壳"/>
</p:tagLst>
</file>

<file path=ppt/tags/tag75.xml><?xml version="1.0" encoding="utf-8"?>
<p:tagLst xmlns:p="http://schemas.openxmlformats.org/presentationml/2006/main">
  <p:tag name="KSO_WM_SLIDE_ID" val="custom202312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90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6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1290_6*l_h_i*1_2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90_6*l_h_a*1_2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1290_6*l_h_i*1_2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1290_6*l_h_i*1_3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90_6*l_h_a*1_3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1290_6*l_h_i*1_3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1290_6*l_h_i*1_4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90_6*l_h_a*1_4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1290_6*l_h_i*1_4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1290_6*l_h_i*1_5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90_6*l_h_a*1_5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1290_6*l_h_i*1_5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1290_6*l_h_i*1_6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90_6*l_h_a*1_6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1290_6*l_h_i*1_6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1290_6*l_h_i*1_1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90_6*l_h_a*1_1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1290_6*l_h_i*1_1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12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90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3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6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6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7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9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9*f*4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稻小壳"/>
</p:tagLst>
</file>

<file path=ppt/tags/tag421.xml><?xml version="1.0" encoding="utf-8"?>
<p:tagLst xmlns:p="http://schemas.openxmlformats.org/presentationml/2006/main">
  <p:tag name="KSO_WM_SLIDE_ID" val="custom202312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90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8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615DFF"/>
      </a:accent1>
      <a:accent2>
        <a:srgbClr val="2F8DFF"/>
      </a:accent2>
      <a:accent3>
        <a:srgbClr val="FFAB5C"/>
      </a:accent3>
      <a:accent4>
        <a:srgbClr val="9F47FF"/>
      </a:accent4>
      <a:accent5>
        <a:srgbClr val="FF81A8"/>
      </a:accent5>
      <a:accent6>
        <a:srgbClr val="EBD66F"/>
      </a:accent6>
      <a:hlink>
        <a:srgbClr val="304FFE"/>
      </a:hlink>
      <a:folHlink>
        <a:srgbClr val="492067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>
          <a:defRPr altLang="en-US" lang="zh-CN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accent4">
              <a:lumMod val="50000"/>
              <a:alpha val="19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2024-01-06T11:39:03Z</dcterms:created>
  <dcterms:modified xsi:type="dcterms:W3CDTF">2024-01-06T11:39:03Z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11e13ba548f54ba3b43bbdf2e591415e_21</vt:lpwstr>
  </property>
</Properties>
</file>