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4" r:id="rId3"/>
    <p:sldId id="277" r:id="rId4"/>
    <p:sldId id="280" r:id="rId5"/>
    <p:sldId id="283" r:id="rId6"/>
    <p:sldId id="286" r:id="rId7"/>
    <p:sldId id="289" r:id="rId8"/>
    <p:sldId id="292" r:id="rId9"/>
    <p:sldId id="295" r:id="rId10"/>
    <p:sldId id="298" r:id="rId11"/>
    <p:sldId id="301" r:id="rId12"/>
    <p:sldId id="304" r:id="rId13"/>
    <p:sldId id="307" r:id="rId14"/>
    <p:sldId id="310" r:id="rId15"/>
    <p:sldId id="313" r:id="rId16"/>
    <p:sldId id="316" r:id="rId17"/>
    <p:sldId id="319" r:id="rId18"/>
    <p:sldId id="322" r:id="rId19"/>
    <p:sldId id="325" r:id="rId20"/>
    <p:sldId id="328" r:id="rId21"/>
    <p:sldId id="331" r:id="rId22"/>
    <p:sldId id="334" r:id="rId23"/>
    <p:sldId id="337" r:id="rId24"/>
    <p:sldId id="340" r:id="rId25"/>
    <p:sldId id="343" r:id="rId26"/>
    <p:sldId id="346" r:id="rId27"/>
    <p:sldId id="349" r:id="rId28"/>
  </p:sldIdLst>
  <p:sldSz cx="9144000" cy="5143500"/>
  <p:notesSz cx="6858000" cy="9144000"/>
  <p:custDataLst>
    <p:tags r:id="rId29"/>
  </p:custDataLst>
  <p:defaultTextStyle>
    <a:defPPr algn="l" rtl="0" eaLnBrk="0" hangingPunct="0">
      <a:defRPr kumimoji="0"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autoAdjust="0"/>
    <p:restoredTop sz="95154" autoAdjust="0"/>
  </p:normalViewPr>
  <p:slideViewPr>
    <p:cSldViewPr>
      <p:cViewPr varScale="1">
        <p:scale>
          <a:sx n="137" d="100"/>
          <a:sy n="137"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tags" Target="tags/tag29.xml" /><Relationship Id="rId3" Type="http://schemas.openxmlformats.org/officeDocument/2006/relationships/slide" Target="slides/slide1.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眉占位符 1"/>
          <p:cNvSpPr>
            <a:spLocks noGrp="1"/>
          </p:cNvSpPr>
          <p:nvPr>
            <p:ph type="hdr" sz="quarter"/>
          </p:nvPr>
        </p:nvSpPr>
        <p:spPr>
          <a:xfrm>
            <a:off x="0"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7" name="日期占位符 2"/>
          <p:cNvSpPr>
            <a:spLocks noGrp="1"/>
          </p:cNvSpPr>
          <p:nvPr>
            <p:ph type="dt" idx="1"/>
          </p:nvPr>
        </p:nvSpPr>
        <p:spPr>
          <a:xfrm>
            <a:off x="3884612"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8"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6149" name="备注占位符 4"/>
          <p:cNvSpPr>
            <a:spLocks noGrp="1"/>
          </p:cNvSpPr>
          <p:nvPr>
            <p:ph type="body" sz="quarter" idx="3"/>
          </p:nvPr>
        </p:nvSpPr>
        <p:spPr>
          <a:xfrm>
            <a:off x="685800" y="4343400"/>
            <a:ext cx="5486400" cy="4114800"/>
          </a:xfrm>
          <a:prstGeom prst="rect">
            <a:avLst/>
          </a:prstGeom>
        </p:spPr>
        <p:txBody>
          <a:bodyPr rtlCol="0">
            <a:noAutofit/>
          </a:bodyPr>
          <a:lstStyle>
            <a:lvl1pPr marL="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1pPr>
            <a:lvl2pPr marL="4572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2pPr>
            <a:lvl3pPr marL="9144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3pPr>
            <a:lvl4pPr marL="13716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4pPr>
            <a:lvl5pPr marL="18288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150" name="页脚占位符 5"/>
          <p:cNvSpPr>
            <a:spLocks noGrp="1"/>
          </p:cNvSpPr>
          <p:nvPr>
            <p:ph type="ftr" sz="quarter" idx="4"/>
          </p:nvPr>
        </p:nvSpPr>
        <p:spPr>
          <a:xfrm>
            <a:off x="0" y="8685212"/>
            <a:ext cx="2971800" cy="457200"/>
          </a:xfrm>
          <a:prstGeom prst="rect">
            <a:avLst/>
          </a:prstGeom>
        </p:spPr>
        <p:txBody>
          <a:bodyPr rtlCol="0" anchor="b" anchorCtr="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51" name="灯片编号占位符 6"/>
          <p:cNvSpPr>
            <a:spLocks noGrp="1"/>
          </p:cNvSpPr>
          <p:nvPr>
            <p:ph type="sldNum" sz="quarter" idx="5"/>
          </p:nvPr>
        </p:nvSpPr>
        <p:spPr>
          <a:xfrm>
            <a:off x="3884612" y="8685212"/>
            <a:ext cx="2971800" cy="457200"/>
          </a:xfrm>
          <a:prstGeom prst="rect">
            <a:avLst/>
          </a:prstGeom>
        </p:spPr>
        <p:txBody>
          <a:bodyPr numCol="1" anchor="b" anchorCtr="0" compatLnSpc="1">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buChar char="•"/>
            </a:pPr>
            <a:fld id="{C4BBD268-8457-4BA8-BA25-7DA6A6436489}" type="slidenum">
              <a:rPr lang="en-US" altLang="en-US" sz="1200">
                <a:latin typeface="Times New Roman" panose="02020603050405020304" pitchFamily="18" charset="0"/>
                <a:ea typeface="黑体" panose="02010609060101010101" pitchFamily="49" charset="-122"/>
              </a:rPr>
              <a:t/>
            </a:fld>
            <a:endParaRPr lang="en-US" altLang="en-US" sz="1200">
              <a:latin typeface="Times New Roman" panose="02020603050405020304" pitchFamily="18"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和内容">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0">
          <a:blip r:embed="rId3"/>
          <a:stretch>
            <a:fillRect/>
          </a:stretch>
        </a:blipFill>
        <a:effectLst/>
      </p:bgPr>
    </p:bg>
    <p:spTree>
      <p:nvGrpSpPr>
        <p:cNvPr id="1" name=""/>
        <p:cNvGrpSpPr/>
        <p:nvPr/>
      </p:nvGrpSpPr>
      <p:grpSpPr/>
      <p:pic>
        <p:nvPicPr>
          <p:cNvPr id="2" name="图片 1"/>
          <p:cNvPicPr>
            <a:picLocks noChangeAspect="1"/>
          </p:cNvPicPr>
          <p:nvPr userDrawn="1"/>
        </p:nvPicPr>
        <p:blipFill>
          <a:blip r:embed="rId2"/>
          <a:stretch>
            <a:fillRect/>
          </a:stretch>
        </p:blipFill>
        <p:spPr>
          <a:xfrm>
            <a:off x="0" y="-20320"/>
            <a:ext cx="9105900" cy="51441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 Id="rId3"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 Id="rId3"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tags" Target="../tags/tag28.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17846" y="2169319"/>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22233" y="2172176"/>
            <a:ext cx="2861310" cy="483870"/>
          </a:xfrm>
          <a:prstGeom prst="rect">
            <a:avLst/>
          </a:prstGeom>
          <a:noFill/>
        </p:spPr>
        <p:txBody>
          <a:bodyPr wrap="square" rtlCol="0">
            <a:spAutoFit/>
          </a:bodyPr>
          <a:lstStyle>
            <a:defPPr algn="l" rtl="0" eaLnBrk="1" hangingPunct="0">
              <a:defRPr kumimoji="0" lang="zh-CN"/>
            </a:defPPr>
          </a:lstStyle>
          <a:p>
            <a:r>
              <a:rPr lang="zh-CN" altLang="en-US" sz="2700"/>
              <a:t>考点解读</a:t>
            </a:r>
          </a:p>
        </p:txBody>
      </p:sp>
      <p:sp>
        <p:nvSpPr>
          <p:cNvPr id="5" name="圆角矩形 4"/>
          <p:cNvSpPr/>
          <p:nvPr/>
        </p:nvSpPr>
        <p:spPr>
          <a:xfrm>
            <a:off x="1817846" y="276177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17846" y="341709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17846" y="4143851"/>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572226" y="2761774"/>
            <a:ext cx="2861310" cy="483870"/>
          </a:xfrm>
          <a:prstGeom prst="rect">
            <a:avLst/>
          </a:prstGeom>
          <a:noFill/>
        </p:spPr>
        <p:txBody>
          <a:bodyPr wrap="square" rtlCol="0">
            <a:spAutoFit/>
          </a:bodyPr>
          <a:lstStyle>
            <a:defPPr algn="l" rtl="0" eaLnBrk="1" hangingPunct="0">
              <a:defRPr kumimoji="0" lang="zh-CN"/>
            </a:defPPr>
          </a:lstStyle>
          <a:p>
            <a:r>
              <a:rPr lang="zh-CN" altLang="en-US" sz="2700"/>
              <a:t>考点梳理</a:t>
            </a:r>
          </a:p>
        </p:txBody>
      </p:sp>
      <p:sp>
        <p:nvSpPr>
          <p:cNvPr id="10" name="文本框 9"/>
          <p:cNvSpPr txBox="1"/>
          <p:nvPr/>
        </p:nvSpPr>
        <p:spPr>
          <a:xfrm>
            <a:off x="2572226" y="3386138"/>
            <a:ext cx="2861310" cy="483870"/>
          </a:xfrm>
          <a:prstGeom prst="rect">
            <a:avLst/>
          </a:prstGeom>
          <a:noFill/>
        </p:spPr>
        <p:txBody>
          <a:bodyPr wrap="square" rtlCol="0">
            <a:spAutoFit/>
          </a:bodyPr>
          <a:lstStyle>
            <a:defPPr algn="l" rtl="0" eaLnBrk="1" hangingPunct="0">
              <a:defRPr kumimoji="0" lang="zh-CN"/>
            </a:defPPr>
          </a:lstStyle>
          <a:p>
            <a:r>
              <a:rPr lang="zh-CN" altLang="en-US" sz="2700"/>
              <a:t>真题剖析</a:t>
            </a:r>
          </a:p>
        </p:txBody>
      </p:sp>
      <p:sp>
        <p:nvSpPr>
          <p:cNvPr id="12" name="文本框 11"/>
          <p:cNvSpPr txBox="1"/>
          <p:nvPr/>
        </p:nvSpPr>
        <p:spPr>
          <a:xfrm>
            <a:off x="2622233" y="4112895"/>
            <a:ext cx="2861310" cy="483870"/>
          </a:xfrm>
          <a:prstGeom prst="rect">
            <a:avLst/>
          </a:prstGeom>
          <a:noFill/>
        </p:spPr>
        <p:txBody>
          <a:bodyPr wrap="square" rtlCol="0">
            <a:spAutoFit/>
          </a:bodyPr>
          <a:lstStyle>
            <a:defPPr algn="l" rtl="0" eaLnBrk="1" hangingPunct="0">
              <a:defRPr kumimoji="0" lang="zh-CN"/>
            </a:defPPr>
          </a:lstStyle>
          <a:p>
            <a:r>
              <a:rPr lang="zh-CN" altLang="en-US" sz="2700"/>
              <a:t>实战提分</a:t>
            </a:r>
          </a:p>
        </p:txBody>
      </p:sp>
      <p:sp>
        <p:nvSpPr>
          <p:cNvPr id="11" name="矩形 10"/>
          <p:cNvSpPr/>
          <p:nvPr/>
        </p:nvSpPr>
        <p:spPr>
          <a:xfrm>
            <a:off x="705326" y="793909"/>
            <a:ext cx="5963602"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rPr>
              <a:t> </a:t>
            </a:r>
            <a:r>
              <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rPr>
              <a:t>第四章  居民与聚落</a:t>
            </a:r>
            <a:endPar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endParaRPr>
          </a:p>
          <a:p>
            <a:pPr algn="ctr"/>
            <a:r>
              <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rPr>
              <a:t> 第五章  发展与合作</a:t>
            </a:r>
            <a:endPar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endParaRPr>
          </a:p>
        </p:txBody>
      </p:sp>
      <p:sp>
        <p:nvSpPr>
          <p:cNvPr id="2" name="矩形 1"/>
          <p:cNvSpPr/>
          <p:nvPr/>
        </p:nvSpPr>
        <p:spPr>
          <a:xfrm>
            <a:off x="2502694" y="216408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6225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3437572"/>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4" name="矩形 13"/>
          <p:cNvSpPr/>
          <p:nvPr/>
        </p:nvSpPr>
        <p:spPr>
          <a:xfrm>
            <a:off x="2502694" y="4112895"/>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168116" y="945832"/>
          <a:ext cx="8881110" cy="3616452"/>
        </p:xfrm>
        <a:graphic>
          <a:graphicData uri="http://schemas.openxmlformats.org/drawingml/2006/table">
            <a:tbl>
              <a:tblPr firstRow="1" bandRow="1">
                <a:tableStyleId>{5C22544A-7EE6-4342-B048-85BDC9FD1C3A}</a:tableStyleId>
              </a:tblPr>
              <a:tblGrid>
                <a:gridCol w="1531620"/>
                <a:gridCol w="5993130"/>
                <a:gridCol w="1356360"/>
              </a:tblGrid>
              <a:tr h="612457">
                <a:tc>
                  <a:txBody>
                    <a:bodyPr/>
                    <a:lstStyle/>
                    <a:p>
                      <a:pPr algn="ctr">
                        <a:lnSpc>
                          <a:spcPct val="170000"/>
                        </a:lnSpc>
                        <a:buNone/>
                      </a:pPr>
                      <a:r>
                        <a:rPr lang="zh-CN" altLang="en-US" sz="2100" b="0">
                          <a:latin typeface="微软雅黑" panose="020b0503020204020204" pitchFamily="34" charset="-122"/>
                          <a:ea typeface="微软雅黑" panose="020b0503020204020204" pitchFamily="34" charset="-122"/>
                        </a:rPr>
                        <a:t>主要考点</a:t>
                      </a:r>
                    </a:p>
                  </a:txBody>
                  <a:tcPr marL="68580" marR="68580" marT="34290" marB="34290"/>
                </a:tc>
                <a:tc>
                  <a:txBody>
                    <a:bodyPr/>
                    <a:lstStyle/>
                    <a:p>
                      <a:pPr algn="ctr">
                        <a:lnSpc>
                          <a:spcPct val="160000"/>
                        </a:lnSpc>
                        <a:buNone/>
                      </a:pPr>
                      <a:r>
                        <a:rPr lang="en-US" altLang="zh-CN" sz="2100" b="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0">
                          <a:latin typeface="微软雅黑" panose="020b0503020204020204" pitchFamily="34" charset="-122"/>
                          <a:ea typeface="微软雅黑" panose="020b0503020204020204" pitchFamily="34" charset="-122"/>
                          <a:cs typeface="微软雅黑" panose="020b0503020204020204" pitchFamily="34" charset="-122"/>
                        </a:rPr>
                        <a:t>内容解读</a:t>
                      </a:r>
                    </a:p>
                  </a:txBody>
                  <a:tcPr marL="68580" marR="68580" marT="34290" marB="34290"/>
                </a:tc>
                <a:tc>
                  <a:txBody>
                    <a:bodyPr/>
                    <a:lstStyle/>
                    <a:p>
                      <a:pPr algn="ctr">
                        <a:lnSpc>
                          <a:spcPct val="160000"/>
                        </a:lnSpc>
                        <a:buNone/>
                      </a:pPr>
                      <a:r>
                        <a:rPr lang="zh-CN" altLang="en-US" sz="2100" b="0">
                          <a:latin typeface="微软雅黑" panose="020b0503020204020204" pitchFamily="34" charset="-122"/>
                          <a:ea typeface="微软雅黑" panose="020b0503020204020204" pitchFamily="34" charset="-122"/>
                        </a:rPr>
                        <a:t>考查频率</a:t>
                      </a:r>
                    </a:p>
                  </a:txBody>
                  <a:tcPr marL="68580" marR="68580" marT="34290" marB="34290"/>
                </a:tc>
              </a:tr>
              <a:tr h="348139">
                <a:tc>
                  <a:txBody>
                    <a:bodyPr/>
                    <a:lstStyle/>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p>
                      <a:pPr algn="ctr">
                        <a:lnSpc>
                          <a:spcPct val="100000"/>
                        </a:lnSpc>
                        <a:buNone/>
                      </a:pPr>
                      <a:r>
                        <a:rPr lang="zh-CN" altLang="en-US" sz="1800" b="1">
                          <a:latin typeface="宋体" panose="02010600030101010101" pitchFamily="2" charset="-122"/>
                          <a:ea typeface="宋体" panose="02010600030101010101" pitchFamily="2" charset="-122"/>
                          <a:sym typeface="+mn-ea"/>
                        </a:rPr>
                        <a:t>人口与人种</a:t>
                      </a:r>
                    </a:p>
                  </a:txBody>
                  <a:tcPr marL="68580" marR="68580" marT="34290" marB="34290"/>
                </a:tc>
                <a:tc>
                  <a:txBody>
                    <a:bodyPr/>
                    <a:lstStyle/>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（1）运用地图和其他资料归纳世界人口增长和分布的特点</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（2）举例说明人口数量过多对环境及社会、经济的影响</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（3）说出世界三大人种的特点，并在地图上指出三大人种的主要分布地区</a:t>
                      </a:r>
                    </a:p>
                  </a:txBody>
                  <a:tcPr marL="68580" marR="68580" marT="34290" marB="34290"/>
                </a:tc>
                <a:tc>
                  <a:txBody>
                    <a:bodyPr/>
                    <a:lstStyle/>
                    <a:p>
                      <a:pPr algn="ctr">
                        <a:lnSpc>
                          <a:spcPct val="22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392430">
                <a:tc>
                  <a:txBody>
                    <a:bodyPr/>
                    <a:lstStyle/>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p>
                      <a:pPr algn="ctr">
                        <a:lnSpc>
                          <a:spcPct val="100000"/>
                        </a:lnSpc>
                        <a:buNone/>
                      </a:pPr>
                      <a:r>
                        <a:rPr lang="zh-CN" altLang="en-US" sz="1800" b="1">
                          <a:latin typeface="宋体" panose="02010600030101010101" pitchFamily="2" charset="-122"/>
                          <a:ea typeface="宋体" panose="02010600030101010101" pitchFamily="2" charset="-122"/>
                          <a:sym typeface="+mn-ea"/>
                        </a:rPr>
                        <a:t>语言和宗教</a:t>
                      </a:r>
                    </a:p>
                  </a:txBody>
                  <a:tcPr marL="68580" marR="68580" marT="34290" marB="34290"/>
                </a:tc>
                <a:tc>
                  <a:txBody>
                    <a:bodyPr/>
                    <a:lstStyle/>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（1）运用地图说出汉语、英语、法语、俄语、西班牙语、阿拉伯语的主要分布地区</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（2）说出世界三大宗教及其主要分布地区</a:t>
                      </a:r>
                    </a:p>
                  </a:txBody>
                  <a:tcPr marL="68580" marR="68580" marT="34290" marB="34290"/>
                </a:tc>
                <a:tc>
                  <a:txBody>
                    <a:bodyPr/>
                    <a:lstStyle/>
                    <a:p>
                      <a:pPr algn="ctr">
                        <a:lnSpc>
                          <a:spcPct val="22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626269">
                <a:tc>
                  <a:txBody>
                    <a:bodyPr/>
                    <a:lstStyle/>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p>
                      <a:pPr algn="ctr">
                        <a:lnSpc>
                          <a:spcPct val="100000"/>
                        </a:lnSpc>
                        <a:buNone/>
                      </a:pPr>
                      <a:r>
                        <a:rPr lang="zh-CN" altLang="en-US" sz="1800" b="1">
                          <a:latin typeface="宋体" panose="02010600030101010101" pitchFamily="2" charset="-122"/>
                          <a:ea typeface="宋体" panose="02010600030101010101" pitchFamily="2" charset="-122"/>
                          <a:sym typeface="+mn-ea"/>
                        </a:rPr>
                        <a:t>聚落</a:t>
                      </a:r>
                    </a:p>
                  </a:txBody>
                  <a:tcPr marL="68580" marR="68580" marT="34290" marB="34290"/>
                </a:tc>
                <a:tc>
                  <a:txBody>
                    <a:bodyPr/>
                    <a:lstStyle/>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（1）运用图片描述城市景观和乡村景观的差别</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（2）举例说出聚落与自然环境的关系</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0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（3）懂得保护世界文化遗产的意义</a:t>
                      </a:r>
                    </a:p>
                  </a:txBody>
                  <a:tcPr marL="68580" marR="68580" marT="34290" marB="34290"/>
                </a:tc>
                <a:tc>
                  <a:txBody>
                    <a:bodyPr/>
                    <a:lstStyle/>
                    <a:p>
                      <a:pPr algn="ctr">
                        <a:lnSpc>
                          <a:spcPct val="220000"/>
                        </a:lnSpc>
                        <a:buNone/>
                      </a:pPr>
                      <a:r>
                        <a:rPr lang="zh-CN" altLang="en-US" sz="1800" b="1">
                          <a:latin typeface="宋体" panose="02010600030101010101" pitchFamily="2" charset="-122"/>
                          <a:ea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endParaRPr>
                    </a:p>
                    <a:p>
                      <a:pPr algn="ctr">
                        <a:buNone/>
                      </a:pPr>
                      <a:endParaRPr lang="zh-CN" altLang="en-US" sz="1800" b="1">
                        <a:latin typeface="宋体" panose="02010600030101010101" pitchFamily="2" charset="-122"/>
                        <a:ea typeface="宋体" panose="02010600030101010101" pitchFamily="2" charset="-122"/>
                        <a:sym typeface="+mn-ea"/>
                      </a:endParaRPr>
                    </a:p>
                  </a:txBody>
                  <a:tcPr marL="68580" marR="68580" marT="34290" marB="34290"/>
                </a:tc>
              </a:tr>
            </a:tbl>
          </a:graphicData>
        </a:graphic>
      </p:graphicFrame>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168116" y="945832"/>
          <a:ext cx="8881110" cy="2855786"/>
        </p:xfrm>
        <a:graphic>
          <a:graphicData uri="http://schemas.openxmlformats.org/drawingml/2006/table">
            <a:tbl>
              <a:tblPr firstRow="1" bandRow="1">
                <a:tableStyleId>{5C22544A-7EE6-4342-B048-85BDC9FD1C3A}</a:tableStyleId>
              </a:tblPr>
              <a:tblGrid>
                <a:gridCol w="1531620"/>
                <a:gridCol w="5993130"/>
                <a:gridCol w="1356360"/>
              </a:tblGrid>
              <a:tr h="612457">
                <a:tc>
                  <a:txBody>
                    <a:bodyPr/>
                    <a:lstStyle/>
                    <a:p>
                      <a:pPr algn="ctr">
                        <a:lnSpc>
                          <a:spcPct val="170000"/>
                        </a:lnSpc>
                        <a:buNone/>
                      </a:pPr>
                      <a:r>
                        <a:rPr lang="zh-CN" altLang="en-US" sz="2100" b="0">
                          <a:latin typeface="微软雅黑" panose="020b0503020204020204" pitchFamily="34" charset="-122"/>
                          <a:ea typeface="微软雅黑" panose="020b0503020204020204" pitchFamily="34" charset="-122"/>
                        </a:rPr>
                        <a:t>主要考点</a:t>
                      </a:r>
                    </a:p>
                  </a:txBody>
                  <a:tcPr marL="68580" marR="68580" marT="34290" marB="34290"/>
                </a:tc>
                <a:tc>
                  <a:txBody>
                    <a:bodyPr/>
                    <a:lstStyle/>
                    <a:p>
                      <a:pPr algn="ctr">
                        <a:lnSpc>
                          <a:spcPct val="160000"/>
                        </a:lnSpc>
                        <a:buNone/>
                      </a:pPr>
                      <a:r>
                        <a:rPr lang="en-US" altLang="zh-CN" sz="2100" b="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0">
                          <a:latin typeface="微软雅黑" panose="020b0503020204020204" pitchFamily="34" charset="-122"/>
                          <a:ea typeface="微软雅黑" panose="020b0503020204020204" pitchFamily="34" charset="-122"/>
                          <a:cs typeface="微软雅黑" panose="020b0503020204020204" pitchFamily="34" charset="-122"/>
                        </a:rPr>
                        <a:t>内容解读</a:t>
                      </a:r>
                    </a:p>
                  </a:txBody>
                  <a:tcPr marL="68580" marR="68580" marT="34290" marB="34290"/>
                </a:tc>
                <a:tc>
                  <a:txBody>
                    <a:bodyPr/>
                    <a:lstStyle/>
                    <a:p>
                      <a:pPr algn="ctr">
                        <a:lnSpc>
                          <a:spcPct val="160000"/>
                        </a:lnSpc>
                        <a:buNone/>
                      </a:pPr>
                      <a:r>
                        <a:rPr lang="zh-CN" altLang="en-US" sz="2100" b="0">
                          <a:latin typeface="微软雅黑" panose="020b0503020204020204" pitchFamily="34" charset="-122"/>
                          <a:ea typeface="微软雅黑" panose="020b0503020204020204" pitchFamily="34" charset="-122"/>
                        </a:rPr>
                        <a:t>考查频率</a:t>
                      </a:r>
                    </a:p>
                  </a:txBody>
                  <a:tcPr marL="68580" marR="68580" marT="34290" marB="34290"/>
                </a:tc>
              </a:tr>
              <a:tr h="1165860">
                <a:tc>
                  <a:txBody>
                    <a:bodyPr/>
                    <a:lstStyle/>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p>
                      <a:pPr algn="ctr">
                        <a:lnSpc>
                          <a:spcPct val="100000"/>
                        </a:lnSpc>
                        <a:buNone/>
                      </a:pPr>
                      <a:r>
                        <a:rPr lang="zh-CN" altLang="en-US" sz="1800" b="1">
                          <a:latin typeface="宋体" panose="02010600030101010101" pitchFamily="2" charset="-122"/>
                          <a:ea typeface="宋体" panose="02010600030101010101" pitchFamily="2" charset="-122"/>
                          <a:sym typeface="+mn-ea"/>
                        </a:rPr>
                        <a:t>发展中国家与发达国家</a:t>
                      </a:r>
                    </a:p>
                    <a:p>
                      <a:pPr algn="ctr">
                        <a:lnSpc>
                          <a:spcPct val="100000"/>
                        </a:lnSpc>
                        <a:buNone/>
                      </a:pPr>
                      <a:endParaRPr lang="zh-CN" altLang="en-US" sz="1800" b="1">
                        <a:latin typeface="宋体" panose="02010600030101010101" pitchFamily="2" charset="-122"/>
                        <a:ea typeface="宋体" panose="02010600030101010101" pitchFamily="2" charset="-122"/>
                        <a:sym typeface="+mn-ea"/>
                      </a:endParaRPr>
                    </a:p>
                  </a:txBody>
                  <a:tcPr marL="68580" marR="68580" marT="34290" marB="34290"/>
                </a:tc>
                <a:tc>
                  <a:txBody>
                    <a:bodyPr/>
                    <a:lstStyle/>
                    <a:p>
                      <a:pPr algn="l">
                        <a:lnSpc>
                          <a:spcPct val="17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（1）通过实例，认识到不同地域发展水平存在差异</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17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（2）运用地图归纳发展中国家与发达国家的分布特点</a:t>
                      </a:r>
                    </a:p>
                  </a:txBody>
                  <a:tcPr marL="68580" marR="68580" marT="34290" marB="34290"/>
                </a:tc>
                <a:tc>
                  <a:txBody>
                    <a:bodyPr/>
                    <a:lstStyle/>
                    <a:p>
                      <a:pPr algn="ctr">
                        <a:lnSpc>
                          <a:spcPct val="24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077277">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国际经济合作</a:t>
                      </a:r>
                      <a:endParaRPr lang="zh-CN" altLang="en-US" sz="1800" b="1">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l">
                        <a:lnSpc>
                          <a:spcPct val="250000"/>
                        </a:lnSpc>
                        <a:buNone/>
                      </a:pPr>
                      <a:r>
                        <a:rPr lang="zh-CN" altLang="en-US" sz="1800" b="1">
                          <a:latin typeface="宋体" panose="02010600030101010101" pitchFamily="2" charset="-122"/>
                          <a:ea typeface="宋体" panose="02010600030101010101" pitchFamily="2" charset="-122"/>
                          <a:sym typeface="+mn-ea"/>
                        </a:rPr>
                        <a:t>用实例说明加强国际经济合作的重要性</a:t>
                      </a:r>
                      <a:endParaRPr lang="zh-CN" altLang="en-US" sz="1800" b="1">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bl>
          </a:graphicData>
        </a:graphic>
      </p:graphicFrame>
    </p:spTree>
    <p:custDataLst>
      <p:tags r:id="rId3"/>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 name="文本框 10"/>
          <p:cNvSpPr txBox="1"/>
          <p:nvPr/>
        </p:nvSpPr>
        <p:spPr>
          <a:xfrm>
            <a:off x="329088" y="439579"/>
            <a:ext cx="8536781" cy="345281"/>
          </a:xfrm>
          <a:prstGeom prst="rect">
            <a:avLst/>
          </a:prstGeom>
          <a:noFill/>
        </p:spPr>
        <p:txBody>
          <a:bodyPr wrap="square" rtlCol="0" anchor="t">
            <a:spAutoFit/>
          </a:bodyPr>
          <a:lstStyle>
            <a:defPPr algn="l" rtl="0" eaLnBrk="1" hangingPunct="0">
              <a:defRPr kumimoji="0" lang="zh-CN"/>
            </a:defPPr>
          </a:lstStyle>
          <a:p>
            <a:endParaRPr lang="zh-CN" altLang="en-US" sz="1800" b="1">
              <a:solidFill>
                <a:srgbClr val="FF0000"/>
              </a:solidFill>
              <a:latin typeface="宋体" panose="02010600030101010101" pitchFamily="2" charset="-122"/>
              <a:ea typeface="宋体" panose="02010600030101010101" pitchFamily="2" charset="-122"/>
            </a:endParaRPr>
          </a:p>
        </p:txBody>
      </p:sp>
      <p:sp>
        <p:nvSpPr>
          <p:cNvPr id="12" name="文本框 3"/>
          <p:cNvSpPr txBox="1"/>
          <p:nvPr/>
        </p:nvSpPr>
        <p:spPr>
          <a:xfrm>
            <a:off x="735806" y="393383"/>
            <a:ext cx="2627947" cy="437674"/>
          </a:xfrm>
          <a:prstGeom prst="rect">
            <a:avLst/>
          </a:prstGeom>
          <a:noFill/>
          <a:ln w="9525">
            <a:noFill/>
          </a:ln>
        </p:spPr>
        <p:txBody>
          <a:bodyPr wrap="square" anchor="t">
            <a:spAutoFit/>
          </a:bodyPr>
          <a:lstStyle>
            <a:defPPr algn="l" rtl="0" eaLnBrk="1" hangingPunct="0">
              <a:defRPr kumimoji="0" lang="zh-CN"/>
            </a:defPPr>
          </a:lstStyle>
          <a:p>
            <a:r>
              <a:rPr lang="zh-CN" altLang="en-US" sz="2400" b="1">
                <a:latin typeface="微软雅黑" panose="020b0503020204020204" pitchFamily="34" charset="-122"/>
                <a:ea typeface="微软雅黑" panose="020b0503020204020204" pitchFamily="34" charset="-122"/>
              </a:rPr>
              <a:t>居民与聚落</a:t>
            </a:r>
          </a:p>
        </p:txBody>
      </p:sp>
      <p:sp>
        <p:nvSpPr>
          <p:cNvPr id="13" name="文本框 12"/>
          <p:cNvSpPr txBox="1"/>
          <p:nvPr/>
        </p:nvSpPr>
        <p:spPr>
          <a:xfrm>
            <a:off x="613887" y="784860"/>
            <a:ext cx="7738111" cy="4056221"/>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微软雅黑" panose="020b0503020204020204" pitchFamily="34" charset="-122"/>
                <a:ea typeface="微软雅黑" panose="020b0503020204020204" pitchFamily="34" charset="-122"/>
                <a:cs typeface="宋体" panose="02010600030101010101" pitchFamily="2" charset="-122"/>
              </a:rPr>
              <a:t>一、人口与人种</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世界人口是不断增长的。</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（1）2011年10月31日，世界人口突破70亿。</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（2）从1830年到1999年，世界人口每增加10亿所需的时间逐渐变短，表明在这段时间内，世界人口增长的速度逐步变快。</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人口自然增长率=出生率－死亡率</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过快：出生率高于死亡率——发展中国家。</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过慢：出生率低于死亡率——发达国家。</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人口的分布。</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人口密度（每平方千米内的人口数）=人口数／面积</a:t>
            </a:r>
            <a:r>
              <a:rPr lang="zh-CN" altLang="en-US" sz="1800" b="1">
                <a:latin typeface="宋体" panose="02010600030101010101" pitchFamily="2" charset="-122"/>
                <a:ea typeface="宋体" panose="02010600030101010101" pitchFamily="2" charset="-122"/>
                <a:cs typeface="宋体" panose="02010600030101010101" pitchFamily="2" charset="-122"/>
              </a:rPr>
              <a:t>（人/平方千米）。</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（2）人口稠密地区集中在北半球中、低纬度近海平原；结合大洲，则集中在亚洲东部、亚洲南部、欧洲西部、北美洲东部。</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2" presetClass="entr" presetSubtype="4"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wipe(down)">
                                      <p:cBhvr>
                                        <p:cTn id="14" dur="500"/>
                                        <p:tgtEl>
                                          <p:spTgt spid="13">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13">
                                            <p:txEl>
                                              <p:pRg st="2" end="2"/>
                                            </p:txEl>
                                          </p:spTgt>
                                        </p:tgtEl>
                                        <p:attrNameLst>
                                          <p:attrName>style.visibility</p:attrName>
                                        </p:attrNameLst>
                                      </p:cBhvr>
                                      <p:to>
                                        <p:strVal val="visible"/>
                                      </p:to>
                                    </p:set>
                                    <p:animEffect transition="in" filter="wipe(down)">
                                      <p:cBhvr>
                                        <p:cTn id="20" dur="500"/>
                                        <p:tgtEl>
                                          <p:spTgt spid="1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wipe(down)">
                                      <p:cBhvr>
                                        <p:cTn id="26" dur="500"/>
                                        <p:tgtEl>
                                          <p:spTgt spid="1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wipe(down)">
                                      <p:cBhvr>
                                        <p:cTn id="32" dur="500"/>
                                        <p:tgtEl>
                                          <p:spTgt spid="1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13">
                                            <p:txEl>
                                              <p:pRg st="5" end="5"/>
                                            </p:txEl>
                                          </p:spTgt>
                                        </p:tgtEl>
                                        <p:attrNameLst>
                                          <p:attrName>style.visibility</p:attrName>
                                        </p:attrNameLst>
                                      </p:cBhvr>
                                      <p:to>
                                        <p:strVal val="visible"/>
                                      </p:to>
                                    </p:set>
                                    <p:animEffect transition="in" filter="wipe(down)">
                                      <p:cBhvr>
                                        <p:cTn id="38" dur="500"/>
                                        <p:tgtEl>
                                          <p:spTgt spid="13">
                                            <p:txEl>
                                              <p:pRg st="5" end="5"/>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13">
                                            <p:txEl>
                                              <p:pRg st="6" end="6"/>
                                            </p:txEl>
                                          </p:spTgt>
                                        </p:tgtEl>
                                        <p:attrNameLst>
                                          <p:attrName>style.visibility</p:attrName>
                                        </p:attrNameLst>
                                      </p:cBhvr>
                                      <p:to>
                                        <p:strVal val="visible"/>
                                      </p:to>
                                    </p:set>
                                    <p:animEffect transition="in" filter="wipe(down)">
                                      <p:cBhvr>
                                        <p:cTn id="41" dur="500"/>
                                        <p:tgtEl>
                                          <p:spTgt spid="13">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13">
                                            <p:txEl>
                                              <p:pRg st="7" end="7"/>
                                            </p:txEl>
                                          </p:spTgt>
                                        </p:tgtEl>
                                        <p:attrNameLst>
                                          <p:attrName>style.visibility</p:attrName>
                                        </p:attrNameLst>
                                      </p:cBhvr>
                                      <p:to>
                                        <p:strVal val="visible"/>
                                      </p:to>
                                    </p:set>
                                    <p:animEffect transition="in" filter="wipe(down)">
                                      <p:cBhvr>
                                        <p:cTn id="47" dur="500"/>
                                        <p:tgtEl>
                                          <p:spTgt spid="1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indefinite"/>
                            </p:stCondLst>
                          </p:cTn>
                        </p:par>
                        <p:par>
                          <p:cTn id="50" fill="hold" nodeType="afterGroup">
                            <p:stCondLst>
                              <p:cond delay="0"/>
                            </p:stCondLst>
                            <p:childTnLst>
                              <p:par>
                                <p:cTn id="51" presetID="22" presetClass="entr" presetSubtype="4" fill="hold" nodeType="clickEffect">
                                  <p:stCondLst>
                                    <p:cond delay="0"/>
                                  </p:stCondLst>
                                  <p:childTnLst>
                                    <p:set>
                                      <p:cBhvr>
                                        <p:cTn id="52" dur="1" fill="hold">
                                          <p:stCondLst>
                                            <p:cond delay="0"/>
                                          </p:stCondLst>
                                        </p:cTn>
                                        <p:tgtEl>
                                          <p:spTgt spid="13">
                                            <p:txEl>
                                              <p:pRg st="8" end="8"/>
                                            </p:txEl>
                                          </p:spTgt>
                                        </p:tgtEl>
                                        <p:attrNameLst>
                                          <p:attrName>style.visibility</p:attrName>
                                        </p:attrNameLst>
                                      </p:cBhvr>
                                      <p:to>
                                        <p:strVal val="visible"/>
                                      </p:to>
                                    </p:set>
                                    <p:animEffect transition="in" filter="wipe(down)">
                                      <p:cBhvr>
                                        <p:cTn id="53" dur="500"/>
                                        <p:tgtEl>
                                          <p:spTgt spid="13">
                                            <p:txEl>
                                              <p:pRg st="8" end="8"/>
                                            </p:txEl>
                                          </p:spTgt>
                                        </p:tgtEl>
                                      </p:cBhvr>
                                    </p:animEffect>
                                  </p:childTnLst>
                                </p:cTn>
                              </p:par>
                            </p:childTnLst>
                          </p:cTn>
                        </p:par>
                      </p:childTnLst>
                    </p:cTn>
                  </p:par>
                  <p:par>
                    <p:cTn id="54" fill="hold" nodeType="clickPar">
                      <p:stCondLst>
                        <p:cond delay="indefinite"/>
                      </p:stCondLst>
                      <p:childTnLst>
                        <p:par>
                          <p:cTn id="55" fill="hold" nodeType="withGroup">
                            <p:stCondLst>
                              <p:cond delay="indefinite"/>
                            </p:stCondLst>
                          </p:cTn>
                        </p:par>
                        <p:par>
                          <p:cTn id="56" fill="hold" nodeType="afterGroup">
                            <p:stCondLst>
                              <p:cond delay="0"/>
                            </p:stCondLst>
                            <p:childTnLst>
                              <p:par>
                                <p:cTn id="57" presetID="22" presetClass="entr" presetSubtype="4" fill="hold" nodeType="clickEffect">
                                  <p:stCondLst>
                                    <p:cond delay="0"/>
                                  </p:stCondLst>
                                  <p:childTnLst>
                                    <p:set>
                                      <p:cBhvr>
                                        <p:cTn id="58" dur="1" fill="hold">
                                          <p:stCondLst>
                                            <p:cond delay="0"/>
                                          </p:stCondLst>
                                        </p:cTn>
                                        <p:tgtEl>
                                          <p:spTgt spid="13">
                                            <p:txEl>
                                              <p:pRg st="9" end="9"/>
                                            </p:txEl>
                                          </p:spTgt>
                                        </p:tgtEl>
                                        <p:attrNameLst>
                                          <p:attrName>style.visibility</p:attrName>
                                        </p:attrNameLst>
                                      </p:cBhvr>
                                      <p:to>
                                        <p:strVal val="visible"/>
                                      </p:to>
                                    </p:set>
                                    <p:animEffect transition="in" filter="wipe(down)">
                                      <p:cBhvr>
                                        <p:cTn id="59" dur="500"/>
                                        <p:tgtEl>
                                          <p:spTgt spid="1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 name="文本框 10"/>
          <p:cNvSpPr txBox="1"/>
          <p:nvPr/>
        </p:nvSpPr>
        <p:spPr>
          <a:xfrm>
            <a:off x="329088" y="439579"/>
            <a:ext cx="8536781" cy="345281"/>
          </a:xfrm>
          <a:prstGeom prst="rect">
            <a:avLst/>
          </a:prstGeom>
          <a:noFill/>
        </p:spPr>
        <p:txBody>
          <a:bodyPr wrap="square" rtlCol="0" anchor="t">
            <a:spAutoFit/>
          </a:bodyPr>
          <a:lstStyle>
            <a:defPPr algn="l" rtl="0" eaLnBrk="1" hangingPunct="0">
              <a:defRPr kumimoji="0" lang="zh-CN"/>
            </a:defPPr>
          </a:lstStyle>
          <a:p>
            <a:endParaRPr lang="zh-CN" altLang="en-US" sz="1800" b="1">
              <a:solidFill>
                <a:srgbClr val="FF0000"/>
              </a:solidFill>
              <a:latin typeface="宋体" panose="02010600030101010101" pitchFamily="2" charset="-122"/>
              <a:ea typeface="宋体" panose="02010600030101010101" pitchFamily="2" charset="-122"/>
            </a:endParaRPr>
          </a:p>
        </p:txBody>
      </p:sp>
      <p:sp>
        <p:nvSpPr>
          <p:cNvPr id="8193" name="文本框 4"/>
          <p:cNvSpPr txBox="1"/>
          <p:nvPr/>
        </p:nvSpPr>
        <p:spPr>
          <a:xfrm>
            <a:off x="599122" y="635794"/>
            <a:ext cx="8079105" cy="2226469"/>
          </a:xfrm>
          <a:prstGeom prst="rect">
            <a:avLst/>
          </a:prstGeom>
          <a:noFill/>
          <a:ln w="9525">
            <a:noFill/>
          </a:ln>
        </p:spPr>
        <p:txBody>
          <a:bodyPr wrap="square"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原因：</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1800" b="1">
                <a:latin typeface="宋体" panose="02010600030101010101" pitchFamily="2" charset="-122"/>
                <a:ea typeface="宋体" panose="02010600030101010101" pitchFamily="2" charset="-122"/>
              </a:rPr>
              <a:t>①</a:t>
            </a:r>
            <a:r>
              <a:rPr lang="zh-CN" altLang="en-US" sz="1800" b="1">
                <a:solidFill>
                  <a:srgbClr val="FF0000"/>
                </a:solidFill>
                <a:latin typeface="宋体" panose="02010600030101010101" pitchFamily="2" charset="-122"/>
                <a:ea typeface="宋体" panose="02010600030101010101" pitchFamily="2" charset="-122"/>
              </a:rPr>
              <a:t>社会经济条件</a:t>
            </a:r>
            <a:r>
              <a:rPr lang="zh-CN" altLang="en-US" sz="1800" b="1">
                <a:latin typeface="宋体" panose="02010600030101010101" pitchFamily="2" charset="-122"/>
                <a:ea typeface="宋体" panose="02010600030101010101" pitchFamily="2" charset="-122"/>
              </a:rPr>
              <a:t>：亚洲的东部和南部地区都是人类文明的发祥地，人类在这里聚居的历史悠久，农业发展较早；欧洲西部和北美洲东部都是工业发展较早的地区，经济发达。</a:t>
            </a:r>
          </a:p>
          <a:p>
            <a:pPr>
              <a:lnSpc>
                <a:spcPct val="130000"/>
              </a:lnSpc>
            </a:pPr>
            <a:r>
              <a:rPr lang="zh-CN" altLang="en-US" sz="1800" b="1">
                <a:latin typeface="宋体" panose="02010600030101010101" pitchFamily="2" charset="-122"/>
                <a:ea typeface="宋体" panose="02010600030101010101" pitchFamily="2" charset="-122"/>
              </a:rPr>
              <a:t>②</a:t>
            </a:r>
            <a:r>
              <a:rPr lang="zh-CN" altLang="en-US" sz="1800" b="1">
                <a:solidFill>
                  <a:srgbClr val="FF0000"/>
                </a:solidFill>
                <a:latin typeface="宋体" panose="02010600030101010101" pitchFamily="2" charset="-122"/>
                <a:ea typeface="宋体" panose="02010600030101010101" pitchFamily="2" charset="-122"/>
              </a:rPr>
              <a:t>自然条件</a:t>
            </a:r>
            <a:r>
              <a:rPr lang="zh-CN" altLang="en-US" sz="1800" b="1">
                <a:latin typeface="宋体" panose="02010600030101010101" pitchFamily="2" charset="-122"/>
                <a:ea typeface="宋体" panose="02010600030101010101" pitchFamily="2" charset="-122"/>
              </a:rPr>
              <a:t>：这四个地区都分布在中、低纬度近海地区，气候较为适宜；都在平原地区，自然条件都比较优越。</a:t>
            </a:r>
          </a:p>
        </p:txBody>
      </p:sp>
      <p:sp>
        <p:nvSpPr>
          <p:cNvPr id="2" name="文本框 1"/>
          <p:cNvSpPr txBox="1"/>
          <p:nvPr/>
        </p:nvSpPr>
        <p:spPr>
          <a:xfrm>
            <a:off x="558165" y="3060382"/>
            <a:ext cx="8078629" cy="1618774"/>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1800" b="1">
                <a:latin typeface="Arial" panose="020b0604020202020204" pitchFamily="34" charset="0"/>
                <a:ea typeface="宋体" panose="02010600030101010101" pitchFamily="2" charset="-122"/>
                <a:sym typeface="+mn-ea"/>
              </a:rPr>
              <a:t>（3）人口稀疏地区集中在极端干旱的沙漠地区，如撒哈拉沙漠、大洋洲西部沙漠；气候过于潮湿的雨林地区，如亚马孙平原；终年寒冷的高纬度地区，如两极和北冰洋沿岸；地势高峻的高原、山区，如青藏高原。</a:t>
            </a:r>
            <a:endParaRPr lang="zh-CN" altLang="en-US" sz="1800" b="1">
              <a:latin typeface="Arial" panose="020b0604020202020204" pitchFamily="34" charset="0"/>
              <a:ea typeface="宋体" panose="02010600030101010101" pitchFamily="2" charset="-122"/>
            </a:endParaRPr>
          </a:p>
          <a:p>
            <a:pPr>
              <a:lnSpc>
                <a:spcPct val="140000"/>
              </a:lnSpc>
            </a:pPr>
            <a:r>
              <a:rPr lang="zh-CN" altLang="en-US" sz="1800" b="1">
                <a:solidFill>
                  <a:srgbClr val="C00000"/>
                </a:solidFill>
                <a:latin typeface="Arial" panose="020b0604020202020204" pitchFamily="34" charset="0"/>
                <a:ea typeface="宋体" panose="02010600030101010101" pitchFamily="2" charset="-122"/>
                <a:sym typeface="+mn-ea"/>
              </a:rPr>
              <a:t>原因</a:t>
            </a:r>
            <a:r>
              <a:rPr lang="zh-CN" altLang="en-US" sz="1800" b="1">
                <a:latin typeface="Arial" panose="020b0604020202020204" pitchFamily="34" charset="0"/>
                <a:ea typeface="宋体" panose="02010600030101010101" pitchFamily="2" charset="-122"/>
                <a:sym typeface="+mn-ea"/>
              </a:rPr>
              <a:t>：自然条件恶劣，不适合人类生产和生活。</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8193">
                                            <p:txEl>
                                              <p:pRg st="0" end="0"/>
                                            </p:txEl>
                                          </p:spTgt>
                                        </p:tgtEl>
                                        <p:attrNameLst>
                                          <p:attrName>style.visibility</p:attrName>
                                        </p:attrNameLst>
                                      </p:cBhvr>
                                      <p:to>
                                        <p:strVal val="visible"/>
                                      </p:to>
                                    </p:set>
                                    <p:animEffect transition="in" filter="wipe(down)">
                                      <p:cBhvr>
                                        <p:cTn id="7" dur="500"/>
                                        <p:tgtEl>
                                          <p:spTgt spid="819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8193">
                                            <p:txEl>
                                              <p:pRg st="1" end="1"/>
                                            </p:txEl>
                                          </p:spTgt>
                                        </p:tgtEl>
                                        <p:attrNameLst>
                                          <p:attrName>style.visibility</p:attrName>
                                        </p:attrNameLst>
                                      </p:cBhvr>
                                      <p:to>
                                        <p:strVal val="visible"/>
                                      </p:to>
                                    </p:set>
                                    <p:animEffect transition="in" filter="wipe(down)">
                                      <p:cBhvr>
                                        <p:cTn id="13" dur="500"/>
                                        <p:tgtEl>
                                          <p:spTgt spid="819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8193">
                                            <p:txEl>
                                              <p:pRg st="2" end="2"/>
                                            </p:txEl>
                                          </p:spTgt>
                                        </p:tgtEl>
                                        <p:attrNameLst>
                                          <p:attrName>style.visibility</p:attrName>
                                        </p:attrNameLst>
                                      </p:cBhvr>
                                      <p:to>
                                        <p:strVal val="visible"/>
                                      </p:to>
                                    </p:set>
                                    <p:animEffect transition="in" filter="wipe(down)">
                                      <p:cBhvr>
                                        <p:cTn id="19" dur="500"/>
                                        <p:tgtEl>
                                          <p:spTgt spid="819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00"/>
                                        <p:tgtEl>
                                          <p:spTgt spid="2">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wipe(down)">
                                      <p:cBhvr>
                                        <p:cTn id="3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 name="文本框 10"/>
          <p:cNvSpPr txBox="1"/>
          <p:nvPr/>
        </p:nvSpPr>
        <p:spPr>
          <a:xfrm>
            <a:off x="329088" y="439579"/>
            <a:ext cx="8536781" cy="345281"/>
          </a:xfrm>
          <a:prstGeom prst="rect">
            <a:avLst/>
          </a:prstGeom>
          <a:noFill/>
        </p:spPr>
        <p:txBody>
          <a:bodyPr wrap="square" rtlCol="0" anchor="t">
            <a:spAutoFit/>
          </a:bodyPr>
          <a:lstStyle>
            <a:defPPr algn="l" rtl="0" eaLnBrk="1" hangingPunct="0">
              <a:defRPr kumimoji="0" lang="zh-CN"/>
            </a:defPPr>
          </a:lstStyle>
          <a:p>
            <a:endParaRPr lang="zh-CN" altLang="en-US" sz="1800" b="1">
              <a:solidFill>
                <a:srgbClr val="FF0000"/>
              </a:solidFill>
              <a:latin typeface="宋体" panose="02010600030101010101" pitchFamily="2" charset="-122"/>
              <a:ea typeface="宋体" panose="02010600030101010101" pitchFamily="2" charset="-122"/>
            </a:endParaRPr>
          </a:p>
        </p:txBody>
      </p:sp>
      <p:sp>
        <p:nvSpPr>
          <p:cNvPr id="3" name="文本框 2"/>
          <p:cNvSpPr txBox="1"/>
          <p:nvPr/>
        </p:nvSpPr>
        <p:spPr>
          <a:xfrm>
            <a:off x="673418" y="274796"/>
            <a:ext cx="7797642" cy="2199322"/>
          </a:xfrm>
          <a:prstGeom prst="rect">
            <a:avLst/>
          </a:prstGeom>
          <a:noFill/>
          <a:ln w="9525">
            <a:noFill/>
          </a:ln>
        </p:spPr>
        <p:txBody>
          <a:bodyPr wrap="square"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举例说明</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人口问题对环境及社会、经济的影响</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人口增长过多、过快带来的问题：</a:t>
            </a:r>
            <a:r>
              <a:rPr lang="zh-CN" altLang="en-US" sz="1800" b="1">
                <a:latin typeface="宋体" panose="02010600030101010101" pitchFamily="2" charset="-122"/>
                <a:ea typeface="宋体" panose="02010600030101010101" pitchFamily="2" charset="-122"/>
                <a:cs typeface="宋体" panose="02010600030101010101" pitchFamily="2" charset="-122"/>
              </a:rPr>
              <a:t>交通堵塞，居住条件差，就业困难，生活贫困，环境污染，资源减少等。</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人口不断减少、停止增长带来的问题：</a:t>
            </a:r>
            <a:r>
              <a:rPr lang="zh-CN" altLang="en-US" sz="1800" b="1">
                <a:latin typeface="宋体" panose="02010600030101010101" pitchFamily="2" charset="-122"/>
                <a:ea typeface="宋体" panose="02010600030101010101" pitchFamily="2" charset="-122"/>
                <a:cs typeface="宋体" panose="02010600030101010101" pitchFamily="2" charset="-122"/>
              </a:rPr>
              <a:t>人口老龄化，劳动力短缺，国防兵源不足，国家用于老年人的社会养老费用增加，等等。</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采取措施：</a:t>
            </a:r>
            <a:r>
              <a:rPr lang="zh-CN" altLang="en-US" sz="1800" b="1">
                <a:latin typeface="宋体" panose="02010600030101010101" pitchFamily="2" charset="-122"/>
                <a:ea typeface="宋体" panose="02010600030101010101" pitchFamily="2" charset="-122"/>
                <a:cs typeface="宋体" panose="02010600030101010101" pitchFamily="2" charset="-122"/>
              </a:rPr>
              <a:t>人类必须控制自己，做到有计划地生育，使人口的增长与社会、经济的发展相适应，并与环境、资源相协调。</a:t>
            </a:r>
          </a:p>
        </p:txBody>
      </p:sp>
      <p:sp>
        <p:nvSpPr>
          <p:cNvPr id="9219" name="文本框 3"/>
          <p:cNvSpPr txBox="1"/>
          <p:nvPr/>
        </p:nvSpPr>
        <p:spPr>
          <a:xfrm>
            <a:off x="673418" y="2474119"/>
            <a:ext cx="7854314" cy="2503646"/>
          </a:xfrm>
          <a:prstGeom prst="rect">
            <a:avLst/>
          </a:prstGeom>
          <a:noFill/>
          <a:ln w="9525">
            <a:noFill/>
          </a:ln>
        </p:spPr>
        <p:txBody>
          <a:bodyPr wrap="square" anchor="t">
            <a:spAutoFit/>
          </a:bodyPr>
          <a:lstStyle>
            <a:defPPr algn="l" rtl="0" eaLnBrk="1" hangingPunct="0">
              <a:defRPr kumimoji="0" lang="zh-CN"/>
            </a:defPPr>
          </a:lstStyle>
          <a:p>
            <a:pPr>
              <a:lnSpc>
                <a:spcPct val="110000"/>
              </a:lnSpc>
            </a:pPr>
            <a:r>
              <a:rPr lang="zh-CN" altLang="en-US" sz="1800" b="1">
                <a:latin typeface="微软雅黑" panose="020b0503020204020204" pitchFamily="34" charset="-122"/>
                <a:ea typeface="微软雅黑" panose="020b0503020204020204" pitchFamily="34" charset="-122"/>
                <a:cs typeface="宋体" panose="02010600030101010101" pitchFamily="2" charset="-122"/>
              </a:rPr>
              <a:t>二、世界的人种、语言和宗教</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世界三大人种。</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（1）根据人类体质方面的特征来划分（要求：通过体表特征能分辨出黑、白、黄人种）。</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世界三大人种的主要分布区</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白种人：</a:t>
            </a:r>
            <a:r>
              <a:rPr lang="zh-CN" altLang="en-US" sz="1800" b="1">
                <a:latin typeface="宋体" panose="02010600030101010101" pitchFamily="2" charset="-122"/>
                <a:ea typeface="宋体" panose="02010600030101010101" pitchFamily="2" charset="-122"/>
                <a:cs typeface="宋体" panose="02010600030101010101" pitchFamily="2" charset="-122"/>
              </a:rPr>
              <a:t>欧洲、西亚、北非、美洲、大洋洲。</a:t>
            </a:r>
          </a:p>
          <a:p>
            <a:pPr>
              <a:lnSpc>
                <a:spcPct val="11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黄种人：</a:t>
            </a:r>
            <a:r>
              <a:rPr lang="zh-CN" altLang="en-US" sz="1800" b="1">
                <a:latin typeface="宋体" panose="02010600030101010101" pitchFamily="2" charset="-122"/>
                <a:ea typeface="宋体" panose="02010600030101010101" pitchFamily="2" charset="-122"/>
                <a:cs typeface="宋体" panose="02010600030101010101" pitchFamily="2" charset="-122"/>
              </a:rPr>
              <a:t>亚洲、北美洲北部、南美洲的部分地区。</a:t>
            </a:r>
          </a:p>
          <a:p>
            <a:pPr>
              <a:lnSpc>
                <a:spcPct val="11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黑种人：</a:t>
            </a:r>
            <a:r>
              <a:rPr lang="zh-CN" altLang="en-US" sz="1800" b="1">
                <a:latin typeface="宋体" panose="02010600030101010101" pitchFamily="2" charset="-122"/>
                <a:ea typeface="宋体" panose="02010600030101010101" pitchFamily="2" charset="-122"/>
                <a:cs typeface="宋体" panose="02010600030101010101" pitchFamily="2" charset="-122"/>
              </a:rPr>
              <a:t>撒哈拉以南非洲、大洋洲西北部。</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219" grpId="1"/>
      <p:bldP spid="9219" grpId="2"/>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573881" y="397192"/>
            <a:ext cx="8352949" cy="2807970"/>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语言。</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（1）联合国的六种工作语言：</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汉语、英语、法语、俄语、西班牙语、阿拉伯语</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（2）世界主要的语言（联合国的工作语言）的分布地区：</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汉语——中国、东南亚部分地区等。</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英语——欧洲的西部、北美洲、亚洲的南部等。</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法语——法国、非洲一些国家。</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俄语——欧洲东部、亚洲西北部及北部等地区（俄罗斯）。</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西班牙语——西班牙、拉丁美洲的许多国家。</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阿拉伯语——西亚、北非。</a:t>
            </a:r>
          </a:p>
        </p:txBody>
      </p:sp>
      <p:sp>
        <p:nvSpPr>
          <p:cNvPr id="10243" name="文本框 3"/>
          <p:cNvSpPr txBox="1"/>
          <p:nvPr/>
        </p:nvSpPr>
        <p:spPr>
          <a:xfrm>
            <a:off x="573881" y="3291126"/>
            <a:ext cx="6026944" cy="843439"/>
          </a:xfrm>
          <a:prstGeom prst="rect">
            <a:avLst/>
          </a:prstGeom>
          <a:noFill/>
          <a:ln w="9525">
            <a:noFill/>
          </a:ln>
        </p:spPr>
        <p:txBody>
          <a:bodyPr wrap="square" anchor="t">
            <a:spAutoFit/>
          </a:bodyPr>
          <a:lstStyle>
            <a:defPPr algn="l" rtl="0" eaLnBrk="1" hangingPunct="0">
              <a:defRPr kumimoji="0" lang="zh-CN"/>
            </a:defPPr>
          </a:lstStyle>
          <a:p>
            <a:pPr>
              <a:lnSpc>
                <a:spcPct val="140000"/>
              </a:lnSpc>
            </a:pPr>
            <a:r>
              <a:rPr lang="zh-CN" altLang="en-US" sz="1800" b="1">
                <a:latin typeface="Arial" panose="020b0604020202020204" pitchFamily="34" charset="0"/>
                <a:ea typeface="宋体" panose="02010600030101010101" pitchFamily="2" charset="-122"/>
              </a:rPr>
              <a:t>（3）</a:t>
            </a:r>
            <a:r>
              <a:rPr lang="zh-CN" altLang="en-US" sz="1800" b="1">
                <a:solidFill>
                  <a:srgbClr val="FF0000"/>
                </a:solidFill>
                <a:latin typeface="Arial" panose="020b0604020202020204" pitchFamily="34" charset="0"/>
                <a:ea typeface="宋体" panose="02010600030101010101" pitchFamily="2" charset="-122"/>
              </a:rPr>
              <a:t>汉语是世界上使用人数最多的语言</a:t>
            </a:r>
            <a:r>
              <a:rPr lang="zh-CN" altLang="en-US" sz="1800" b="1">
                <a:latin typeface="Arial" panose="020b0604020202020204" pitchFamily="34" charset="0"/>
                <a:ea typeface="宋体" panose="02010600030101010101" pitchFamily="2" charset="-122"/>
              </a:rPr>
              <a:t>。</a:t>
            </a:r>
          </a:p>
          <a:p>
            <a:pPr>
              <a:lnSpc>
                <a:spcPct val="140000"/>
              </a:lnSpc>
            </a:pPr>
            <a:r>
              <a:rPr lang="zh-CN" altLang="en-US" sz="1800" b="1">
                <a:latin typeface="Arial" panose="020b0604020202020204" pitchFamily="34" charset="0"/>
                <a:ea typeface="宋体" panose="02010600030101010101" pitchFamily="2" charset="-122"/>
              </a:rPr>
              <a:t>（4）</a:t>
            </a:r>
            <a:r>
              <a:rPr lang="zh-CN" altLang="en-US" sz="1800" b="1">
                <a:solidFill>
                  <a:srgbClr val="FF0000"/>
                </a:solidFill>
                <a:latin typeface="Arial" panose="020b0604020202020204" pitchFamily="34" charset="0"/>
                <a:ea typeface="宋体" panose="02010600030101010101" pitchFamily="2" charset="-122"/>
              </a:rPr>
              <a:t>英语是使用范围最广的语言</a:t>
            </a:r>
            <a:r>
              <a:rPr lang="zh-CN" altLang="en-US" sz="1800" b="1">
                <a:latin typeface="Arial" panose="020b0604020202020204" pitchFamily="34" charset="0"/>
                <a:ea typeface="宋体" panose="02010600030101010101" pitchFamily="2" charset="-122"/>
              </a:rPr>
              <a:t>。</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gtEl>
                                        <p:attrNameLst>
                                          <p:attrName>style.visibility</p:attrName>
                                        </p:attrNameLst>
                                      </p:cBhvr>
                                      <p:to>
                                        <p:strVal val="visible"/>
                                      </p:to>
                                    </p:set>
                                    <p:anim calcmode="lin" valueType="num">
                                      <p:cBhvr additive="base">
                                        <p:cTn id="13" dur="500" fill="hold"/>
                                        <p:tgtEl>
                                          <p:spTgt spid="10243"/>
                                        </p:tgtEl>
                                        <p:attrNameLst>
                                          <p:attrName>ppt_x</p:attrName>
                                        </p:attrNameLst>
                                      </p:cBhvr>
                                      <p:tavLst>
                                        <p:tav tm="0">
                                          <p:val>
                                            <p:strVal val="#ppt_x"/>
                                          </p:val>
                                        </p:tav>
                                        <p:tav tm="100000">
                                          <p:val>
                                            <p:strVal val="#ppt_x"/>
                                          </p:val>
                                        </p:tav>
                                      </p:tavLst>
                                    </p:anim>
                                    <p:anim calcmode="lin" valueType="num">
                                      <p:cBhvr additive="base">
                                        <p:cTn id="14"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4" grpId="1"/>
      <p:bldP spid="4" grpId="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614362" y="654844"/>
            <a:ext cx="7653813" cy="3058954"/>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宗教</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三大宗教及其分布地区</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基督教——信仰人数最多的宗教，形成于亚洲西部</a:t>
            </a:r>
            <a:r>
              <a:rPr lang="zh-CN" altLang="en-US" sz="1800" b="1">
                <a:latin typeface="宋体" panose="02010600030101010101" pitchFamily="2" charset="-122"/>
                <a:ea typeface="宋体" panose="02010600030101010101" pitchFamily="2" charset="-122"/>
                <a:cs typeface="宋体" panose="02010600030101010101" pitchFamily="2" charset="-122"/>
              </a:rPr>
              <a:t>，目前集中分布在欧洲、美洲和大洋洲。</a:t>
            </a:r>
          </a:p>
          <a:p>
            <a:pPr>
              <a:lnSpc>
                <a:spcPct val="12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伊斯兰教——教徒被称为穆斯林，产生于阿拉伯半岛</a:t>
            </a:r>
            <a:r>
              <a:rPr lang="zh-CN" altLang="en-US" sz="1800" b="1">
                <a:latin typeface="宋体" panose="02010600030101010101" pitchFamily="2" charset="-122"/>
                <a:ea typeface="宋体" panose="02010600030101010101" pitchFamily="2" charset="-122"/>
                <a:cs typeface="宋体" panose="02010600030101010101" pitchFamily="2" charset="-122"/>
              </a:rPr>
              <a:t>，主要分布在亚洲的西部和东南部、非洲的北部和东部。</a:t>
            </a:r>
          </a:p>
          <a:p>
            <a:pPr>
              <a:lnSpc>
                <a:spcPct val="120000"/>
              </a:lnSpc>
            </a:pP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佛教——创始于古印度</a:t>
            </a:r>
            <a:r>
              <a:rPr lang="zh-CN" altLang="en-US" sz="1800" b="1">
                <a:latin typeface="宋体" panose="02010600030101010101" pitchFamily="2" charset="-122"/>
                <a:ea typeface="宋体" panose="02010600030101010101" pitchFamily="2" charset="-122"/>
                <a:cs typeface="宋体" panose="02010600030101010101" pitchFamily="2" charset="-122"/>
              </a:rPr>
              <a:t>，现在主要分布在亚洲的东部和东南部。</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三大宗教都起源于亚洲</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中国本土诞生的宗教：道教</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27196" y="568166"/>
            <a:ext cx="6744652" cy="1010126"/>
          </a:xfrm>
          <a:prstGeom prst="rect">
            <a:avLst/>
          </a:prstGeom>
          <a:noFill/>
          <a:ln w="9525">
            <a:noFill/>
          </a:ln>
        </p:spPr>
        <p:txBody>
          <a:bodyPr wrap="square" anchor="t">
            <a:spAutoFit/>
          </a:bodyPr>
          <a:lstStyle>
            <a:defPPr algn="l" rtl="0" eaLnBrk="1" hangingPunct="0">
              <a:defRPr kumimoji="0" lang="zh-CN"/>
            </a:defPPr>
          </a:lstStyle>
          <a:p>
            <a:r>
              <a:rPr lang="zh-CN" altLang="en-US" sz="1800" b="1">
                <a:latin typeface="微软雅黑" panose="020b0503020204020204" pitchFamily="34" charset="-122"/>
                <a:ea typeface="微软雅黑" panose="020b0503020204020204" pitchFamily="34" charset="-122"/>
              </a:rPr>
              <a:t>三、聚落（乡村与城市）</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城市景观和乡村景观的差别。</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聚落与自然环境的关系</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1267" name="文本框 3"/>
          <p:cNvSpPr txBox="1"/>
          <p:nvPr/>
        </p:nvSpPr>
        <p:spPr>
          <a:xfrm>
            <a:off x="427196" y="1624489"/>
            <a:ext cx="8716804" cy="3058954"/>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Arial" panose="020b0604020202020204" pitchFamily="34" charset="0"/>
                <a:ea typeface="宋体" panose="02010600030101010101" pitchFamily="2" charset="-122"/>
              </a:rPr>
              <a:t>（1）聚落形成与发展的主要因素：</a:t>
            </a:r>
            <a:r>
              <a:rPr lang="zh-CN" altLang="en-US" sz="1800" b="1">
                <a:solidFill>
                  <a:srgbClr val="FF0000"/>
                </a:solidFill>
                <a:latin typeface="Arial" panose="020b0604020202020204" pitchFamily="34" charset="0"/>
                <a:ea typeface="宋体" panose="02010600030101010101" pitchFamily="2" charset="-122"/>
              </a:rPr>
              <a:t>地势平坦，水源充足，气候温暖湿润，土壤肥沃，自然资源丰富</a:t>
            </a:r>
            <a:r>
              <a:rPr lang="zh-CN" altLang="en-US" sz="1800" b="1">
                <a:latin typeface="Arial" panose="020b0604020202020204" pitchFamily="34" charset="0"/>
                <a:ea typeface="宋体" panose="02010600030101010101" pitchFamily="2" charset="-122"/>
              </a:rPr>
              <a:t>。</a:t>
            </a:r>
          </a:p>
          <a:p>
            <a:pPr>
              <a:lnSpc>
                <a:spcPct val="120000"/>
              </a:lnSpc>
            </a:pPr>
            <a:r>
              <a:rPr lang="zh-CN" altLang="en-US" sz="1800" b="1">
                <a:latin typeface="Arial" panose="020b0604020202020204" pitchFamily="34" charset="0"/>
                <a:ea typeface="宋体" panose="02010600030101010101" pitchFamily="2" charset="-122"/>
              </a:rPr>
              <a:t>（2）建筑风格与当地自然环境的关系：</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因纽特人的冰屋：</a:t>
            </a:r>
            <a:r>
              <a:rPr lang="zh-CN" altLang="en-US" sz="1800" b="1">
                <a:latin typeface="Arial" panose="020b0604020202020204" pitchFamily="34" charset="0"/>
                <a:ea typeface="宋体" panose="02010600030101010101" pitchFamily="2" charset="-122"/>
              </a:rPr>
              <a:t>气候严寒，雪块构筑，低矮，无窗，门小，墙厚，保温性好。</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黄土高原的窑洞：</a:t>
            </a:r>
            <a:r>
              <a:rPr lang="zh-CN" altLang="en-US" sz="1800" b="1">
                <a:latin typeface="Arial" panose="020b0604020202020204" pitchFamily="34" charset="0"/>
                <a:ea typeface="宋体" panose="02010600030101010101" pitchFamily="2" charset="-122"/>
              </a:rPr>
              <a:t>气候干燥，冬冷夏热，利用厚厚的黄土层，挖凿成窑洞，冬暖夏凉。</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傣族竹楼（高架屋）：</a:t>
            </a:r>
            <a:r>
              <a:rPr lang="zh-CN" altLang="en-US" sz="1800" b="1">
                <a:latin typeface="Arial" panose="020b0604020202020204" pitchFamily="34" charset="0"/>
                <a:ea typeface="宋体" panose="02010600030101010101" pitchFamily="2" charset="-122"/>
              </a:rPr>
              <a:t>气候潮湿，炎热多雨双层，楼上住人，凉爽，通风，防潮。</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新疆的平顶屋：</a:t>
            </a:r>
            <a:r>
              <a:rPr lang="zh-CN" altLang="en-US" sz="1800" b="1">
                <a:latin typeface="Arial" panose="020b0604020202020204" pitchFamily="34" charset="0"/>
                <a:ea typeface="宋体" panose="02010600030101010101" pitchFamily="2" charset="-122"/>
              </a:rPr>
              <a:t>气候干燥，风沙大，平顶房，屋顶可以晒收获的农作物。</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西亚的村庄：</a:t>
            </a:r>
            <a:r>
              <a:rPr lang="zh-CN" altLang="en-US" sz="1800" b="1">
                <a:latin typeface="Arial" panose="020b0604020202020204" pitchFamily="34" charset="0"/>
                <a:ea typeface="宋体" panose="02010600030101010101" pitchFamily="2" charset="-122"/>
              </a:rPr>
              <a:t>气候炎热，干燥墙厚，窗小，可以减少白天太阳热量的传入和沙漠吹来的热风。</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7" grpId="1"/>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267" name="文本框 3"/>
          <p:cNvSpPr txBox="1"/>
          <p:nvPr/>
        </p:nvSpPr>
        <p:spPr>
          <a:xfrm>
            <a:off x="421958" y="494348"/>
            <a:ext cx="8505349" cy="1397794"/>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Arial" panose="020b0604020202020204" pitchFamily="34" charset="0"/>
                <a:ea typeface="宋体" panose="02010600030101010101" pitchFamily="2" charset="-122"/>
              </a:rPr>
              <a:t>（3）保护世界遗产的意义：</a:t>
            </a:r>
          </a:p>
          <a:p>
            <a:pPr>
              <a:lnSpc>
                <a:spcPct val="120000"/>
              </a:lnSpc>
            </a:pPr>
            <a:r>
              <a:rPr lang="zh-CN" altLang="en-US" sz="1800" b="1">
                <a:latin typeface="Arial" panose="020b0604020202020204" pitchFamily="34" charset="0"/>
                <a:ea typeface="宋体" panose="02010600030101010101" pitchFamily="2" charset="-122"/>
              </a:rPr>
              <a:t>传统聚落是历史上人类活动和自然环境相互作用的结果，从不同侧面记录了当时社会的经济、政治、文化、民俗等信息。如果不加以保护甚至任意破坏，将导致无法挽回的损失。</a:t>
            </a:r>
          </a:p>
        </p:txBody>
      </p:sp>
      <p:sp>
        <p:nvSpPr>
          <p:cNvPr id="12291" name="文本框 3"/>
          <p:cNvSpPr txBox="1"/>
          <p:nvPr/>
        </p:nvSpPr>
        <p:spPr>
          <a:xfrm>
            <a:off x="421958" y="1972627"/>
            <a:ext cx="8433912" cy="2394585"/>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solidFill>
                  <a:srgbClr val="FF0000"/>
                </a:solidFill>
                <a:latin typeface="Arial" panose="020b0604020202020204" pitchFamily="34" charset="0"/>
                <a:ea typeface="宋体" panose="02010600030101010101" pitchFamily="2" charset="-122"/>
              </a:rPr>
              <a:t>【知识拓展】       人口迁移</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乡村人口向城市迁移。</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（1）原因：乡村人口增长造成劳动力过剩；城乡差别——城市就业机会、物质生活、文化教育等较乡村好。</a:t>
            </a:r>
          </a:p>
          <a:p>
            <a:pPr>
              <a:lnSpc>
                <a:spcPct val="120000"/>
              </a:lnSpc>
            </a:pPr>
            <a:r>
              <a:rPr lang="zh-CN" altLang="en-US" sz="1800" b="1">
                <a:solidFill>
                  <a:srgbClr val="FF0000"/>
                </a:solidFill>
                <a:latin typeface="Arial" panose="020b0604020202020204" pitchFamily="34" charset="0"/>
                <a:ea typeface="宋体" panose="02010600030101010101" pitchFamily="2" charset="-122"/>
              </a:rPr>
              <a:t>（2）影响：一方面为城市提供大量的劳动力，有力地支持城市建设，同时解决了乡村人多地少的问题；另一方面则可能因城市人口过多而引发城市交通拥堵问题、城市物质供应问题、城市就业问题、城市社会治安问题、城市环境问题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down)">
                                      <p:cBhvr>
                                        <p:cTn id="7" dur="500"/>
                                        <p:tgtEl>
                                          <p:spTgt spid="1126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2" nodeType="clickEffect">
                                  <p:stCondLst>
                                    <p:cond delay="0"/>
                                  </p:stCondLst>
                                  <p:childTnLst>
                                    <p:set>
                                      <p:cBhvr>
                                        <p:cTn id="12" dur="1" fill="hold">
                                          <p:stCondLst>
                                            <p:cond delay="0"/>
                                          </p:stCondLst>
                                        </p:cTn>
                                        <p:tgtEl>
                                          <p:spTgt spid="12291"/>
                                        </p:tgtEl>
                                        <p:attrNameLst>
                                          <p:attrName>style.visibility</p:attrName>
                                        </p:attrNameLst>
                                      </p:cBhvr>
                                      <p:to>
                                        <p:strVal val="visible"/>
                                      </p:to>
                                    </p:set>
                                    <p:animEffect transition="in" filter="wipe(down)">
                                      <p:cBhvr>
                                        <p:cTn id="13"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7" grpId="1"/>
      <p:bldP spid="12291" grpId="2"/>
      <p:bldP spid="12291" grpId="3"/>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676275" y="474821"/>
            <a:ext cx="4400550" cy="437674"/>
          </a:xfrm>
          <a:prstGeom prst="rect">
            <a:avLst/>
          </a:prstGeom>
          <a:noFill/>
          <a:ln w="9525">
            <a:noFill/>
          </a:ln>
        </p:spPr>
        <p:txBody>
          <a:bodyPr wrap="square" anchor="t">
            <a:spAutoFit/>
          </a:bodyPr>
          <a:lstStyle>
            <a:defPPr algn="l" rtl="0" eaLnBrk="1" hangingPunct="0">
              <a:defRPr kumimoji="0" lang="zh-CN"/>
            </a:defPPr>
          </a:lstStyle>
          <a:p>
            <a:r>
              <a:rPr lang="zh-CN" altLang="en-US" sz="2400" b="1">
                <a:latin typeface="微软雅黑" panose="020b0503020204020204" pitchFamily="34" charset="-122"/>
                <a:ea typeface="微软雅黑" panose="020b0503020204020204" pitchFamily="34" charset="-122"/>
              </a:rPr>
              <a:t>发展与合作</a:t>
            </a:r>
          </a:p>
        </p:txBody>
      </p:sp>
      <p:sp>
        <p:nvSpPr>
          <p:cNvPr id="2" name="文本框 1"/>
          <p:cNvSpPr txBox="1"/>
          <p:nvPr/>
        </p:nvSpPr>
        <p:spPr>
          <a:xfrm>
            <a:off x="543401" y="998696"/>
            <a:ext cx="7960995" cy="1397794"/>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一、地域发展差异</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大洲差异：</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欧洲的平均发展很高，非洲的平均发展很低。</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国家差异：根据发展水平的差异，大体把国家分为发达国家和发展中国家。</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差异的原因：</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自然条件、开发历史、经济发展水平不同</a:t>
            </a:r>
            <a:r>
              <a:rPr lang="zh-CN" altLang="en-US" sz="1800" b="1">
                <a:latin typeface="宋体" panose="02010600030101010101" pitchFamily="2" charset="-122"/>
                <a:ea typeface="宋体" panose="02010600030101010101" pitchFamily="2" charset="-122"/>
                <a:cs typeface="宋体" panose="02010600030101010101" pitchFamily="2" charset="-122"/>
              </a:rPr>
              <a:t>等。</a:t>
            </a:r>
          </a:p>
        </p:txBody>
      </p:sp>
      <p:sp>
        <p:nvSpPr>
          <p:cNvPr id="13315" name="文本框 3"/>
          <p:cNvSpPr txBox="1"/>
          <p:nvPr/>
        </p:nvSpPr>
        <p:spPr>
          <a:xfrm>
            <a:off x="543401" y="2480310"/>
            <a:ext cx="7960995" cy="1978342"/>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二、发达国家和发展中国家的分布</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分布规律：</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发达国家主要分布在欧洲、北美洲、大洋洲</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发展中国家主要分布在非洲、南美洲、亚洲</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Arial" panose="020b0604020202020204" pitchFamily="34" charset="0"/>
                <a:ea typeface="宋体" panose="02010600030101010101" pitchFamily="2" charset="-122"/>
              </a:rPr>
              <a:t>2</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主要国家：发达国家如美国、加拿大、英国、日本、澳大利亚等，发展中国家如埃及、巴西、中国等。</a:t>
            </a:r>
          </a:p>
          <a:p>
            <a:pPr>
              <a:lnSpc>
                <a:spcPct val="110000"/>
              </a:lnSpc>
            </a:pPr>
            <a:r>
              <a:rPr lang="zh-CN" altLang="en-US" sz="1800" b="1">
                <a:latin typeface="Arial" panose="020b0604020202020204" pitchFamily="34" charset="0"/>
                <a:ea typeface="宋体" panose="02010600030101010101" pitchFamily="2" charset="-122"/>
              </a:rPr>
              <a:t>3</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产业结构：工业、农业、服务业的差别。</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8" presetClass="entr" presetSubtype="12"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downLeft)">
                                      <p:cBhvr>
                                        <p:cTn id="14" dur="500"/>
                                        <p:tgtEl>
                                          <p:spTgt spid="2"/>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1" presetClass="entr" presetSubtype="1" fill="hold" grpId="2" nodeType="clickEffect">
                                  <p:stCondLst>
                                    <p:cond delay="0"/>
                                  </p:stCondLst>
                                  <p:childTnLst>
                                    <p:set>
                                      <p:cBhvr>
                                        <p:cTn id="19" dur="1" fill="hold">
                                          <p:stCondLst>
                                            <p:cond delay="0"/>
                                          </p:stCondLst>
                                        </p:cTn>
                                        <p:tgtEl>
                                          <p:spTgt spid="13315"/>
                                        </p:tgtEl>
                                        <p:attrNameLst>
                                          <p:attrName>style.visibility</p:attrName>
                                        </p:attrNameLst>
                                      </p:cBhvr>
                                      <p:to>
                                        <p:strVal val="visible"/>
                                      </p:to>
                                    </p:set>
                                    <p:animEffect transition="in" filter="wheel(1)">
                                      <p:cBhvr>
                                        <p:cTn id="20" dur="20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1"/>
      <p:bldP spid="13315" grpId="2"/>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6" name="文本框 4"/>
          <p:cNvSpPr txBox="1"/>
          <p:nvPr/>
        </p:nvSpPr>
        <p:spPr>
          <a:xfrm>
            <a:off x="386715" y="809149"/>
            <a:ext cx="8512969" cy="2781776"/>
          </a:xfrm>
          <a:prstGeom prst="rect">
            <a:avLst/>
          </a:prstGeom>
          <a:noFill/>
          <a:ln w="9525">
            <a:noFill/>
          </a:ln>
        </p:spPr>
        <p:txBody>
          <a:bodyPr wrap="square" anchor="t">
            <a:spAutoFit/>
          </a:bodyPr>
          <a:lstStyle>
            <a:defPPr algn="l" rtl="0" eaLnBrk="1" hangingPunct="0">
              <a:defRPr kumimoji="0" lang="zh-CN"/>
            </a:defPPr>
          </a:lstStyle>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三、南北对话与南南合作</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南北对话</a:t>
            </a:r>
            <a:r>
              <a:rPr lang="zh-CN" altLang="en-US" sz="1800" b="1">
                <a:latin typeface="宋体" panose="02010600030101010101" pitchFamily="2" charset="-122"/>
                <a:ea typeface="宋体" panose="02010600030101010101" pitchFamily="2" charset="-122"/>
                <a:cs typeface="宋体" panose="02010600030101010101" pitchFamily="2" charset="-122"/>
              </a:rPr>
              <a:t>：指发展中国家与发达国家之间的政治、经济商谈。</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南南合作</a:t>
            </a:r>
            <a:r>
              <a:rPr lang="zh-CN" altLang="en-US" sz="1800" b="1">
                <a:latin typeface="宋体" panose="02010600030101010101" pitchFamily="2" charset="-122"/>
                <a:ea typeface="宋体" panose="02010600030101010101" pitchFamily="2" charset="-122"/>
                <a:cs typeface="宋体" panose="02010600030101010101" pitchFamily="2" charset="-122"/>
              </a:rPr>
              <a:t>：发展中国家与发展中国家之间的互相合作。</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四、国际经济合作</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合作的原因：</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资源、能源等分布不平衡，各国的资金、技术、市场等条件不一样。</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合作的重要性：相互取长补短，实现共同进步。</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主要的国际组织。</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strips(downLeft)">
                                      <p:cBhvr>
                                        <p:cTn id="7" dur="500"/>
                                        <p:tgtEl>
                                          <p:spTgt spid="1331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13316">
                                            <p:txEl>
                                              <p:pRg st="3" end="3"/>
                                            </p:txEl>
                                          </p:spTgt>
                                        </p:tgtEl>
                                        <p:attrNameLst>
                                          <p:attrName>style.visibility</p:attrName>
                                        </p:attrNameLst>
                                      </p:cBhvr>
                                      <p:to>
                                        <p:strVal val="visible"/>
                                      </p:to>
                                    </p:set>
                                    <p:animEffect transition="in" filter="wipe(down)">
                                      <p:cBhvr>
                                        <p:cTn id="13" dur="500"/>
                                        <p:tgtEl>
                                          <p:spTgt spid="13316">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3316">
                                            <p:txEl>
                                              <p:pRg st="4" end="4"/>
                                            </p:txEl>
                                          </p:spTgt>
                                        </p:tgtEl>
                                        <p:attrNameLst>
                                          <p:attrName>style.visibility</p:attrName>
                                        </p:attrNameLst>
                                      </p:cBhvr>
                                      <p:to>
                                        <p:strVal val="visible"/>
                                      </p:to>
                                    </p:set>
                                    <p:animEffect transition="in" filter="wipe(down)">
                                      <p:cBhvr>
                                        <p:cTn id="16" dur="500"/>
                                        <p:tgtEl>
                                          <p:spTgt spid="13316">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13316">
                                            <p:txEl>
                                              <p:pRg st="5" end="5"/>
                                            </p:txEl>
                                          </p:spTgt>
                                        </p:tgtEl>
                                        <p:attrNameLst>
                                          <p:attrName>style.visibility</p:attrName>
                                        </p:attrNameLst>
                                      </p:cBhvr>
                                      <p:to>
                                        <p:strVal val="visible"/>
                                      </p:to>
                                    </p:set>
                                    <p:animEffect transition="in" filter="wipe(down)">
                                      <p:cBhvr>
                                        <p:cTn id="19" dur="500"/>
                                        <p:tgtEl>
                                          <p:spTgt spid="13316">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13316">
                                            <p:txEl>
                                              <p:pRg st="6" end="6"/>
                                            </p:txEl>
                                          </p:spTgt>
                                        </p:tgtEl>
                                        <p:attrNameLst>
                                          <p:attrName>style.visibility</p:attrName>
                                        </p:attrNameLst>
                                      </p:cBhvr>
                                      <p:to>
                                        <p:strVal val="visible"/>
                                      </p:to>
                                    </p:set>
                                    <p:animEffect transition="in" filter="wipe(down)">
                                      <p:cBhvr>
                                        <p:cTn id="22" dur="500"/>
                                        <p:tgtEl>
                                          <p:spTgt spid="133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6388" name="组合 6"/>
          <p:cNvGrpSpPr/>
          <p:nvPr/>
        </p:nvGrpSpPr>
        <p:grpSpPr>
          <a:xfrm>
            <a:off x="884635" y="792003"/>
            <a:ext cx="7045642" cy="2055240"/>
            <a:chOff x="-354" y="1615"/>
            <a:chExt cx="11095" cy="3238"/>
          </a:xfrm>
        </p:grpSpPr>
        <p:pic>
          <p:nvPicPr>
            <p:cNvPr id="16389" name="图片 4" descr="截图20210207095551"/>
            <p:cNvPicPr>
              <a:picLocks noChangeAspect="1"/>
            </p:cNvPicPr>
            <p:nvPr/>
          </p:nvPicPr>
          <p:blipFill>
            <a:blip r:embed="rId2"/>
            <a:stretch>
              <a:fillRect/>
            </a:stretch>
          </p:blipFill>
          <p:spPr>
            <a:xfrm>
              <a:off x="-354" y="1615"/>
              <a:ext cx="4585" cy="3238"/>
            </a:xfrm>
            <a:prstGeom prst="rect">
              <a:avLst/>
            </a:prstGeom>
            <a:noFill/>
            <a:ln w="9525">
              <a:noFill/>
            </a:ln>
          </p:spPr>
        </p:pic>
        <p:pic>
          <p:nvPicPr>
            <p:cNvPr id="16390" name="图片 5" descr="截图20210207095723"/>
            <p:cNvPicPr>
              <a:picLocks noChangeAspect="1"/>
            </p:cNvPicPr>
            <p:nvPr/>
          </p:nvPicPr>
          <p:blipFill>
            <a:blip r:embed="rId3"/>
            <a:stretch>
              <a:fillRect/>
            </a:stretch>
          </p:blipFill>
          <p:spPr>
            <a:xfrm>
              <a:off x="4230" y="1615"/>
              <a:ext cx="6511" cy="3048"/>
            </a:xfrm>
            <a:prstGeom prst="rect">
              <a:avLst/>
            </a:prstGeom>
            <a:noFill/>
            <a:ln w="9525">
              <a:noFill/>
            </a:ln>
          </p:spPr>
        </p:pic>
      </p:grpSp>
      <p:sp>
        <p:nvSpPr>
          <p:cNvPr id="16387" name="文本框 3"/>
          <p:cNvSpPr txBox="1"/>
          <p:nvPr/>
        </p:nvSpPr>
        <p:spPr>
          <a:xfrm>
            <a:off x="221933" y="169545"/>
            <a:ext cx="8725376" cy="62245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r>
              <a:rPr lang="zh-CN" altLang="en-US" sz="1800" b="1">
                <a:latin typeface="Arial" panose="020b0604020202020204" pitchFamily="34" charset="0"/>
                <a:ea typeface="宋体" panose="02010600030101010101" pitchFamily="2" charset="-122"/>
              </a:rPr>
              <a:t>（2020·威海）下图为“金砖五国”人口密度、自然增长率与人口数量统计图，下表为“金砖五国”不同年龄人口构成情况。读图表，完成1～2题。</a:t>
            </a:r>
          </a:p>
        </p:txBody>
      </p:sp>
      <p:sp>
        <p:nvSpPr>
          <p:cNvPr id="8" name="文本框 7"/>
          <p:cNvSpPr txBox="1"/>
          <p:nvPr/>
        </p:nvSpPr>
        <p:spPr>
          <a:xfrm>
            <a:off x="441960" y="2727484"/>
            <a:ext cx="8595837" cy="2062162"/>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Arial" panose="020b0604020202020204" pitchFamily="34" charset="0"/>
                <a:ea typeface="宋体" panose="02010600030101010101" pitchFamily="2" charset="-122"/>
              </a:rPr>
              <a:t>1</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关于五国人口的叙述，正确的是（     ）</a:t>
            </a:r>
          </a:p>
          <a:p>
            <a:pPr>
              <a:lnSpc>
                <a:spcPct val="120000"/>
              </a:lnSpc>
            </a:pPr>
            <a:r>
              <a:rPr lang="zh-CN" altLang="en-US" sz="1800" b="1">
                <a:latin typeface="Arial" panose="020b0604020202020204" pitchFamily="34" charset="0"/>
                <a:ea typeface="宋体" panose="02010600030101010101" pitchFamily="2" charset="-122"/>
              </a:rPr>
              <a:t>A</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中国人口密度高于印度                             B</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南非人口自然增长率最高</a:t>
            </a:r>
          </a:p>
          <a:p>
            <a:pPr>
              <a:lnSpc>
                <a:spcPct val="120000"/>
              </a:lnSpc>
            </a:pPr>
            <a:r>
              <a:rPr lang="zh-CN" altLang="en-US" sz="1800" b="1">
                <a:latin typeface="Arial" panose="020b0604020202020204" pitchFamily="34" charset="0"/>
                <a:ea typeface="宋体" panose="02010600030101010101" pitchFamily="2" charset="-122"/>
              </a:rPr>
              <a:t>C</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65岁及以上人口比例最高的是中国          D</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人口数量最少的是巴西</a:t>
            </a:r>
          </a:p>
          <a:p>
            <a:pPr>
              <a:lnSpc>
                <a:spcPct val="120000"/>
              </a:lnSpc>
            </a:pPr>
            <a:r>
              <a:rPr lang="zh-CN" altLang="en-US" sz="1800" b="1">
                <a:latin typeface="Arial" panose="020b0604020202020204" pitchFamily="34" charset="0"/>
                <a:ea typeface="宋体" panose="02010600030101010101" pitchFamily="2" charset="-122"/>
              </a:rPr>
              <a:t>2</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中国在2016年1月全面实施一对夫妇可生育两个子女的“二孩”政策，原因是（    ）</a:t>
            </a:r>
          </a:p>
          <a:p>
            <a:pPr>
              <a:lnSpc>
                <a:spcPct val="120000"/>
              </a:lnSpc>
            </a:pPr>
            <a:r>
              <a:rPr lang="zh-CN" altLang="en-US" sz="1800" b="1">
                <a:latin typeface="Arial" panose="020b0604020202020204" pitchFamily="34" charset="0"/>
                <a:ea typeface="宋体" panose="02010600030101010101" pitchFamily="2" charset="-122"/>
              </a:rPr>
              <a:t>A</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人口数量负增长  </a:t>
            </a:r>
            <a:r>
              <a:rPr lang="en-US" altLang="zh-CN" sz="1800" b="1">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  B</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人口密度变小    </a:t>
            </a:r>
          </a:p>
          <a:p>
            <a:pPr>
              <a:lnSpc>
                <a:spcPct val="120000"/>
              </a:lnSpc>
            </a:pPr>
            <a:r>
              <a:rPr lang="zh-CN" altLang="en-US" sz="1800" b="1">
                <a:latin typeface="Arial" panose="020b0604020202020204" pitchFamily="34" charset="0"/>
                <a:ea typeface="宋体" panose="02010600030101010101" pitchFamily="2" charset="-122"/>
              </a:rPr>
              <a:t>C</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人口结构步入老龄化    </a:t>
            </a:r>
            <a:r>
              <a:rPr lang="en-US" altLang="zh-CN" sz="1800" b="1">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 D</a:t>
            </a:r>
            <a:r>
              <a:rPr lang="en-US" altLang="zh-CN" sz="1800" b="1">
                <a:latin typeface="Arial" panose="020b0604020202020204" pitchFamily="34" charset="0"/>
                <a:ea typeface="宋体" panose="02010600030101010101" pitchFamily="2" charset="-122"/>
              </a:rPr>
              <a:t>.</a:t>
            </a:r>
            <a:r>
              <a:rPr lang="zh-CN" altLang="en-US" sz="1800" b="1">
                <a:latin typeface="Arial" panose="020b0604020202020204" pitchFamily="34" charset="0"/>
                <a:ea typeface="宋体" panose="02010600030101010101" pitchFamily="2" charset="-122"/>
              </a:rPr>
              <a:t>人口大规模迁出</a:t>
            </a:r>
          </a:p>
        </p:txBody>
      </p:sp>
      <p:sp>
        <p:nvSpPr>
          <p:cNvPr id="9" name="文本框 8"/>
          <p:cNvSpPr txBox="1"/>
          <p:nvPr/>
        </p:nvSpPr>
        <p:spPr>
          <a:xfrm>
            <a:off x="4139565" y="2692241"/>
            <a:ext cx="327422" cy="437674"/>
          </a:xfrm>
          <a:prstGeom prst="rect">
            <a:avLst/>
          </a:prstGeom>
          <a:noFill/>
          <a:ln w="9525">
            <a:noFill/>
          </a:ln>
        </p:spPr>
        <p:txBody>
          <a:bodyPr wrap="square" anchor="t">
            <a:spAutoFit/>
          </a:bodyPr>
          <a:lstStyle>
            <a:defPPr algn="l" rtl="0" eaLnBrk="1" hangingPunct="0">
              <a:defRPr kumimoji="0" lang="zh-CN"/>
            </a:defPPr>
          </a:lstStyle>
          <a:p>
            <a:r>
              <a:rPr lang="zh-CN" altLang="en-US" sz="2400">
                <a:solidFill>
                  <a:srgbClr val="C00000"/>
                </a:solidFill>
                <a:latin typeface="Arial" panose="020b0604020202020204" pitchFamily="34" charset="0"/>
                <a:ea typeface="宋体" panose="02010600030101010101" pitchFamily="2" charset="-122"/>
              </a:rPr>
              <a:t>B</a:t>
            </a:r>
          </a:p>
        </p:txBody>
      </p:sp>
      <p:sp>
        <p:nvSpPr>
          <p:cNvPr id="10" name="文本框 9"/>
          <p:cNvSpPr txBox="1"/>
          <p:nvPr/>
        </p:nvSpPr>
        <p:spPr>
          <a:xfrm>
            <a:off x="8662750" y="3727132"/>
            <a:ext cx="222646"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C</a:t>
            </a:r>
          </a:p>
        </p:txBody>
      </p:sp>
      <p:sp>
        <p:nvSpPr>
          <p:cNvPr id="2" name="文本框 1"/>
          <p:cNvSpPr txBox="1"/>
          <p:nvPr/>
        </p:nvSpPr>
        <p:spPr>
          <a:xfrm>
            <a:off x="320992" y="922972"/>
            <a:ext cx="8501538" cy="1397794"/>
          </a:xfrm>
          <a:prstGeom prst="rect">
            <a:avLst/>
          </a:prstGeom>
          <a:solidFill>
            <a:schemeClr val="accent4">
              <a:lumMod val="40000"/>
              <a:lumOff val="60000"/>
            </a:schemeClr>
          </a:solidFill>
          <a:ln w="28575" cmpd="sng">
            <a:solidFill>
              <a:schemeClr val="accent1">
                <a:shade val="50000"/>
              </a:schemeClr>
            </a:solidFill>
            <a:prstDash val="solid"/>
          </a:ln>
        </p:spPr>
        <p:style>
          <a:lnRef idx="2">
            <a:schemeClr val="accent4"/>
          </a:lnRef>
          <a:fillRef idx="1">
            <a:schemeClr val="lt1"/>
          </a:fillRef>
          <a:effectRef idx="0">
            <a:schemeClr val="accent4"/>
          </a:effectRef>
          <a:fontRef idx="minor">
            <a:schemeClr val="dk1"/>
          </a:fontRef>
        </p:style>
        <p:txBody>
          <a:bodyPr wrap="square"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20000"/>
              </a:lnSpc>
            </a:pP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解析：本题主要考查金砖五国的人口密度、自然增长率与人口数量等地理学科素养的相关知识。读图可知，中国人口密度不高于印度，南非人口自然增长率最高，65岁及以上人口比例最高的是俄罗斯，人口数量最少的是南非。全面实施一对夫妇可生育两个子女的“二孩”政策，原因是人口结构步入老龄化。所以1选B。2选C。</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1" presetClass="entr" presetSubtype="1" fill="hold" grpId="1"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1)">
                                      <p:cBhvr>
                                        <p:cTn id="14" dur="2000"/>
                                        <p:tgtEl>
                                          <p:spTgt spid="9"/>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4" presetClass="entr" presetSubtype="16" fill="hold" grpId="2"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ox(in)">
                                      <p:cBhvr>
                                        <p:cTn id="20" dur="2000"/>
                                        <p:tgtEl>
                                          <p:spTgt spid="10"/>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 presetClass="entr" presetSubtype="0" fill="hold" grpId="3" nodeType="click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P spid="10" grpId="2"/>
      <p:bldP spid="2" grpId="3"/>
      <p:bldP spid="2" grpId="4"/>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1" name="文本框 3"/>
          <p:cNvSpPr txBox="1"/>
          <p:nvPr/>
        </p:nvSpPr>
        <p:spPr>
          <a:xfrm>
            <a:off x="377190" y="315754"/>
            <a:ext cx="7666673" cy="732949"/>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（2020·福建）下图为我国某地聚落景观，当地居民以茶树种植为主业。读图，完成</a:t>
            </a: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17412" name="图片 4" descr="截图20210207110957"/>
          <p:cNvPicPr>
            <a:picLocks noChangeAspect="1"/>
          </p:cNvPicPr>
          <p:nvPr/>
        </p:nvPicPr>
        <p:blipFill>
          <a:blip r:embed="rId2"/>
          <a:stretch>
            <a:fillRect/>
          </a:stretch>
        </p:blipFill>
        <p:spPr>
          <a:xfrm>
            <a:off x="5820728" y="899160"/>
            <a:ext cx="3044190" cy="2314575"/>
          </a:xfrm>
          <a:prstGeom prst="rect">
            <a:avLst/>
          </a:prstGeom>
          <a:noFill/>
          <a:ln w="9525">
            <a:noFill/>
          </a:ln>
        </p:spPr>
      </p:pic>
      <p:sp>
        <p:nvSpPr>
          <p:cNvPr id="2" name="文本框 1"/>
          <p:cNvSpPr txBox="1"/>
          <p:nvPr/>
        </p:nvSpPr>
        <p:spPr>
          <a:xfrm>
            <a:off x="377190" y="1048703"/>
            <a:ext cx="5506402" cy="2226469"/>
          </a:xfrm>
          <a:prstGeom prst="rect">
            <a:avLst/>
          </a:prstGeom>
          <a:noFill/>
          <a:ln w="9525">
            <a:noFill/>
          </a:ln>
        </p:spPr>
        <p:txBody>
          <a:bodyPr wrap="square"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该景观的聚落形式及判断理由是（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①城市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②乡村 ③从事农业生产 ④从事非农业生产</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①④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②④</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该聚落最可能位于（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宁夏平原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内蒙古高原</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东南丘陵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塔里木盆地</a:t>
            </a:r>
          </a:p>
        </p:txBody>
      </p:sp>
      <p:sp>
        <p:nvSpPr>
          <p:cNvPr id="7" name="文本框 6"/>
          <p:cNvSpPr txBox="1"/>
          <p:nvPr/>
        </p:nvSpPr>
        <p:spPr>
          <a:xfrm>
            <a:off x="4208145" y="1091565"/>
            <a:ext cx="454819"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C</a:t>
            </a:r>
          </a:p>
        </p:txBody>
      </p:sp>
      <p:sp>
        <p:nvSpPr>
          <p:cNvPr id="8" name="文本框 7"/>
          <p:cNvSpPr txBox="1"/>
          <p:nvPr/>
        </p:nvSpPr>
        <p:spPr>
          <a:xfrm>
            <a:off x="2804636" y="2156460"/>
            <a:ext cx="516255"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C</a:t>
            </a:r>
          </a:p>
        </p:txBody>
      </p:sp>
      <p:sp>
        <p:nvSpPr>
          <p:cNvPr id="9" name="文本框 8"/>
          <p:cNvSpPr txBox="1"/>
          <p:nvPr/>
        </p:nvSpPr>
        <p:spPr>
          <a:xfrm>
            <a:off x="433388" y="3351371"/>
            <a:ext cx="8145304" cy="1397794"/>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解析：本题组主要考查聚落的相关知识。第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题，由图可知，展示了“瓦房”“青山”“农田”“拱桥”景观，是典型的乡村聚落，这里主要从事农业活动。第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题，由图可知，该聚落依山而建，地势起伏大，植被覆盖率高，可能分布在我国东南丘陵地区。所以</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选C，</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 presetClass="entr" presetSubtype="4" fill="hold" grpId="2"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9">
                                            <p:txEl>
                                              <p:charRg st="0" end="127"/>
                                            </p:txEl>
                                          </p:spTgt>
                                        </p:tgtEl>
                                        <p:attrNameLst>
                                          <p:attrName>style.visibility</p:attrName>
                                        </p:attrNameLst>
                                      </p:cBhvr>
                                      <p:to>
                                        <p:strVal val="visible"/>
                                      </p:to>
                                    </p:set>
                                    <p:animEffect transition="in" filter="box(in)">
                                      <p:cBhvr>
                                        <p:cTn id="27" dur="2000"/>
                                        <p:tgtEl>
                                          <p:spTgt spid="9">
                                            <p:txEl>
                                              <p:charRg st="0" end="12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1"/>
      <p:bldP spid="8" grpId="2"/>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5" name="文本框 3"/>
          <p:cNvSpPr txBox="1"/>
          <p:nvPr/>
        </p:nvSpPr>
        <p:spPr>
          <a:xfrm>
            <a:off x="476250" y="367665"/>
            <a:ext cx="8318658" cy="1065371"/>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菏泽）美国的原住居民是印第安人，其他均为外来移民及其后裔。2020年5月25日美国发生的白人警察暴力执法致黑人平民死亡事件，引发了美国各州及其他国家大规模反种族歧视游行示威活动。读世界人种分布示意图，完成</a:t>
            </a: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18436" name="图片 4" descr="截图20210207111841"/>
          <p:cNvPicPr>
            <a:picLocks noChangeAspect="1"/>
          </p:cNvPicPr>
          <p:nvPr/>
        </p:nvPicPr>
        <p:blipFill>
          <a:blip r:embed="rId2"/>
          <a:stretch>
            <a:fillRect/>
          </a:stretch>
        </p:blipFill>
        <p:spPr>
          <a:xfrm>
            <a:off x="5186838" y="1432560"/>
            <a:ext cx="3548538" cy="2179320"/>
          </a:xfrm>
          <a:prstGeom prst="rect">
            <a:avLst/>
          </a:prstGeom>
          <a:noFill/>
          <a:ln w="9525">
            <a:noFill/>
          </a:ln>
        </p:spPr>
      </p:pic>
      <p:sp>
        <p:nvSpPr>
          <p:cNvPr id="18437" name="文本框 5"/>
          <p:cNvSpPr txBox="1"/>
          <p:nvPr/>
        </p:nvSpPr>
        <p:spPr>
          <a:xfrm>
            <a:off x="403860" y="1432560"/>
            <a:ext cx="5841206" cy="2062162"/>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美国黑人主要是（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亚洲移民的后裔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大洋洲移民的后裔</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非洲移民的后裔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南美洲移民的后裔</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美国的原住居民印第安人属于（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白色人种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黄色人种</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黑色人种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混血人种</a:t>
            </a:r>
          </a:p>
        </p:txBody>
      </p:sp>
      <p:sp>
        <p:nvSpPr>
          <p:cNvPr id="7" name="文本框 6"/>
          <p:cNvSpPr txBox="1"/>
          <p:nvPr/>
        </p:nvSpPr>
        <p:spPr>
          <a:xfrm>
            <a:off x="2702481" y="1515427"/>
            <a:ext cx="317897"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C</a:t>
            </a:r>
          </a:p>
        </p:txBody>
      </p:sp>
      <p:sp>
        <p:nvSpPr>
          <p:cNvPr id="8" name="文本框 7"/>
          <p:cNvSpPr txBox="1"/>
          <p:nvPr/>
        </p:nvSpPr>
        <p:spPr>
          <a:xfrm>
            <a:off x="4021455" y="2482930"/>
            <a:ext cx="285750"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B</a:t>
            </a:r>
          </a:p>
        </p:txBody>
      </p:sp>
      <p:sp>
        <p:nvSpPr>
          <p:cNvPr id="9" name="文本框 8"/>
          <p:cNvSpPr txBox="1"/>
          <p:nvPr/>
        </p:nvSpPr>
        <p:spPr>
          <a:xfrm>
            <a:off x="403860" y="3671412"/>
            <a:ext cx="8391049" cy="1065371"/>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解析：本题组主要考查世界人种的相关知识。第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题，非洲的中南部是黑种人的故乡，美国黑人主要是非洲移民的后裔。第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题，美国的原住居民印第安人据传是由亚洲经白令海峡陆续迁入到南北美洲，属于黄色人种。所以</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选C，</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3" presetClass="entr" presetSubtype="10" fill="hold" grpId="2"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9460" name="图片 4" descr="截图20210207112551"/>
          <p:cNvPicPr>
            <a:picLocks noChangeAspect="1"/>
          </p:cNvPicPr>
          <p:nvPr/>
        </p:nvPicPr>
        <p:blipFill>
          <a:blip r:embed="rId2"/>
          <a:stretch>
            <a:fillRect/>
          </a:stretch>
        </p:blipFill>
        <p:spPr>
          <a:xfrm>
            <a:off x="5076825" y="1982153"/>
            <a:ext cx="3978116" cy="2064067"/>
          </a:xfrm>
          <a:prstGeom prst="rect">
            <a:avLst/>
          </a:prstGeom>
          <a:noFill/>
          <a:ln w="9525">
            <a:noFill/>
          </a:ln>
        </p:spPr>
      </p:pic>
      <p:sp>
        <p:nvSpPr>
          <p:cNvPr id="19461" name="文本框 5"/>
          <p:cNvSpPr txBox="1"/>
          <p:nvPr/>
        </p:nvSpPr>
        <p:spPr>
          <a:xfrm>
            <a:off x="482917" y="211455"/>
            <a:ext cx="8372951" cy="4720590"/>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2019年12月，联合国将每年5月21日确定为“国际茶日”。茶叶已成为很多发展中国家农民收入的重要来源。下图为某年世界主要产茶国茶产量比重。读图，完成3～5题。7.</a:t>
            </a:r>
            <a:r>
              <a:rPr lang="zh-CN" altLang="en-US" sz="1800" b="1">
                <a:latin typeface="宋体" panose="02010600030101010101" pitchFamily="2" charset="-122"/>
                <a:ea typeface="宋体" panose="02010600030101010101" pitchFamily="2" charset="-122"/>
                <a:cs typeface="宋体" panose="02010600030101010101" pitchFamily="2" charset="-122"/>
              </a:rPr>
              <a:t>据图可知（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主要产茶国多为发展中国家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非洲的茶产量居世界第三位</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发展中国家中印度茶产量最多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南美洲中的阿根廷茶产量最少</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联合国设定“国际茶日”是为了（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积极鼓励发达国家种植茶树，增加出口创汇</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提高发展中国家收入，促进茶文化广泛传播</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扩大世界茶树种植面积，改善大气环境质量</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改变茶树生长习性，增加世界各国茶叶产量</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作为传播茶文化的小使者，同学们可以（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①参观茶博物馆    ②了解制茶过程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③学习茶艺    ④掌握烹饪技术</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a:t>
            </a:r>
          </a:p>
        </p:txBody>
      </p:sp>
      <p:sp>
        <p:nvSpPr>
          <p:cNvPr id="7" name="文本框 6"/>
          <p:cNvSpPr txBox="1"/>
          <p:nvPr/>
        </p:nvSpPr>
        <p:spPr>
          <a:xfrm>
            <a:off x="2879407" y="864870"/>
            <a:ext cx="296466"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A</a:t>
            </a:r>
          </a:p>
        </p:txBody>
      </p:sp>
      <p:sp>
        <p:nvSpPr>
          <p:cNvPr id="8" name="文本框 7"/>
          <p:cNvSpPr txBox="1"/>
          <p:nvPr/>
        </p:nvSpPr>
        <p:spPr>
          <a:xfrm>
            <a:off x="4281725" y="1905000"/>
            <a:ext cx="296465"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B</a:t>
            </a:r>
          </a:p>
        </p:txBody>
      </p:sp>
      <p:sp>
        <p:nvSpPr>
          <p:cNvPr id="9" name="文本框 8"/>
          <p:cNvSpPr txBox="1"/>
          <p:nvPr/>
        </p:nvSpPr>
        <p:spPr>
          <a:xfrm>
            <a:off x="4932521" y="3576876"/>
            <a:ext cx="350044" cy="391477"/>
          </a:xfrm>
          <a:prstGeom prst="rect">
            <a:avLst/>
          </a:prstGeom>
          <a:noFill/>
          <a:ln w="9525">
            <a:noFill/>
          </a:ln>
        </p:spPr>
        <p:txBody>
          <a:bodyPr wrap="square" anchor="t">
            <a:spAutoFit/>
          </a:bodyPr>
          <a:lstStyle>
            <a:defPPr algn="l" rtl="0" eaLnBrk="1" hangingPunct="0">
              <a:defRPr kumimoji="0" lang="zh-CN"/>
            </a:defPPr>
          </a:lstStyle>
          <a:p>
            <a:r>
              <a:rPr lang="zh-CN" altLang="en-US" sz="2100" b="1">
                <a:solidFill>
                  <a:srgbClr val="C00000"/>
                </a:solidFill>
                <a:latin typeface="Arial" panose="020b0604020202020204" pitchFamily="34" charset="0"/>
                <a:ea typeface="宋体" panose="02010600030101010101" pitchFamily="2" charset="-122"/>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55307" y="572929"/>
            <a:ext cx="8226267" cy="2145983"/>
          </a:xfrm>
          <a:prstGeom prst="rect">
            <a:avLst/>
          </a:prstGeom>
          <a:noFill/>
          <a:ln w="9525">
            <a:noFill/>
          </a:ln>
        </p:spPr>
        <p:txBody>
          <a:bodyPr wrap="square" anchor="t">
            <a:spAutoFit/>
          </a:bodyPr>
          <a:lstStyle>
            <a:defPPr algn="l" rtl="0" eaLnBrk="1" hangingPunct="0">
              <a:defRPr kumimoji="0" lang="zh-CN"/>
            </a:defPPr>
          </a:lstStyle>
          <a:p>
            <a:pPr>
              <a:lnSpc>
                <a:spcPct val="150000"/>
              </a:lnSpc>
            </a:pP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解析：本题组主要考查据图分析问题的相关知识。第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题，读图可知，亚洲、非洲、南美洲的国家产茶叶最多，这些大洲的国家大多为发展中国家。第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题，联合国设定“国际茶日”是为了提高发展中国家收入，促进茶文化广泛传播。第</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题，作为传播茶文化的小使者，同学们可以参观茶博物馆，了解制茶过程，学习茶艺等，掌握烹饪技术与茶文化关系不大。所以</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选A，</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C0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C00000"/>
                </a:solidFill>
                <a:latin typeface="宋体" panose="02010600030101010101" pitchFamily="2" charset="-122"/>
                <a:ea typeface="宋体" panose="02010600030101010101" pitchFamily="2" charset="-122"/>
                <a:cs typeface="宋体" panose="02010600030101010101" pitchFamily="2" charset="-122"/>
              </a:rPr>
              <a:t>选A。</a:t>
            </a:r>
          </a:p>
        </p:txBody>
      </p:sp>
      <p:pic>
        <p:nvPicPr>
          <p:cNvPr id="3" name="图片 4" descr="截图20210207112551"/>
          <p:cNvPicPr>
            <a:picLocks noChangeAspect="1"/>
          </p:cNvPicPr>
          <p:nvPr/>
        </p:nvPicPr>
        <p:blipFill>
          <a:blip r:embed="rId2"/>
          <a:stretch>
            <a:fillRect/>
          </a:stretch>
        </p:blipFill>
        <p:spPr>
          <a:xfrm>
            <a:off x="2898934" y="2718911"/>
            <a:ext cx="3978116" cy="2064067"/>
          </a:xfrm>
          <a:prstGeom prst="rect">
            <a:avLst/>
          </a:prstGeom>
          <a:noFill/>
          <a:ln w="9525">
            <a:noFill/>
          </a:ln>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charRg st="0" end="17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1" name="文本框 5"/>
          <p:cNvSpPr txBox="1"/>
          <p:nvPr/>
        </p:nvSpPr>
        <p:spPr>
          <a:xfrm>
            <a:off x="415290" y="379571"/>
            <a:ext cx="8645367" cy="4384834"/>
          </a:xfrm>
          <a:prstGeom prst="rect">
            <a:avLst/>
          </a:prstGeom>
          <a:noFill/>
          <a:ln w="9525">
            <a:noFill/>
          </a:ln>
        </p:spPr>
        <p:txBody>
          <a:bodyPr wrap="square"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世界人口的急剧增长，给人类的生存与发展带来了一系列的问题。读图，回答</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1</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题。</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图中各要素随时间的变化，叙述正确的是（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人均粮食不断上升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环境污染不断加重</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人口数量持续增加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自然资源数量持续增加</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人口激增很可能会导致（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①土地资源利用过度    ②人均粮食持续上升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③自然资源枯竭       ④环境污染加重        ⑤人口大量死亡乃至停止增长</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①②③④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①③④⑤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①②④⑤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②③④⑤</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（2019·长沙）“人类只有肤色语言之别，文明只有姹紫嫣红之别，但绝无高低优劣之分”，2019首届亚洲文明对话大会上有信奉伊斯兰教、身着长袍头戴头巾的，他们可能是（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阿拉伯人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因纽特人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柬埔寨人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菲律宾人</a:t>
            </a:r>
          </a:p>
        </p:txBody>
      </p:sp>
      <p:sp>
        <p:nvSpPr>
          <p:cNvPr id="22529" name="标题 1"/>
          <p:cNvSpPr>
            <a:spLocks noGrp="1"/>
          </p:cNvSpPr>
          <p:nvPr/>
        </p:nvSpPr>
        <p:spPr>
          <a:xfrm>
            <a:off x="820103" y="196215"/>
            <a:ext cx="7211377" cy="663892"/>
          </a:xfrm>
          <a:prstGeom prst="rect">
            <a:avLst/>
          </a:prstGeom>
        </p:spPr>
        <p:txBody>
          <a:bodyPr vert="horz" lIns="76200" tIns="28575" rIns="19050" bIns="28575" rtlCol="0" anchor="ctr" anchorCtr="0">
            <a:noAutofit/>
          </a:bodyPr>
          <a:lstStyle>
            <a:defPPr algn="l" rtl="0" eaLnBrk="1" hangingPunct="0">
              <a:defRPr kumimoji="0" lang="zh-CN"/>
            </a:defPPr>
            <a:lvl1pPr marL="0" indent="0" algn="ctr" defTabSz="685800" rtl="0" eaLnBrk="1" fontAlgn="auto" latinLnBrk="0" hangingPunct="1">
              <a:lnSpc>
                <a:spcPct val="100000"/>
              </a:lnSpc>
              <a:spcBef>
                <a:spcPct val="0"/>
              </a:spcBef>
              <a:spcAft>
                <a:spcPct val="0"/>
              </a:spcAft>
              <a:buClrTx/>
              <a:buSzTx/>
              <a:buFontTx/>
              <a:buNone/>
              <a:defRPr kumimoji="0" sz="4050" b="0" i="0" u="none" strike="noStrike" kern="1200" cap="none" spc="450" normalizeH="0" baseline="0">
                <a:solidFill>
                  <a:schemeClr val="tx1"/>
                </a:solidFill>
                <a:effectLst>
                  <a:outerShdw blurRad="38100" dist="38100" dir="2700000" algn="tl">
                    <a:srgbClr val="000000">
                      <a:alpha val="43137"/>
                    </a:srgbClr>
                  </a:outerShdw>
                </a:effectLst>
                <a:uFillTx/>
                <a:latin typeface="+mj-lt"/>
                <a:ea typeface="+mj-ea"/>
                <a:cs typeface="+mj-cs"/>
              </a:defRPr>
            </a:lvl1pPr>
          </a:lstStyle>
          <a:p>
            <a:pPr algn="l"/>
            <a:r>
              <a:rPr lang="en-US" altLang="zh-CN" sz="1500"/>
              <a:t>       </a:t>
            </a:r>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22530" name="图片 4" descr="截图20210207113847"/>
          <p:cNvPicPr>
            <a:picLocks noChangeAspect="1"/>
          </p:cNvPicPr>
          <p:nvPr/>
        </p:nvPicPr>
        <p:blipFill>
          <a:blip r:embed="rId2"/>
          <a:stretch>
            <a:fillRect/>
          </a:stretch>
        </p:blipFill>
        <p:spPr>
          <a:xfrm>
            <a:off x="5835491" y="798195"/>
            <a:ext cx="2833211" cy="1824038"/>
          </a:xfrm>
          <a:prstGeom prst="rect">
            <a:avLst/>
          </a:prstGeom>
          <a:noFill/>
          <a:ln w="9525">
            <a:noFill/>
          </a:ln>
        </p:spPr>
      </p:pic>
      <p:sp>
        <p:nvSpPr>
          <p:cNvPr id="100" name="文本框 99"/>
          <p:cNvSpPr txBox="1"/>
          <p:nvPr/>
        </p:nvSpPr>
        <p:spPr>
          <a:xfrm>
            <a:off x="5106352" y="798195"/>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B</a:t>
            </a:r>
            <a:endParaRPr lang="en-US" altLang="en-US" sz="2100" b="1">
              <a:solidFill>
                <a:srgbClr val="FF0000"/>
              </a:solidFill>
              <a:latin typeface="宋体" panose="02010600030101010101" pitchFamily="2" charset="-122"/>
            </a:endParaRPr>
          </a:p>
        </p:txBody>
      </p:sp>
      <p:sp>
        <p:nvSpPr>
          <p:cNvPr id="2" name="文本框 1"/>
          <p:cNvSpPr txBox="1"/>
          <p:nvPr/>
        </p:nvSpPr>
        <p:spPr>
          <a:xfrm>
            <a:off x="3292316" y="1896904"/>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B</a:t>
            </a:r>
            <a:endParaRPr lang="en-US" altLang="en-US" sz="2100" b="1">
              <a:solidFill>
                <a:srgbClr val="FF0000"/>
              </a:solidFill>
              <a:latin typeface="宋体" panose="02010600030101010101" pitchFamily="2" charset="-122"/>
            </a:endParaRPr>
          </a:p>
        </p:txBody>
      </p:sp>
      <p:sp>
        <p:nvSpPr>
          <p:cNvPr id="3" name="文本框 2"/>
          <p:cNvSpPr txBox="1"/>
          <p:nvPr/>
        </p:nvSpPr>
        <p:spPr>
          <a:xfrm rot="10800000" flipV="1">
            <a:off x="1696879" y="4009072"/>
            <a:ext cx="435769" cy="391477"/>
          </a:xfrm>
          <a:prstGeom prst="rect">
            <a:avLst/>
          </a:prstGeom>
          <a:noFill/>
          <a:ln w="9525">
            <a:noFill/>
          </a:ln>
        </p:spPr>
        <p:txBody>
          <a:bodyPr wrap="square">
            <a:spAutoFit/>
          </a:bodyPr>
          <a:lstStyle>
            <a:defPPr algn="l" rtl="0" eaLnBrk="1" hangingPunct="0">
              <a:defRPr kumimoji="0" lang="zh-CN"/>
            </a:defPPr>
          </a:lstStyle>
          <a:p>
            <a:pPr indent="0"/>
            <a:r>
              <a:rPr lang="en-US" altLang="en-US" sz="2100" b="1">
                <a:solidFill>
                  <a:srgbClr val="FF0000"/>
                </a:solidFill>
                <a:latin typeface="宋体" panose="02010600030101010101" pitchFamily="2" charset="-122"/>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1"/>
      <p:bldP spid="3" grpId="2"/>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5" name="文本框 3"/>
          <p:cNvSpPr txBox="1"/>
          <p:nvPr/>
        </p:nvSpPr>
        <p:spPr>
          <a:xfrm>
            <a:off x="901541" y="300514"/>
            <a:ext cx="6727507" cy="622459"/>
          </a:xfrm>
          <a:prstGeom prst="rect">
            <a:avLst/>
          </a:prstGeom>
          <a:noFill/>
          <a:ln w="9525">
            <a:noFill/>
          </a:ln>
        </p:spPr>
        <p:txBody>
          <a:bodyPr wrap="square" anchor="t">
            <a:spAutoFit/>
          </a:bodyPr>
          <a:lstStyle>
            <a:defPPr algn="l" rtl="0" eaLnBrk="1" hangingPunct="0">
              <a:defRPr kumimoji="0" lang="zh-CN"/>
            </a:defPPr>
          </a:lstStyle>
          <a:p>
            <a:r>
              <a:rPr lang="zh-CN" altLang="en-US" sz="1800" b="1">
                <a:latin typeface="Arial" panose="020b0604020202020204" pitchFamily="34" charset="0"/>
                <a:ea typeface="宋体" panose="02010600030101010101" pitchFamily="2" charset="-122"/>
              </a:rPr>
              <a:t>（2018·广西北部湾）读澳大利亚和巴西的人口密度分布示意图，并结合所学知识完成</a:t>
            </a:r>
            <a:r>
              <a:rPr lang="en-US" altLang="zh-CN" sz="1800" b="1">
                <a:latin typeface="Arial" panose="020b0604020202020204" pitchFamily="34" charset="0"/>
                <a:ea typeface="宋体" panose="02010600030101010101" pitchFamily="2" charset="-122"/>
              </a:rPr>
              <a:t>4</a:t>
            </a:r>
            <a:r>
              <a:rPr lang="zh-CN" altLang="en-US" sz="1800" b="1">
                <a:latin typeface="Arial" panose="020b0604020202020204" pitchFamily="34" charset="0"/>
                <a:ea typeface="宋体" panose="02010600030101010101" pitchFamily="2" charset="-122"/>
              </a:rPr>
              <a:t>题。</a:t>
            </a:r>
          </a:p>
        </p:txBody>
      </p:sp>
      <p:pic>
        <p:nvPicPr>
          <p:cNvPr id="23556" name="图片 4" descr="截图20210207114524"/>
          <p:cNvPicPr>
            <a:picLocks noChangeAspect="1"/>
          </p:cNvPicPr>
          <p:nvPr/>
        </p:nvPicPr>
        <p:blipFill>
          <a:blip r:embed="rId2"/>
          <a:stretch>
            <a:fillRect/>
          </a:stretch>
        </p:blipFill>
        <p:spPr>
          <a:xfrm>
            <a:off x="1393031" y="922972"/>
            <a:ext cx="4875610" cy="2200275"/>
          </a:xfrm>
          <a:prstGeom prst="rect">
            <a:avLst/>
          </a:prstGeom>
          <a:noFill/>
          <a:ln w="9525">
            <a:noFill/>
          </a:ln>
        </p:spPr>
      </p:pic>
      <p:sp>
        <p:nvSpPr>
          <p:cNvPr id="23557" name="文本框 5"/>
          <p:cNvSpPr txBox="1"/>
          <p:nvPr/>
        </p:nvSpPr>
        <p:spPr>
          <a:xfrm>
            <a:off x="901541" y="3219450"/>
            <a:ext cx="6146006" cy="1729740"/>
          </a:xfrm>
          <a:prstGeom prst="rect">
            <a:avLst/>
          </a:prstGeom>
          <a:noFill/>
          <a:ln w="9525">
            <a:noFill/>
          </a:ln>
        </p:spPr>
        <p:txBody>
          <a:bodyPr wrap="square"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下列关于两国人口分布的叙述，错误的是（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澳大利亚中西部人口稀疏的原因是干旱少雨</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巴西北部人口稀疏的原因是气候湿热</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东南部人口稠密的原因是气候宜人</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人口分布主要受地形的影响</a:t>
            </a:r>
          </a:p>
        </p:txBody>
      </p:sp>
      <p:sp>
        <p:nvSpPr>
          <p:cNvPr id="2" name="文本框 1"/>
          <p:cNvSpPr txBox="1"/>
          <p:nvPr/>
        </p:nvSpPr>
        <p:spPr>
          <a:xfrm>
            <a:off x="5674995" y="3308985"/>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D</a:t>
            </a:r>
            <a:endParaRPr lang="en-US" altLang="en-US" sz="2100" b="1">
              <a:solidFill>
                <a:srgbClr val="FF0000"/>
              </a:solidFill>
              <a:latin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9" name="文本框 3"/>
          <p:cNvSpPr txBox="1"/>
          <p:nvPr/>
        </p:nvSpPr>
        <p:spPr>
          <a:xfrm>
            <a:off x="892969" y="266224"/>
            <a:ext cx="7861936" cy="345281"/>
          </a:xfrm>
          <a:prstGeom prst="rect">
            <a:avLst/>
          </a:prstGeom>
          <a:noFill/>
          <a:ln w="9525">
            <a:noFill/>
          </a:ln>
        </p:spPr>
        <p:txBody>
          <a:bodyPr wrap="square"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世界人口分布是不均匀的，但又具有一定的规律性。读图，回答问题。</a:t>
            </a:r>
          </a:p>
        </p:txBody>
      </p:sp>
      <p:pic>
        <p:nvPicPr>
          <p:cNvPr id="24580" name="图片 4" descr="截图20210207114754"/>
          <p:cNvPicPr>
            <a:picLocks noChangeAspect="1"/>
          </p:cNvPicPr>
          <p:nvPr/>
        </p:nvPicPr>
        <p:blipFill>
          <a:blip r:embed="rId2"/>
          <a:stretch>
            <a:fillRect/>
          </a:stretch>
        </p:blipFill>
        <p:spPr>
          <a:xfrm>
            <a:off x="1531620" y="559594"/>
            <a:ext cx="4258628" cy="1916906"/>
          </a:xfrm>
          <a:prstGeom prst="rect">
            <a:avLst/>
          </a:prstGeom>
          <a:noFill/>
          <a:ln w="9525">
            <a:noFill/>
          </a:ln>
        </p:spPr>
      </p:pic>
      <p:sp>
        <p:nvSpPr>
          <p:cNvPr id="24581" name="文本框 5"/>
          <p:cNvSpPr txBox="1"/>
          <p:nvPr/>
        </p:nvSpPr>
        <p:spPr>
          <a:xfrm>
            <a:off x="360997" y="2476500"/>
            <a:ext cx="8782526" cy="2284571"/>
          </a:xfrm>
          <a:prstGeom prst="rect">
            <a:avLst/>
          </a:prstGeom>
          <a:noFill/>
          <a:ln w="9525">
            <a:noFill/>
          </a:ln>
        </p:spPr>
        <p:txBody>
          <a:bodyPr wrap="square" anchor="t">
            <a:spAutoFit/>
          </a:bodyPr>
          <a:lstStyle>
            <a:defPPr algn="l" rtl="0" eaLnBrk="1" hangingPunct="0">
              <a:defRPr kumimoji="0" lang="zh-CN"/>
            </a:defPPr>
          </a:lstStyle>
          <a:p>
            <a:pPr>
              <a:lnSpc>
                <a:spcPct val="100000"/>
              </a:lnSpc>
            </a:pPr>
            <a:r>
              <a:rPr lang="zh-CN" altLang="en-US" sz="1800" b="1">
                <a:latin typeface="Arial" panose="020b0604020202020204" pitchFamily="34" charset="0"/>
                <a:ea typeface="宋体" panose="02010600030101010101" pitchFamily="2" charset="-122"/>
              </a:rPr>
              <a:t>（1）据图甲分析，世界人口主要分布在南、北半球的</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半球；按纬度来说，世界人口主要分布在</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纬度地区。 </a:t>
            </a:r>
          </a:p>
          <a:p>
            <a:pPr>
              <a:lnSpc>
                <a:spcPct val="100000"/>
              </a:lnSpc>
            </a:pPr>
            <a:r>
              <a:rPr lang="zh-CN" altLang="en-US" sz="1800" b="1">
                <a:latin typeface="Arial" panose="020b0604020202020204" pitchFamily="34" charset="0"/>
                <a:ea typeface="宋体" panose="02010600030101010101" pitchFamily="2" charset="-122"/>
              </a:rPr>
              <a:t>（2）据图乙分析，从地形类型看，世界约有56%的人口分布在海拔200米以下的</a:t>
            </a:r>
          </a:p>
          <a:p>
            <a:pPr>
              <a:lnSpc>
                <a:spcPct val="100000"/>
              </a:lnSpc>
            </a:pP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地区。试举一例人口稠密分布区：</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（至少两个地区）。</a:t>
            </a:r>
          </a:p>
          <a:p>
            <a:pPr>
              <a:lnSpc>
                <a:spcPct val="100000"/>
              </a:lnSpc>
            </a:pPr>
            <a:r>
              <a:rPr lang="zh-CN" altLang="en-US" sz="1800" b="1">
                <a:latin typeface="Arial" panose="020b0604020202020204" pitchFamily="34" charset="0"/>
                <a:ea typeface="宋体" panose="02010600030101010101" pitchFamily="2" charset="-122"/>
              </a:rPr>
              <a:t>（3）世界人口分布稠密区共同的气候特点</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；共同的地形特点是</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a:p>
            <a:pPr>
              <a:lnSpc>
                <a:spcPct val="100000"/>
              </a:lnSpc>
            </a:pPr>
            <a:r>
              <a:rPr lang="zh-CN" altLang="en-US" sz="1800" b="1">
                <a:latin typeface="Arial" panose="020b0604020202020204" pitchFamily="34" charset="0"/>
                <a:ea typeface="宋体" panose="02010600030101010101" pitchFamily="2" charset="-122"/>
              </a:rPr>
              <a:t>（4）北纬60°以北人口分布少的原因</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a:p>
            <a:pPr>
              <a:lnSpc>
                <a:spcPct val="100000"/>
              </a:lnSpc>
            </a:pPr>
            <a:r>
              <a:rPr lang="zh-CN" altLang="en-US" sz="1800" b="1">
                <a:latin typeface="Arial" panose="020b0604020202020204" pitchFamily="34" charset="0"/>
                <a:ea typeface="宋体" panose="02010600030101010101" pitchFamily="2" charset="-122"/>
              </a:rPr>
              <a:t>（5）南半球人口占世界人口比例少的原因</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a:p>
            <a:pPr>
              <a:lnSpc>
                <a:spcPct val="100000"/>
              </a:lnSpc>
            </a:pPr>
            <a:r>
              <a:rPr lang="zh-CN" altLang="en-US" sz="1800" b="1">
                <a:latin typeface="Arial" panose="020b0604020202020204" pitchFamily="34" charset="0"/>
                <a:ea typeface="宋体" panose="02010600030101010101" pitchFamily="2" charset="-122"/>
              </a:rPr>
              <a:t>（6）海拔2 000米以上人口分布少的原因</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p:txBody>
      </p:sp>
      <p:sp>
        <p:nvSpPr>
          <p:cNvPr id="100" name="文本框 99"/>
          <p:cNvSpPr txBox="1"/>
          <p:nvPr/>
        </p:nvSpPr>
        <p:spPr>
          <a:xfrm>
            <a:off x="6016466" y="2476500"/>
            <a:ext cx="360521"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北</a:t>
            </a:r>
          </a:p>
        </p:txBody>
      </p:sp>
      <p:sp>
        <p:nvSpPr>
          <p:cNvPr id="2" name="文本框 1"/>
          <p:cNvSpPr txBox="1"/>
          <p:nvPr/>
        </p:nvSpPr>
        <p:spPr>
          <a:xfrm>
            <a:off x="2245042" y="2729389"/>
            <a:ext cx="678180"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中低</a:t>
            </a:r>
          </a:p>
        </p:txBody>
      </p:sp>
      <p:sp>
        <p:nvSpPr>
          <p:cNvPr id="3" name="文本框 2"/>
          <p:cNvSpPr txBox="1"/>
          <p:nvPr/>
        </p:nvSpPr>
        <p:spPr>
          <a:xfrm>
            <a:off x="467677" y="3276600"/>
            <a:ext cx="938689"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平原</a:t>
            </a:r>
            <a:endParaRPr lang="zh-CN" altLang="en-US" sz="1800" b="1">
              <a:solidFill>
                <a:srgbClr val="FF0000"/>
              </a:solidFill>
              <a:ea typeface="宋体" panose="02010600030101010101" pitchFamily="2" charset="-122"/>
            </a:endParaRPr>
          </a:p>
        </p:txBody>
      </p:sp>
      <p:sp>
        <p:nvSpPr>
          <p:cNvPr id="4" name="文本框 3"/>
          <p:cNvSpPr txBox="1"/>
          <p:nvPr/>
        </p:nvSpPr>
        <p:spPr>
          <a:xfrm>
            <a:off x="4439602" y="3299460"/>
            <a:ext cx="2445544" cy="299085"/>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500" b="1">
                <a:solidFill>
                  <a:srgbClr val="FF0000"/>
                </a:solidFill>
                <a:ea typeface="宋体" panose="02010600030101010101" pitchFamily="2" charset="-122"/>
              </a:rPr>
              <a:t>长江中下游平原</a:t>
            </a:r>
            <a:endParaRPr lang="zh-CN" altLang="en-US" sz="1500" b="1">
              <a:solidFill>
                <a:srgbClr val="FF0000"/>
              </a:solidFill>
              <a:ea typeface="宋体" panose="02010600030101010101" pitchFamily="2" charset="-122"/>
            </a:endParaRPr>
          </a:p>
        </p:txBody>
      </p:sp>
      <p:sp>
        <p:nvSpPr>
          <p:cNvPr id="5" name="文本框 4"/>
          <p:cNvSpPr txBox="1"/>
          <p:nvPr/>
        </p:nvSpPr>
        <p:spPr>
          <a:xfrm>
            <a:off x="6270783" y="3306128"/>
            <a:ext cx="1080611" cy="299085"/>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500" b="1">
                <a:solidFill>
                  <a:srgbClr val="FF0000"/>
                </a:solidFill>
                <a:ea typeface="宋体" panose="02010600030101010101" pitchFamily="2" charset="-122"/>
              </a:rPr>
              <a:t>恒河平原</a:t>
            </a:r>
            <a:endParaRPr lang="zh-CN" altLang="en-US" sz="1500" b="1">
              <a:solidFill>
                <a:srgbClr val="FF0000"/>
              </a:solidFill>
              <a:ea typeface="宋体" panose="02010600030101010101" pitchFamily="2" charset="-122"/>
            </a:endParaRPr>
          </a:p>
        </p:txBody>
      </p:sp>
      <p:sp>
        <p:nvSpPr>
          <p:cNvPr id="7" name="文本框 6"/>
          <p:cNvSpPr txBox="1"/>
          <p:nvPr/>
        </p:nvSpPr>
        <p:spPr>
          <a:xfrm>
            <a:off x="4733449" y="3561874"/>
            <a:ext cx="1278731"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温暖湿润</a:t>
            </a:r>
            <a:endParaRPr lang="zh-CN" altLang="en-US" sz="1800" b="1">
              <a:solidFill>
                <a:srgbClr val="FF0000"/>
              </a:solidFill>
              <a:ea typeface="宋体" panose="02010600030101010101" pitchFamily="2" charset="-122"/>
            </a:endParaRPr>
          </a:p>
        </p:txBody>
      </p:sp>
      <p:sp>
        <p:nvSpPr>
          <p:cNvPr id="8" name="文本框 7"/>
          <p:cNvSpPr txBox="1"/>
          <p:nvPr/>
        </p:nvSpPr>
        <p:spPr>
          <a:xfrm>
            <a:off x="7895273" y="3561874"/>
            <a:ext cx="1609725"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地形平坦</a:t>
            </a:r>
            <a:endParaRPr lang="zh-CN" altLang="en-US" sz="1800" b="1">
              <a:solidFill>
                <a:srgbClr val="FF0000"/>
              </a:solidFill>
              <a:ea typeface="宋体" panose="02010600030101010101" pitchFamily="2" charset="-122"/>
            </a:endParaRPr>
          </a:p>
        </p:txBody>
      </p:sp>
      <p:sp>
        <p:nvSpPr>
          <p:cNvPr id="9" name="文本框 8"/>
          <p:cNvSpPr txBox="1"/>
          <p:nvPr/>
        </p:nvSpPr>
        <p:spPr>
          <a:xfrm>
            <a:off x="4529138" y="3847624"/>
            <a:ext cx="1396841"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气候寒冷</a:t>
            </a:r>
            <a:endParaRPr lang="zh-CN" altLang="en-US" sz="1800" b="1">
              <a:solidFill>
                <a:srgbClr val="FF0000"/>
              </a:solidFill>
              <a:ea typeface="宋体" panose="02010600030101010101" pitchFamily="2" charset="-122"/>
            </a:endParaRPr>
          </a:p>
        </p:txBody>
      </p:sp>
      <p:sp>
        <p:nvSpPr>
          <p:cNvPr id="10" name="文本框 9"/>
          <p:cNvSpPr txBox="1"/>
          <p:nvPr/>
        </p:nvSpPr>
        <p:spPr>
          <a:xfrm>
            <a:off x="4645819" y="4101465"/>
            <a:ext cx="1731169"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大部分是海洋</a:t>
            </a:r>
            <a:endParaRPr lang="zh-CN" altLang="en-US" sz="1800" b="1">
              <a:solidFill>
                <a:srgbClr val="FF0000"/>
              </a:solidFill>
              <a:ea typeface="宋体" panose="02010600030101010101" pitchFamily="2" charset="-122"/>
            </a:endParaRPr>
          </a:p>
        </p:txBody>
      </p:sp>
      <p:sp>
        <p:nvSpPr>
          <p:cNvPr id="11" name="文本框 10"/>
          <p:cNvSpPr txBox="1"/>
          <p:nvPr/>
        </p:nvSpPr>
        <p:spPr>
          <a:xfrm>
            <a:off x="4645819" y="4415790"/>
            <a:ext cx="2126456" cy="345281"/>
          </a:xfrm>
          <a:prstGeom prst="rect">
            <a:avLst/>
          </a:prstGeom>
          <a:noFill/>
          <a:ln w="9525">
            <a:noFill/>
          </a:ln>
        </p:spPr>
        <p:txBody>
          <a:bodyPr wrap="square">
            <a:spAutoFit/>
          </a:bodyPr>
          <a:lstStyle>
            <a:defPPr algn="l" rtl="0" eaLnBrk="1" hangingPunct="0">
              <a:defRPr kumimoji="0" lang="zh-CN"/>
            </a:defPPr>
          </a:lstStyle>
          <a:p>
            <a:pPr indent="0">
              <a:lnSpc>
                <a:spcPct val="100000"/>
              </a:lnSpc>
            </a:pPr>
            <a:r>
              <a:rPr lang="zh-CN" sz="1800" b="1">
                <a:solidFill>
                  <a:srgbClr val="FF0000"/>
                </a:solidFill>
                <a:ea typeface="宋体" panose="02010600030101010101" pitchFamily="2" charset="-122"/>
              </a:rPr>
              <a:t>气温低，交通不便</a:t>
            </a:r>
            <a:endParaRPr lang="zh-CN" altLang="en-US" sz="1800" b="1">
              <a:solidFill>
                <a:srgbClr val="FF0000"/>
              </a:solidFill>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3" presetClass="entr" presetSubtype="10" fill="hold" grpId="3"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3" presetClass="entr" presetSubtype="10" fill="hold" grpId="4"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linds(horizontal)">
                                      <p:cBhvr>
                                        <p:cTn id="34" dur="500"/>
                                        <p:tgtEl>
                                          <p:spTgt spid="5"/>
                                        </p:tgtEl>
                                      </p:cBhvr>
                                    </p:animEffec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8" presetClass="entr" presetSubtype="12" fill="hold" grpId="5"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strips(downLeft)">
                                      <p:cBhvr>
                                        <p:cTn id="40" dur="500"/>
                                        <p:tgtEl>
                                          <p:spTgt spid="7"/>
                                        </p:tgtEl>
                                      </p:cBhvr>
                                    </p:animEffect>
                                  </p:childTnLst>
                                </p:cTn>
                              </p:par>
                            </p:childTnLst>
                          </p:cTn>
                        </p:par>
                      </p:childTnLst>
                    </p:cTn>
                  </p:par>
                  <p:par>
                    <p:cTn id="41" fill="hold" nodeType="clickPar">
                      <p:stCondLst>
                        <p:cond delay="indefinite"/>
                      </p:stCondLst>
                      <p:childTnLst>
                        <p:par>
                          <p:cTn id="42" fill="hold" nodeType="withGroup">
                            <p:stCondLst>
                              <p:cond delay="indefinite"/>
                            </p:stCondLst>
                          </p:cTn>
                        </p:par>
                        <p:par>
                          <p:cTn id="43" fill="hold" nodeType="afterGroup">
                            <p:stCondLst>
                              <p:cond delay="0"/>
                            </p:stCondLst>
                            <p:childTnLst>
                              <p:par>
                                <p:cTn id="44" presetID="18" presetClass="entr" presetSubtype="12" fill="hold" grpId="6"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strips(downLeft)">
                                      <p:cBhvr>
                                        <p:cTn id="46" dur="500"/>
                                        <p:tgtEl>
                                          <p:spTgt spid="8"/>
                                        </p:tgtEl>
                                      </p:cBhvr>
                                    </p:animEffect>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21" presetClass="entr" presetSubtype="1" fill="hold" grpId="7"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heel(1)">
                                      <p:cBhvr>
                                        <p:cTn id="52" dur="2000"/>
                                        <p:tgtEl>
                                          <p:spTgt spid="9"/>
                                        </p:tgtEl>
                                      </p:cBhvr>
                                    </p:animEffect>
                                  </p:childTnLst>
                                </p:cTn>
                              </p:par>
                            </p:childTnLst>
                          </p:cTn>
                        </p:par>
                      </p:childTnLst>
                    </p:cTn>
                  </p:par>
                  <p:par>
                    <p:cTn id="53" fill="hold" nodeType="clickPar">
                      <p:stCondLst>
                        <p:cond delay="indefinite"/>
                      </p:stCondLst>
                      <p:childTnLst>
                        <p:par>
                          <p:cTn id="54" fill="hold" nodeType="withGroup">
                            <p:stCondLst>
                              <p:cond delay="indefinite"/>
                            </p:stCondLst>
                          </p:cTn>
                        </p:par>
                        <p:par>
                          <p:cTn id="55" fill="hold" nodeType="afterGroup">
                            <p:stCondLst>
                              <p:cond delay="0"/>
                            </p:stCondLst>
                            <p:childTnLst>
                              <p:par>
                                <p:cTn id="56" presetID="8" presetClass="entr" presetSubtype="16" fill="hold" grpId="8"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diamond(in)">
                                      <p:cBhvr>
                                        <p:cTn id="58" dur="2000"/>
                                        <p:tgtEl>
                                          <p:spTgt spid="10"/>
                                        </p:tgtEl>
                                      </p:cBhvr>
                                    </p:animEffect>
                                  </p:childTnLst>
                                </p:cTn>
                              </p:par>
                            </p:childTnLst>
                          </p:cTn>
                        </p:par>
                      </p:childTnLst>
                    </p:cTn>
                  </p:par>
                  <p:par>
                    <p:cTn id="59" fill="hold" nodeType="clickPar">
                      <p:stCondLst>
                        <p:cond delay="indefinite"/>
                      </p:stCondLst>
                      <p:childTnLst>
                        <p:par>
                          <p:cTn id="60" fill="hold" nodeType="withGroup">
                            <p:stCondLst>
                              <p:cond delay="indefinite"/>
                            </p:stCondLst>
                          </p:cTn>
                        </p:par>
                        <p:par>
                          <p:cTn id="61" fill="hold" nodeType="afterGroup">
                            <p:stCondLst>
                              <p:cond delay="0"/>
                            </p:stCondLst>
                            <p:childTnLst>
                              <p:par>
                                <p:cTn id="62" presetID="4" presetClass="entr" presetSubtype="16" fill="hold" grpId="9"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box(in)">
                                      <p:cBhvr>
                                        <p:cTn id="6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1"/>
      <p:bldP spid="3" grpId="2"/>
      <p:bldP spid="4" grpId="3"/>
      <p:bldP spid="5" grpId="4"/>
      <p:bldP spid="7" grpId="5"/>
      <p:bldP spid="8" grpId="6"/>
      <p:bldP spid="9" grpId="7"/>
      <p:bldP spid="10" grpId="8"/>
      <p:bldP spid="11" grpId="9"/>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3" name="文本框 3"/>
          <p:cNvSpPr txBox="1"/>
          <p:nvPr/>
        </p:nvSpPr>
        <p:spPr>
          <a:xfrm>
            <a:off x="334804" y="460534"/>
            <a:ext cx="8385333" cy="4223385"/>
          </a:xfrm>
          <a:prstGeom prst="rect">
            <a:avLst/>
          </a:prstGeom>
          <a:noFill/>
          <a:ln w="9525">
            <a:noFill/>
          </a:ln>
        </p:spPr>
        <p:txBody>
          <a:bodyPr wrap="square"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下列选项中属于发展中国家主要分布地区的是（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亚洲、大洋洲、欧洲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亚洲、非洲、南美洲</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欧洲、大洋洲、北美洲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北美洲、大洋洲、非洲</a:t>
            </a:r>
          </a:p>
          <a:p>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21世纪的世界，人类面临的三大问题是（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人口、资源、环境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粮食、人口、环境</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环境、人口、和平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资源、和平、发展</a:t>
            </a:r>
          </a:p>
          <a:p>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2019年3月21～26日，国家主席习近平应邀对欧洲西部的意大利、法国、摩纳哥进行国事访问，并分别同三国总统进行了会谈。习近平主席与法国总统之间的会谈属于（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中非合作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亚太合作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南北对话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南南合作</a:t>
            </a:r>
          </a:p>
          <a:p>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 2019年4月25日，第二届“一带一路”国际合作高峰论坛在北京市怀柔区举行，来自200多个国家和国际组织近5 000名外宾出席。下列做法与此次国际合作高峰论坛议题不符的是（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加强南南合作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加强南北对话</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开辟新的国际贸易渠道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只和经济发达的国家合作</a:t>
            </a:r>
          </a:p>
        </p:txBody>
      </p:sp>
      <p:sp>
        <p:nvSpPr>
          <p:cNvPr id="2" name="文本框 1"/>
          <p:cNvSpPr txBox="1"/>
          <p:nvPr/>
        </p:nvSpPr>
        <p:spPr>
          <a:xfrm>
            <a:off x="5555456" y="460534"/>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B</a:t>
            </a:r>
            <a:endParaRPr lang="en-US" altLang="en-US" sz="2100" b="1">
              <a:solidFill>
                <a:srgbClr val="FF0000"/>
              </a:solidFill>
              <a:latin typeface="宋体" panose="02010600030101010101" pitchFamily="2" charset="-122"/>
            </a:endParaRPr>
          </a:p>
        </p:txBody>
      </p:sp>
      <p:sp>
        <p:nvSpPr>
          <p:cNvPr id="3" name="文本框 2"/>
          <p:cNvSpPr txBox="1"/>
          <p:nvPr/>
        </p:nvSpPr>
        <p:spPr>
          <a:xfrm>
            <a:off x="4825365" y="1301115"/>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A</a:t>
            </a:r>
            <a:endParaRPr lang="en-US" altLang="en-US" sz="2100" b="1">
              <a:solidFill>
                <a:srgbClr val="FF0000"/>
              </a:solidFill>
              <a:latin typeface="宋体" panose="02010600030101010101" pitchFamily="2" charset="-122"/>
            </a:endParaRPr>
          </a:p>
        </p:txBody>
      </p:sp>
      <p:sp>
        <p:nvSpPr>
          <p:cNvPr id="4" name="文本框 3"/>
          <p:cNvSpPr txBox="1"/>
          <p:nvPr/>
        </p:nvSpPr>
        <p:spPr>
          <a:xfrm>
            <a:off x="1379220" y="2677478"/>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C</a:t>
            </a:r>
            <a:endParaRPr lang="en-US" altLang="en-US" sz="2100" b="1">
              <a:solidFill>
                <a:srgbClr val="FF0000"/>
              </a:solidFill>
              <a:latin typeface="宋体" panose="02010600030101010101" pitchFamily="2" charset="-122"/>
            </a:endParaRPr>
          </a:p>
        </p:txBody>
      </p:sp>
      <p:sp>
        <p:nvSpPr>
          <p:cNvPr id="5" name="文本框 4"/>
          <p:cNvSpPr txBox="1"/>
          <p:nvPr/>
        </p:nvSpPr>
        <p:spPr>
          <a:xfrm>
            <a:off x="2540318" y="3723322"/>
            <a:ext cx="435769"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D</a:t>
            </a:r>
            <a:endParaRPr lang="en-US" altLang="en-US" sz="2100" b="1">
              <a:solidFill>
                <a:srgbClr val="FF0000"/>
              </a:solidFill>
              <a:latin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P spid="5" grpId="3"/>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6628" name="图片 4" descr="截图20210207120003"/>
          <p:cNvPicPr>
            <a:picLocks noChangeAspect="1"/>
          </p:cNvPicPr>
          <p:nvPr/>
        </p:nvPicPr>
        <p:blipFill>
          <a:blip r:embed="rId2"/>
          <a:stretch>
            <a:fillRect/>
          </a:stretch>
        </p:blipFill>
        <p:spPr>
          <a:xfrm>
            <a:off x="4221480" y="436245"/>
            <a:ext cx="3999547" cy="2508885"/>
          </a:xfrm>
          <a:prstGeom prst="rect">
            <a:avLst/>
          </a:prstGeom>
          <a:noFill/>
          <a:ln w="9525">
            <a:noFill/>
          </a:ln>
        </p:spPr>
      </p:pic>
      <p:sp>
        <p:nvSpPr>
          <p:cNvPr id="26627" name="文本框 3"/>
          <p:cNvSpPr txBox="1"/>
          <p:nvPr/>
        </p:nvSpPr>
        <p:spPr>
          <a:xfrm>
            <a:off x="451962" y="106204"/>
            <a:ext cx="8259604" cy="345281"/>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r>
              <a:rPr lang="en-US" altLang="zh-CN" sz="1800" b="1">
                <a:latin typeface="宋体" panose="02010600030101010101" pitchFamily="2" charset="-122"/>
                <a:ea typeface="宋体" panose="02010600030101010101" pitchFamily="2" charset="-122"/>
                <a:cs typeface="宋体" panose="02010600030101010101" pitchFamily="2" charset="-122"/>
              </a:rPr>
              <a:t>10.</a:t>
            </a:r>
            <a:r>
              <a:rPr lang="zh-CN" altLang="en-US" sz="1800" b="1">
                <a:latin typeface="宋体" panose="02010600030101010101" pitchFamily="2" charset="-122"/>
                <a:ea typeface="宋体" panose="02010600030101010101" pitchFamily="2" charset="-122"/>
                <a:cs typeface="宋体" panose="02010600030101010101" pitchFamily="2" charset="-122"/>
              </a:rPr>
              <a:t>（2019·贵港）阅读材料和“世界地图”，回答下列问题。</a:t>
            </a:r>
          </a:p>
        </p:txBody>
      </p:sp>
      <p:sp>
        <p:nvSpPr>
          <p:cNvPr id="26629" name="文本框 5"/>
          <p:cNvSpPr txBox="1"/>
          <p:nvPr/>
        </p:nvSpPr>
        <p:spPr>
          <a:xfrm>
            <a:off x="451961" y="612934"/>
            <a:ext cx="3923824" cy="2199322"/>
          </a:xfrm>
          <a:prstGeom prst="rect">
            <a:avLst/>
          </a:prstGeom>
          <a:noFill/>
          <a:ln w="9525">
            <a:noFill/>
          </a:ln>
        </p:spPr>
        <p:txBody>
          <a:bodyPr wrap="square"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【材料】  2018年7月至2019年6月，美国陆续对从中国进口的服装、玩具、家用电器等商品加征关税。中国也立即采取了对等的反制措施，对从美国进口的商品加征同等关税，同时，美国对墨西哥、加拿大、欧盟等国家和地区也频频挥舞“关税大棒”。</a:t>
            </a:r>
          </a:p>
        </p:txBody>
      </p:sp>
      <p:sp>
        <p:nvSpPr>
          <p:cNvPr id="26630" name="文本框 6"/>
          <p:cNvSpPr txBox="1"/>
          <p:nvPr/>
        </p:nvSpPr>
        <p:spPr>
          <a:xfrm>
            <a:off x="167164" y="2945130"/>
            <a:ext cx="8829199" cy="1894999"/>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wrap="square"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10000"/>
              </a:lnSpc>
            </a:pPr>
            <a:r>
              <a:rPr lang="zh-CN" altLang="en-US" sz="1800" b="1">
                <a:latin typeface="Arial" panose="020b0604020202020204" pitchFamily="34" charset="0"/>
                <a:ea typeface="宋体" panose="02010600030101010101" pitchFamily="2" charset="-122"/>
              </a:rPr>
              <a:t>（1）从亚洲分区看，中国位于</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。中美两国共同濒临的大洋D是</a:t>
            </a:r>
            <a:r>
              <a:rPr lang="zh-CN" altLang="en-US" sz="1800" b="1" u="sng">
                <a:latin typeface="Arial" panose="020b0604020202020204" pitchFamily="34" charset="0"/>
                <a:ea typeface="宋体" panose="02010600030101010101" pitchFamily="2" charset="-122"/>
                <a:sym typeface="宋体" panose="02010600030101010101" pitchFamily="2" charset="-122"/>
              </a:rPr>
              <a:t>              </a:t>
            </a:r>
            <a:r>
              <a:rPr lang="zh-CN" altLang="en-US" sz="1800" b="1">
                <a:latin typeface="Arial" panose="020b0604020202020204" pitchFamily="34" charset="0"/>
                <a:ea typeface="宋体" panose="02010600030101010101" pitchFamily="2" charset="-122"/>
              </a:rPr>
              <a:t>，两国之间的贸易往来，最佳的运输方式是</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a:p>
            <a:pPr>
              <a:lnSpc>
                <a:spcPct val="110000"/>
              </a:lnSpc>
            </a:pPr>
            <a:r>
              <a:rPr lang="zh-CN" altLang="en-US" sz="1800" b="1">
                <a:latin typeface="Arial" panose="020b0604020202020204" pitchFamily="34" charset="0"/>
                <a:ea typeface="宋体" panose="02010600030101010101" pitchFamily="2" charset="-122"/>
              </a:rPr>
              <a:t>（2）根据材料可知，美国对从中国进口的</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等商品加征关税。</a:t>
            </a:r>
          </a:p>
          <a:p>
            <a:pPr>
              <a:lnSpc>
                <a:spcPct val="110000"/>
              </a:lnSpc>
            </a:pPr>
            <a:r>
              <a:rPr lang="zh-CN" altLang="en-US" sz="1800" b="1">
                <a:latin typeface="Arial" panose="020b0604020202020204" pitchFamily="34" charset="0"/>
                <a:ea typeface="宋体" panose="02010600030101010101" pitchFamily="2" charset="-122"/>
              </a:rPr>
              <a:t>（3）与美国陆地相邻的加拿大在图中的位置是</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（填字母）。</a:t>
            </a:r>
          </a:p>
          <a:p>
            <a:pPr>
              <a:lnSpc>
                <a:spcPct val="110000"/>
              </a:lnSpc>
            </a:pPr>
            <a:r>
              <a:rPr lang="zh-CN" altLang="en-US" sz="1800" b="1">
                <a:latin typeface="Arial" panose="020b0604020202020204" pitchFamily="34" charset="0"/>
                <a:ea typeface="宋体" panose="02010600030101010101" pitchFamily="2" charset="-122"/>
              </a:rPr>
              <a:t>（4）不断升级的中美贸易战，既严重损害两国</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（填“有利于”或“不利于”）全球经济的正常发展利益，可以协调中美贸易争端的国际组织是</a:t>
            </a:r>
            <a:r>
              <a:rPr lang="zh-CN" altLang="en-US" sz="1800" b="1" u="sng">
                <a:latin typeface="Arial" panose="020b0604020202020204" pitchFamily="34" charset="0"/>
                <a:ea typeface="宋体" panose="02010600030101010101" pitchFamily="2" charset="-122"/>
              </a:rPr>
              <a:t>         </a:t>
            </a:r>
            <a:r>
              <a:rPr lang="en-US" altLang="zh-CN" sz="1800" b="1" u="sng">
                <a:latin typeface="Arial" panose="020b0604020202020204" pitchFamily="34" charset="0"/>
                <a:ea typeface="宋体" panose="02010600030101010101" pitchFamily="2" charset="-122"/>
              </a:rPr>
              <a:t>            </a:t>
            </a:r>
            <a:r>
              <a:rPr lang="zh-CN" altLang="en-US" sz="1800" b="1" u="sng">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a:t>
            </a:r>
          </a:p>
        </p:txBody>
      </p:sp>
      <p:sp>
        <p:nvSpPr>
          <p:cNvPr id="100" name="文本框 99"/>
          <p:cNvSpPr txBox="1"/>
          <p:nvPr/>
        </p:nvSpPr>
        <p:spPr>
          <a:xfrm>
            <a:off x="3400901" y="2912269"/>
            <a:ext cx="72056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东亚</a:t>
            </a:r>
            <a:endParaRPr lang="zh-CN" altLang="en-US" sz="1800" b="1">
              <a:solidFill>
                <a:srgbClr val="FF0000"/>
              </a:solidFill>
              <a:ea typeface="宋体" panose="02010600030101010101" pitchFamily="2" charset="-122"/>
            </a:endParaRPr>
          </a:p>
        </p:txBody>
      </p:sp>
      <p:sp>
        <p:nvSpPr>
          <p:cNvPr id="2" name="文本框 1"/>
          <p:cNvSpPr txBox="1"/>
          <p:nvPr/>
        </p:nvSpPr>
        <p:spPr>
          <a:xfrm>
            <a:off x="7332821" y="2912269"/>
            <a:ext cx="94678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太平洋</a:t>
            </a:r>
            <a:endParaRPr lang="zh-CN" altLang="en-US" sz="1800" b="1">
              <a:solidFill>
                <a:srgbClr val="FF0000"/>
              </a:solidFill>
              <a:ea typeface="宋体" panose="02010600030101010101" pitchFamily="2" charset="-122"/>
            </a:endParaRPr>
          </a:p>
        </p:txBody>
      </p:sp>
      <p:sp>
        <p:nvSpPr>
          <p:cNvPr id="3" name="文本框 2"/>
          <p:cNvSpPr txBox="1"/>
          <p:nvPr/>
        </p:nvSpPr>
        <p:spPr>
          <a:xfrm>
            <a:off x="3977163" y="3257550"/>
            <a:ext cx="64627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海运</a:t>
            </a:r>
            <a:endParaRPr lang="zh-CN" altLang="en-US" sz="1800" b="1">
              <a:solidFill>
                <a:srgbClr val="FF0000"/>
              </a:solidFill>
              <a:ea typeface="宋体" panose="02010600030101010101" pitchFamily="2" charset="-122"/>
            </a:endParaRPr>
          </a:p>
        </p:txBody>
      </p:sp>
      <p:sp>
        <p:nvSpPr>
          <p:cNvPr id="4" name="文本框 3"/>
          <p:cNvSpPr txBox="1"/>
          <p:nvPr/>
        </p:nvSpPr>
        <p:spPr>
          <a:xfrm>
            <a:off x="4554855" y="3514249"/>
            <a:ext cx="93154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轻工业</a:t>
            </a:r>
            <a:endParaRPr lang="zh-CN" altLang="en-US" sz="1800" b="1">
              <a:solidFill>
                <a:srgbClr val="FF0000"/>
              </a:solidFill>
              <a:ea typeface="宋体" panose="02010600030101010101" pitchFamily="2" charset="-122"/>
            </a:endParaRPr>
          </a:p>
        </p:txBody>
      </p:sp>
      <p:sp>
        <p:nvSpPr>
          <p:cNvPr id="5" name="文本框 4"/>
          <p:cNvSpPr txBox="1"/>
          <p:nvPr/>
        </p:nvSpPr>
        <p:spPr>
          <a:xfrm>
            <a:off x="5237798" y="3806190"/>
            <a:ext cx="373380"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C</a:t>
            </a:r>
            <a:endParaRPr lang="en-US" altLang="en-US" sz="2100" b="1">
              <a:solidFill>
                <a:srgbClr val="FF0000"/>
              </a:solidFill>
              <a:latin typeface="宋体" panose="02010600030101010101" pitchFamily="2" charset="-122"/>
            </a:endParaRPr>
          </a:p>
        </p:txBody>
      </p:sp>
      <p:sp>
        <p:nvSpPr>
          <p:cNvPr id="7" name="文本框 6"/>
          <p:cNvSpPr txBox="1"/>
          <p:nvPr/>
        </p:nvSpPr>
        <p:spPr>
          <a:xfrm>
            <a:off x="5052537" y="4136707"/>
            <a:ext cx="94345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不利于</a:t>
            </a:r>
            <a:endParaRPr lang="zh-CN" altLang="en-US" sz="1800" b="1">
              <a:solidFill>
                <a:srgbClr val="FF0000"/>
              </a:solidFill>
              <a:ea typeface="宋体" panose="02010600030101010101" pitchFamily="2" charset="-122"/>
            </a:endParaRPr>
          </a:p>
        </p:txBody>
      </p:sp>
      <p:sp>
        <p:nvSpPr>
          <p:cNvPr id="8" name="文本框 7"/>
          <p:cNvSpPr txBox="1"/>
          <p:nvPr/>
        </p:nvSpPr>
        <p:spPr>
          <a:xfrm>
            <a:off x="6667500" y="4440079"/>
            <a:ext cx="161210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国际贸易组织</a:t>
            </a:r>
            <a:endParaRPr lang="zh-CN" altLang="en-US" sz="1800" b="1">
              <a:solidFill>
                <a:srgbClr val="FF0000"/>
              </a:solidFill>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4" presetClass="entr" presetSubtype="16" fill="hold" grpId="3"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ox(in)">
                                      <p:cBhvr>
                                        <p:cTn id="28" dur="2000"/>
                                        <p:tgtEl>
                                          <p:spTgt spid="4"/>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 presetClass="entr" presetSubtype="4" fill="hold" grpId="4"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indefinite"/>
                            </p:stCondLst>
                          </p:cTn>
                        </p:par>
                        <p:par>
                          <p:cTn id="38" fill="hold" nodeType="afterGroup">
                            <p:stCondLst>
                              <p:cond delay="0"/>
                            </p:stCondLst>
                            <p:childTnLst>
                              <p:par>
                                <p:cTn id="39" presetID="2" presetClass="entr" presetSubtype="4" fill="hold" grpId="5"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indefinite"/>
                            </p:stCondLst>
                          </p:cTn>
                        </p:par>
                        <p:par>
                          <p:cTn id="45" fill="hold" nodeType="afterGroup">
                            <p:stCondLst>
                              <p:cond delay="0"/>
                            </p:stCondLst>
                            <p:childTnLst>
                              <p:par>
                                <p:cTn id="46" presetID="21" presetClass="entr" presetSubtype="1" fill="hold" grpId="6"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heel(1)">
                                      <p:cBhvr>
                                        <p:cTn id="48" dur="2000"/>
                                        <p:tgtEl>
                                          <p:spTgt spid="7"/>
                                        </p:tgtEl>
                                      </p:cBhvr>
                                    </p:animEffect>
                                  </p:childTnLst>
                                </p:cTn>
                              </p:par>
                            </p:childTnLst>
                          </p:cTn>
                        </p:par>
                      </p:childTnLst>
                    </p:cTn>
                  </p:par>
                  <p:par>
                    <p:cTn id="49" fill="hold" nodeType="clickPar">
                      <p:stCondLst>
                        <p:cond delay="indefinite"/>
                      </p:stCondLst>
                      <p:childTnLst>
                        <p:par>
                          <p:cTn id="50" fill="hold" nodeType="withGroup">
                            <p:stCondLst>
                              <p:cond delay="indefinite"/>
                            </p:stCondLst>
                          </p:cTn>
                        </p:par>
                        <p:par>
                          <p:cTn id="51" fill="hold" nodeType="afterGroup">
                            <p:stCondLst>
                              <p:cond delay="0"/>
                            </p:stCondLst>
                            <p:childTnLst>
                              <p:par>
                                <p:cTn id="52" presetID="8" presetClass="entr" presetSubtype="16" fill="hold" grpId="7"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diamond(in)">
                                      <p:cBhvr>
                                        <p:cTn id="5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1"/>
      <p:bldP spid="3" grpId="2"/>
      <p:bldP spid="4" grpId="3"/>
      <p:bldP spid="4" grpId="4"/>
      <p:bldP spid="5" grpId="5"/>
      <p:bldP spid="7" grpId="6"/>
      <p:bldP spid="8" grpId="7"/>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TABLE_BEAUTIFY" val="smartTable{968f8303-ed25-4dc5-8ad0-4e8e702641d7}"/>
  <p:tag name="TABLE_ENDDRAG_ORIGIN_RECT" val="932*502"/>
  <p:tag name="TABLE_ENDDRAG_RECT" val="19*11*932*502"/>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UNIT_TABLE_BEAUTIFY" val="smartTable{968f8303-ed25-4dc5-8ad0-4e8e702641d7}"/>
  <p:tag name="TABLE_ENDDRAG_ORIGIN_RECT" val="932*286"/>
  <p:tag name="TABLE_ENDDRAG_RECT" val="17*99*932*28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黑-T">
      <a:majorFont>
        <a:latin typeface="Times New Roman"/>
        <a:ea typeface="黑体"/>
        <a:cs typeface="Arial"/>
      </a:majorFont>
      <a:minorFont>
        <a:latin typeface="Times New Roman"/>
        <a:ea typeface="黑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208</Paragraphs>
  <Slides>26</Slides>
  <Notes>0</Notes>
  <TotalTime>0</TotalTime>
  <HiddenSlides>0</HiddenSlides>
  <MMClips>0</MMClips>
  <ScaleCrop>0</ScaleCrop>
  <HeadingPairs>
    <vt:vector baseType="variant" size="4">
      <vt:variant>
        <vt:lpstr>Theme</vt:lpstr>
      </vt:variant>
      <vt:variant>
        <vt:i4>1</vt:i4>
      </vt:variant>
      <vt:variant>
        <vt:lpstr>Slide Titles</vt:lpstr>
      </vt:variant>
      <vt:variant>
        <vt:i4>26</vt:i4>
      </vt:variant>
    </vt:vector>
  </HeadingPairs>
  <TitlesOfParts>
    <vt:vector baseType="lpstr" size="27">
      <vt:lpstr>1_默认设计模板</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第3节 广播、电视和移动通信</dc:title>
  <cp:lastModifiedBy>天天向上</cp:lastModifiedBy>
  <cp:revision>21</cp:revision>
  <dcterms:created xsi:type="dcterms:W3CDTF">2021-10-02T06:55:46Z</dcterms:created>
  <dcterms:modified xsi:type="dcterms:W3CDTF">2021-10-21T00:56:36Z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5C277C69C7B045A88695789C469DB2B9</vt:lpwstr>
  </property>
  <property fmtid="{D5CDD505-2E9C-101B-9397-08002B2CF9AE}" pid="3" name="KSOProductBuildVer">
    <vt:lpwstr>2052-11.1.0.11365</vt:lpwstr>
  </property>
</Properties>
</file>