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4" r:id="rId7"/>
    <p:sldId id="335" r:id="rId8"/>
    <p:sldId id="337" r:id="rId9"/>
    <p:sldId id="339" r:id="rId10"/>
    <p:sldId id="341" r:id="rId11"/>
    <p:sldId id="350" r:id="rId12"/>
    <p:sldId id="342" r:id="rId13"/>
    <p:sldId id="344" r:id="rId14"/>
    <p:sldId id="355" r:id="rId15"/>
    <p:sldId id="356" r:id="rId16"/>
    <p:sldId id="345" r:id="rId17"/>
    <p:sldId id="353" r:id="rId18"/>
    <p:sldId id="354" r:id="rId19"/>
    <p:sldId id="346" r:id="rId20"/>
    <p:sldId id="357" r:id="rId21"/>
    <p:sldId id="358" r:id="rId22"/>
    <p:sldId id="347" r:id="rId23"/>
    <p:sldId id="361" r:id="rId24"/>
    <p:sldId id="362" r:id="rId25"/>
    <p:sldId id="257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94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600" y="437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8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第四章　一次函数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3　一次函数的图象（第二课时）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7" name="yt_shape_12857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856" name="yt_image_12856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59" name="yt_shape_12859"/>
          <p:cNvSpPr txBox="1"/>
          <p:nvPr/>
        </p:nvSpPr>
        <p:spPr>
          <a:xfrm>
            <a:off x="468103" y="1455093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一次函数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4c5e3"/>
              </a:rPr>
              <a:t>的图象不经过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860" name="yt_table_12860" title="H_99.84"/>
          <p:cNvGraphicFramePr>
            <a:graphicFrameLocks noGrp="1"/>
          </p:cNvGraphicFramePr>
          <p:nvPr/>
        </p:nvGraphicFramePr>
        <p:xfrm>
          <a:off x="468074" y="2717366"/>
          <a:ext cx="6599556" cy="1267968"/>
        </p:xfrm>
        <a:graphic>
          <a:graphicData uri="http://schemas.openxmlformats.org/drawingml/2006/table">
            <a:tbl>
              <a:tblPr/>
              <a:tblGrid>
                <a:gridCol w="3765868"/>
                <a:gridCol w="28336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第一象限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第二象限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第三象限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第四象限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190892" y="2042271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2" name="yt_shape_12862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若正比例函数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的值随着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c56b7"/>
              </a:rPr>
              <a:t>值的增大而减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则一次函数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的图象大致是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863" name="yt_image_12863" title="H_155.99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95218" y="2026637"/>
            <a:ext cx="7001563" cy="19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8115567" y="1199178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5" name="yt_shape_12865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将函数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的图象向上平移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c142d"/>
              </a:rPr>
              <a:t>个单位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长度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则平移后的图象与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轴的交点坐标为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866" name="yt_table_12866" title="H_99.84"/>
          <p:cNvGraphicFramePr>
            <a:graphicFrameLocks noGrp="1"/>
          </p:cNvGraphicFramePr>
          <p:nvPr/>
        </p:nvGraphicFramePr>
        <p:xfrm>
          <a:off x="468074" y="1874273"/>
          <a:ext cx="7209156" cy="1267968"/>
        </p:xfrm>
        <a:graphic>
          <a:graphicData uri="http://schemas.openxmlformats.org/drawingml/2006/table">
            <a:tbl>
              <a:tblPr/>
              <a:tblGrid>
                <a:gridCol w="3867468"/>
                <a:gridCol w="33416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8782317" y="1199178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8" name="yt_shape_12868"/>
          <p:cNvSpPr txBox="1"/>
          <p:nvPr/>
        </p:nvSpPr>
        <p:spPr>
          <a:xfrm>
            <a:off x="468103" y="612000"/>
            <a:ext cx="11636916" cy="505253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有下列函数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d2af8,isEnd"/>
              </a:rPr>
              <a:t>；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⑤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⑦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0efbe,isEnd"/>
              </a:rPr>
              <a:t>以下请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填写序号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：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的值随着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值的增大而增大的函数有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 </a:t>
            </a:r>
            <a:r>
              <a:rPr sz="16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的值随着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值的增大而减小的函数有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</a:t>
            </a:r>
            <a:r>
              <a:rPr sz="8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图象相互平行的函数是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</a:t>
            </a:r>
            <a:r>
              <a:rPr sz="8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将一次函数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的图象向下平移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8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个单位长度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84dfd,isEnd"/>
              </a:rPr>
              <a:t>可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使它经过点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448942" y="2467146"/>
            <a:ext cx="22120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②③⑥⑦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48942" y="3101130"/>
            <a:ext cx="1805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①④⑤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64492" y="3735114"/>
            <a:ext cx="1805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②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与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⑦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40942" y="4369098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5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873" name="yt_shape_12873"/>
              <p:cNvSpPr txBox="1"/>
              <p:nvPr/>
            </p:nvSpPr>
            <p:spPr>
              <a:xfrm>
                <a:off x="468103" y="612000"/>
                <a:ext cx="11636916" cy="280974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zh-CN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，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在一次函数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c988c,isEnd"/>
                  </a:rPr>
                  <a:t>的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图象上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的大小关系是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        </a:t>
                </a:r>
                <a:r>
                  <a:rPr sz="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用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2_7ffe0,isEnd"/>
                  </a:rPr>
                  <a:t>号连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接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2873" name="yt_shape_128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2809744"/>
              </a:xfrm>
              <a:prstGeom prst="rect">
                <a:avLst/>
              </a:prstGeom>
              <a:blipFill rotWithShape="1">
                <a:blip r:embed="rId1"/>
                <a:stretch>
                  <a:fillRect l="-1" t="-18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6396305" y="1514011"/>
            <a:ext cx="1632648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m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＞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n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6" name="yt_shape_12876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hangingPunct="0">
              <a:lnSpc>
                <a:spcPct val="11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已知函数</a:t>
            </a:r>
            <a:r>
              <a:rPr lang="en-US" altLang="zh-CN" sz="15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i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algn="l" eaLnBrk="1" latinLnBrk="0" hangingPunct="0">
              <a:lnSpc>
                <a:spcPct val="110000"/>
              </a:lnSpc>
            </a:pPr>
            <a:r>
              <a:rPr lang="zh-CN" altLang="zh-CN" sz="3200" b="0" i="0" u="none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若该函数的图象经过原点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1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若该函数的图象平行于直线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1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若该函数是一次函数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的值随着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值的增大而减小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ff54f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的取值范围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879" name="yt_shape_12879"/>
          <p:cNvSpPr txBox="1"/>
          <p:nvPr/>
        </p:nvSpPr>
        <p:spPr>
          <a:xfrm>
            <a:off x="468103" y="3228197"/>
            <a:ext cx="9961060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把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880" name="yt_shape_12880"/>
          <p:cNvSpPr txBox="1"/>
          <p:nvPr/>
        </p:nvSpPr>
        <p:spPr>
          <a:xfrm>
            <a:off x="468103" y="4490470"/>
            <a:ext cx="7761740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882" name="yt_shape_12882"/>
              <p:cNvSpPr txBox="1"/>
              <p:nvPr/>
            </p:nvSpPr>
            <p:spPr>
              <a:xfrm>
                <a:off x="468103" y="5176882"/>
                <a:ext cx="5111977" cy="57131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＜－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hangingPunct="0"/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故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的取值范围为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＜－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882" name="yt_shape_128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5176882"/>
                <a:ext cx="5111977" cy="571310"/>
              </a:xfrm>
              <a:prstGeom prst="rect">
                <a:avLst/>
              </a:prstGeom>
              <a:blipFill rotWithShape="1">
                <a:blip r:embed="rId1"/>
                <a:stretch>
                  <a:fillRect l="-2" t="-63" r="-51407" b="-1422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8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79" grpId="0" build="allAtOnce"/>
      <p:bldP spid="12880" grpId="0" build="allAtOnce"/>
      <p:bldP spid="1288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885" name="yt_shape_12885"/>
              <p:cNvSpPr txBox="1"/>
              <p:nvPr/>
            </p:nvSpPr>
            <p:spPr>
              <a:xfrm>
                <a:off x="468103" y="612000"/>
                <a:ext cx="11636916" cy="27569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如图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已知一次函数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的图象与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轴交于点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4a43e"/>
                  </a:rPr>
                  <a:t>与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正比例函数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的图象交于点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POB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的面积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885" name="yt_shape_128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2756973"/>
              </a:xfrm>
              <a:prstGeom prst="rect">
                <a:avLst/>
              </a:prstGeom>
              <a:blipFill rotWithShape="1">
                <a:blip r:embed="rId1"/>
                <a:stretch>
                  <a:fillRect l="-1" t="-18" b="-15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889" name="yt_image_12889" title="H_200.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5225" y="3552642"/>
            <a:ext cx="2641548" cy="254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891" name="yt_shape_12891"/>
              <p:cNvSpPr txBox="1"/>
              <p:nvPr/>
            </p:nvSpPr>
            <p:spPr>
              <a:xfrm>
                <a:off x="479425" y="392544"/>
                <a:ext cx="9114675" cy="211679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把点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把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891" name="yt_shape_128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392544"/>
                <a:ext cx="9114675" cy="2116798"/>
              </a:xfrm>
              <a:prstGeom prst="rect">
                <a:avLst/>
              </a:prstGeom>
              <a:blipFill rotWithShape="1">
                <a:blip r:embed="rId1"/>
                <a:stretch>
                  <a:fillRect t="-5" r="-1151" b="-23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93" name="yt_shape_12893"/>
          <p:cNvSpPr txBox="1"/>
          <p:nvPr/>
        </p:nvSpPr>
        <p:spPr>
          <a:xfrm>
            <a:off x="479425" y="2560130"/>
            <a:ext cx="5002973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的值分别为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yt_shape_12894"/>
              <p:cNvSpPr txBox="1"/>
              <p:nvPr/>
            </p:nvSpPr>
            <p:spPr>
              <a:xfrm>
                <a:off x="479425" y="3822403"/>
                <a:ext cx="9175589" cy="277242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得一次函数的表达式为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把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POB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4" name="yt_shape_128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3822403"/>
                <a:ext cx="9175589" cy="2772426"/>
              </a:xfrm>
              <a:prstGeom prst="rect">
                <a:avLst/>
              </a:prstGeom>
              <a:blipFill rotWithShape="1">
                <a:blip r:embed="rId2"/>
                <a:stretch>
                  <a:fillRect t="-12" r="-1234" b="-39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yt_image_12889" title="H_200.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74657" y="1581912"/>
            <a:ext cx="2437502" cy="234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91" grpId="0" build="allAtOnce"/>
      <p:bldP spid="12893" grpId="0" build="allAtOnce"/>
      <p:bldP spid="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7" name="yt_shape_12897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896" name="yt_image_12896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99" name="yt_shape_12899"/>
          <p:cNvSpPr txBox="1"/>
          <p:nvPr/>
        </p:nvSpPr>
        <p:spPr>
          <a:xfrm>
            <a:off x="468103" y="1443920"/>
            <a:ext cx="11207960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just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都在函数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bcf4e,isEnd"/>
              </a:rPr>
              <a:t>＋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为常数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的图象上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fca78,isEnd"/>
              </a:rPr>
              <a:t>的大小关系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</a:t>
            </a:r>
            <a:r>
              <a:rPr sz="1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2900" name="yt_shape_12900"/>
          <p:cNvSpPr txBox="1"/>
          <p:nvPr/>
        </p:nvSpPr>
        <p:spPr>
          <a:xfrm>
            <a:off x="467999" y="3346369"/>
            <a:ext cx="8970404" cy="313201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所以该一次函数中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的值随着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值的增大而减小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又因为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38517" y="2665082"/>
            <a:ext cx="1632648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m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＜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n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9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0" grpId="0" build="allAtOnce"/>
      <p:bldP spid="2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1" name="yt_shape_12901"/>
          <p:cNvSpPr txBox="1"/>
          <p:nvPr/>
        </p:nvSpPr>
        <p:spPr>
          <a:xfrm>
            <a:off x="468103" y="612000"/>
            <a:ext cx="11636916" cy="19765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已知一次函数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的图象与坐标轴分别交于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71d73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分别是线段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上的点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OPC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f113d,isEnd"/>
              </a:rPr>
              <a:t>＝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的坐标为</a:t>
            </a:r>
            <a:r>
              <a:rPr sz="3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                            </a:t>
            </a:r>
            <a:r>
              <a:rPr sz="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pic>
        <p:nvPicPr>
          <p:cNvPr id="12903" name="yt_image_12903" title="H_195.2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23181" y="2791719"/>
            <a:ext cx="2745636" cy="247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08" name="yt_shape_12908"/>
          <p:cNvSpPr txBox="1"/>
          <p:nvPr/>
        </p:nvSpPr>
        <p:spPr>
          <a:xfrm>
            <a:off x="467999" y="8400082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6896367" y="1730165"/>
                <a:ext cx="3853561" cy="783095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d>
                      <m:dPr>
                        <m:ctrlPr>
                          <a:rPr kumimoji="0" lang="en-US" altLang="zh-CN" sz="32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r>
                          <a:rPr kumimoji="0" lang="en-US" altLang="zh-CN" sz="3200" b="0" i="0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−</m:t>
                        </m:r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e>
                        </m:rad>
                        <m:r>
                          <m:rPr>
                            <m:nor/>
                          </m:rPr>
                          <a:rPr kumimoji="0" lang="zh-CN" altLang="zh-CN" sz="3200" b="0" i="0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，</m:t>
                        </m:r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  <m:r>
                          <a:rPr kumimoji="0" lang="en-US" altLang="zh-CN" sz="3200" b="0" i="0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−</m:t>
                        </m:r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e>
                        </m:rad>
                      </m:e>
                    </m:d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367" y="1730165"/>
                <a:ext cx="3853561" cy="783095"/>
              </a:xfrm>
              <a:prstGeom prst="rect">
                <a:avLst/>
              </a:prstGeom>
              <a:blipFill rotWithShape="1">
                <a:blip r:embed="rId2"/>
                <a:stretch>
                  <a:fillRect l="-7" t="-54" b="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_image_12905" title="H_195.2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930427" y="3429000"/>
            <a:ext cx="2745636" cy="247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07" name="yt_shape_12907"/>
          <p:cNvSpPr txBox="1"/>
          <p:nvPr/>
        </p:nvSpPr>
        <p:spPr>
          <a:xfrm>
            <a:off x="468103" y="3127802"/>
            <a:ext cx="820738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答图</a:t>
            </a:r>
            <a:endParaRPr lang="zh-CN" altLang="zh-CN" sz="3200" b="0" i="0" u="none">
              <a:solidFill>
                <a:srgbClr val="FF0000">
                  <a:alpha val="0"/>
                </a:srgbClr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12053" y="5615103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答图</a:t>
            </a:r>
            <a:endParaRPr lang="zh-CN" alt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yt_shape_12909"/>
              <p:cNvSpPr txBox="1"/>
              <p:nvPr/>
            </p:nvSpPr>
            <p:spPr>
              <a:xfrm>
                <a:off x="468103" y="612000"/>
                <a:ext cx="11207960" cy="1116869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因为一次函数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的图象与坐标轴分别交于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d5125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两点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en-US" altLang="zh-CN" sz="15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令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令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是等腰直角三角形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如答图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过点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于点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是等腰直角三角形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endParaRPr lang="en-US" altLang="zh-CN" sz="3200" b="0" i="1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CPO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OAP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PCB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BPC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OPA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BPC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endParaRPr lang="en-US" altLang="zh-CN" sz="3200" b="0" i="1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PCB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OPA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endParaRPr lang="en-US" altLang="zh-CN" sz="3200" b="0" i="1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PCB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OPA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&amp;∠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𝑃𝐵𝐶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∠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𝑂𝐴𝑃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&amp;∠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𝑃𝐶𝐵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∠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𝑂𝑃𝐴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𝑃𝐶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𝑂𝑃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5" name="yt_shape_129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207960" cy="11168698"/>
              </a:xfrm>
              <a:prstGeom prst="rect">
                <a:avLst/>
              </a:prstGeom>
              <a:blipFill rotWithShape="1">
                <a:blip r:embed="rId2"/>
                <a:stretch>
                  <a:fillRect l="-1" t="-4" r="3" b="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909" name="yt_shape_12909"/>
              <p:cNvSpPr txBox="1"/>
              <p:nvPr/>
            </p:nvSpPr>
            <p:spPr>
              <a:xfrm>
                <a:off x="468103" y="612000"/>
                <a:ext cx="11207960" cy="1116869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PCB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≌△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OPA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AAS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Rt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故答案为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909" name="yt_shape_129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207960" cy="11168698"/>
              </a:xfrm>
              <a:prstGeom prst="rect">
                <a:avLst/>
              </a:prstGeom>
              <a:blipFill rotWithShape="1">
                <a:blip r:embed="rId1"/>
                <a:stretch>
                  <a:fillRect l="-1" t="-4" r="3" b="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yt_image_12905" title="H_195.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84" y="1197429"/>
            <a:ext cx="2745636" cy="247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9592310" y="3383532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答图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9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9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9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9" grpId="0" build="allAtOnce"/>
      <p:bldP spid="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1" name="yt_shape_12911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62702"/>
              </a:rPr>
              <a:t>相交于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912" name="yt_shape_12912"/>
          <p:cNvSpPr txBox="1"/>
          <p:nvPr/>
        </p:nvSpPr>
        <p:spPr>
          <a:xfrm>
            <a:off x="467999" y="1874273"/>
            <a:ext cx="377186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yt_shape_12913"/>
          <p:cNvSpPr txBox="1"/>
          <p:nvPr/>
        </p:nvSpPr>
        <p:spPr>
          <a:xfrm>
            <a:off x="467999" y="2496371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已知垂直于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轴的直线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分别与直线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相交于点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a3da8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若线段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yt_image_1291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25670" y="3707856"/>
            <a:ext cx="2740660" cy="274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6" name="yt_shape_12916"/>
          <p:cNvSpPr txBox="1"/>
          <p:nvPr/>
        </p:nvSpPr>
        <p:spPr>
          <a:xfrm>
            <a:off x="467999" y="612000"/>
            <a:ext cx="10945304" cy="185166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把点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把点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917" name="yt_shape_12917"/>
          <p:cNvSpPr txBox="1"/>
          <p:nvPr/>
        </p:nvSpPr>
        <p:spPr>
          <a:xfrm>
            <a:off x="467999" y="2514449"/>
            <a:ext cx="5413341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的值分别为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16" grpId="0" build="allAtOnce"/>
      <p:bldP spid="12917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8" name="yt_shape_12918"/>
          <p:cNvSpPr txBox="1"/>
          <p:nvPr/>
        </p:nvSpPr>
        <p:spPr>
          <a:xfrm>
            <a:off x="468103" y="612000"/>
            <a:ext cx="11636916" cy="44123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可知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的函数表达式为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易知直线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与直线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的交点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2_9ba04"/>
              </a:rPr>
              <a:t>与直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l</a:t>
            </a:r>
            <a:r>
              <a:rPr lang="en-US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的交点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－（－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）｜＝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或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919" name="yt_shape_12919"/>
              <p:cNvSpPr txBox="1"/>
              <p:nvPr/>
            </p:nvSpPr>
            <p:spPr>
              <a:xfrm>
                <a:off x="467999" y="5075150"/>
                <a:ext cx="3398366" cy="864852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919" name="yt_shape_129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5075150"/>
                <a:ext cx="3398366" cy="864852"/>
              </a:xfrm>
              <a:prstGeom prst="rect">
                <a:avLst/>
              </a:prstGeom>
              <a:blipFill rotWithShape="1">
                <a:blip r:embed="rId1"/>
                <a:stretch>
                  <a:fillRect t="-27" r="-4452" b="-54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9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9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18" grpId="0" build="allAtOnce"/>
      <p:bldP spid="12919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1" name="yt_shape_12921"/>
          <p:cNvSpPr txBox="1"/>
          <p:nvPr/>
        </p:nvSpPr>
        <p:spPr>
          <a:xfrm>
            <a:off x="468103" y="612000"/>
            <a:ext cx="11636916" cy="37721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轴交于点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轴交于点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d42fd"/>
              </a:rPr>
              <a:t>直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是常数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经过点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轴交于点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37d4c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的坐标及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轴的上方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ab7de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4" name="yt_shape_12924"/>
          <p:cNvSpPr txBox="1"/>
          <p:nvPr/>
        </p:nvSpPr>
        <p:spPr>
          <a:xfrm>
            <a:off x="468103" y="612000"/>
            <a:ext cx="11636916" cy="569271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与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轴交于点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与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轴交于点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b97f3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与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轴交于点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且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或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或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又因为直线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经过点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 smtClean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hangingPunct="0">
              <a:lnSpc>
                <a:spcPct val="130000"/>
              </a:lnSpc>
            </a:pP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将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hangingPunct="0">
              <a:lnSpc>
                <a:spcPct val="130000"/>
              </a:lnSpc>
            </a:pP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将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hangingPunct="0">
              <a:lnSpc>
                <a:spcPct val="130000"/>
              </a:lnSpc>
            </a:pP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的值为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或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9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9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9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9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24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5" name="yt_shape_12925"/>
          <p:cNvSpPr txBox="1"/>
          <p:nvPr/>
        </p:nvSpPr>
        <p:spPr>
          <a:xfrm>
            <a:off x="467999" y="612000"/>
            <a:ext cx="9021700" cy="313201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及点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轴的上方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的纵坐标为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上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926" name="yt_shape_12926"/>
              <p:cNvSpPr txBox="1"/>
              <p:nvPr/>
            </p:nvSpPr>
            <p:spPr>
              <a:xfrm>
                <a:off x="467999" y="3794799"/>
                <a:ext cx="4802148" cy="180684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zh-CN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，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926" name="yt_shape_129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3794799"/>
                <a:ext cx="4802148" cy="1806841"/>
              </a:xfrm>
              <a:prstGeom prst="rect">
                <a:avLst/>
              </a:prstGeom>
              <a:blipFill rotWithShape="1">
                <a:blip r:embed="rId1"/>
                <a:stretch>
                  <a:fillRect t="-2" r="-3075" b="-17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9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9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25" grpId="0" build="allAtOnce"/>
      <p:bldP spid="12926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9" name="yt_shape_12929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928" name="yt_image_12928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931" name="yt_shape_12931"/>
              <p:cNvSpPr txBox="1"/>
              <p:nvPr/>
            </p:nvSpPr>
            <p:spPr>
              <a:xfrm>
                <a:off x="468103" y="1494708"/>
                <a:ext cx="11636916" cy="211551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/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选做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如图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已知直线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分别交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轴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、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轴于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6f36a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两点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在该直线上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且在第一象限内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⊥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轴于点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b678a"/>
                  </a:rPr>
                  <a:t>，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且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 baseline="-25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931" name="yt_shape_129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94708"/>
                <a:ext cx="11636916" cy="2115516"/>
              </a:xfrm>
              <a:prstGeom prst="rect">
                <a:avLst/>
              </a:prstGeom>
              <a:blipFill rotWithShape="1">
                <a:blip r:embed="rId2"/>
                <a:stretch>
                  <a:fillRect l="-1" t="-26" b="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33" name="yt_shape_12933"/>
          <p:cNvSpPr txBox="1"/>
          <p:nvPr/>
        </p:nvSpPr>
        <p:spPr>
          <a:xfrm>
            <a:off x="456573" y="3174238"/>
            <a:ext cx="500136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yt_shape_12934"/>
          <p:cNvSpPr txBox="1"/>
          <p:nvPr/>
        </p:nvSpPr>
        <p:spPr>
          <a:xfrm>
            <a:off x="468103" y="3745548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/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过点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作直线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交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b0475"/>
              </a:rPr>
              <a:t>的坐标和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四边形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BPCQ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的面积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yt_image_12935" title="H_197.7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5057" y="4351290"/>
            <a:ext cx="2641886" cy="215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yt_shape_12940"/>
          <p:cNvSpPr txBox="1"/>
          <p:nvPr/>
        </p:nvSpPr>
        <p:spPr>
          <a:xfrm>
            <a:off x="479425" y="11318046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941" name="yt_shape_12941"/>
              <p:cNvSpPr txBox="1"/>
              <p:nvPr/>
            </p:nvSpPr>
            <p:spPr>
              <a:xfrm>
                <a:off x="467999" y="612000"/>
                <a:ext cx="8792472" cy="367645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令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）；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令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[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]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941" name="yt_shape_129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8792472" cy="3676456"/>
              </a:xfrm>
              <a:prstGeom prst="rect">
                <a:avLst/>
              </a:prstGeom>
              <a:blipFill rotWithShape="1">
                <a:blip r:embed="rId1"/>
                <a:stretch>
                  <a:fillRect t="-13" r="-900" b="-28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943" name="yt_shape_12943"/>
              <p:cNvSpPr txBox="1"/>
              <p:nvPr/>
            </p:nvSpPr>
            <p:spPr>
              <a:xfrm>
                <a:off x="467999" y="4339244"/>
                <a:ext cx="8765220" cy="1492075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943" name="yt_shape_129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4339244"/>
                <a:ext cx="8765220" cy="1492075"/>
              </a:xfrm>
              <a:prstGeom prst="rect">
                <a:avLst/>
              </a:prstGeom>
              <a:blipFill rotWithShape="1">
                <a:blip r:embed="rId2"/>
                <a:stretch>
                  <a:fillRect t="-19" r="-1235" b="-27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9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41" grpId="0" build="allAtOnce"/>
      <p:bldP spid="12943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945" name="yt_shape_12945"/>
              <p:cNvSpPr txBox="1"/>
              <p:nvPr/>
            </p:nvSpPr>
            <p:spPr>
              <a:xfrm>
                <a:off x="467999" y="612000"/>
                <a:ext cx="11196976" cy="574836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如答图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的函数表达式为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所以直线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的函数表达式为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令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四边形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BPCQ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945" name="yt_shape_129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11196976" cy="5748369"/>
              </a:xfrm>
              <a:prstGeom prst="rect">
                <a:avLst/>
              </a:prstGeom>
              <a:blipFill rotWithShape="1">
                <a:blip r:embed="rId1"/>
                <a:stretch>
                  <a:fillRect t="-9" r="-828" b="-17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yt_image_12937" title="H_197.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9370" y="1233910"/>
            <a:ext cx="3074497" cy="251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9874404" y="3603647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答图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9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9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9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9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45" grpId="0" build="allAtOnce"/>
      <p:bldP spid="4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3898</Words>
  <Application>WPS 演示</Application>
  <PresentationFormat>宽屏</PresentationFormat>
  <Paragraphs>194</Paragraphs>
  <Slides>23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66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_⨹_6_4c5e3</vt:lpstr>
      <vt:lpstr>细等线拼音字体</vt:lpstr>
      <vt:lpstr>_⨹_6_c56b7</vt:lpstr>
      <vt:lpstr>_⨹_3_c142d</vt:lpstr>
      <vt:lpstr>_⨹_1_d2af8,isEnd</vt:lpstr>
      <vt:lpstr>_⨹_3_0efbe,isEnd</vt:lpstr>
      <vt:lpstr>,isEnd</vt:lpstr>
      <vt:lpstr>_⨹_1_84dfd,isEnd</vt:lpstr>
      <vt:lpstr>楷体</vt:lpstr>
      <vt:lpstr>Cambria Math</vt:lpstr>
      <vt:lpstr>_⨹_1_c988c,isEnd</vt:lpstr>
      <vt:lpstr>_⨹_2_7ffe0,isEnd</vt:lpstr>
      <vt:lpstr>_⨹_1_ff54f</vt:lpstr>
      <vt:lpstr>_⨹_1_4a43e</vt:lpstr>
      <vt:lpstr>_⨹_1_bcf4e,isEnd</vt:lpstr>
      <vt:lpstr>_⨹_5_fca78,isEnd</vt:lpstr>
      <vt:lpstr>微软雅黑</vt:lpstr>
      <vt:lpstr>Arial Unicode MS</vt:lpstr>
      <vt:lpstr>Calibri</vt:lpstr>
      <vt:lpstr>_⨹_1_71d73,isEnd</vt:lpstr>
      <vt:lpstr>_⨹_1_f113d,isEnd</vt:lpstr>
      <vt:lpstr>_⨹_1_d5125</vt:lpstr>
      <vt:lpstr>_⨹_3_62702</vt:lpstr>
      <vt:lpstr>_⨹_1_a3da8</vt:lpstr>
      <vt:lpstr>_⨹_2_9ba04</vt:lpstr>
      <vt:lpstr>_⨹_1_d42fd</vt:lpstr>
      <vt:lpstr>_⨹_1_37d4c</vt:lpstr>
      <vt:lpstr>_⨹_1_ab7de</vt:lpstr>
      <vt:lpstr>_⨹_1_b97f3</vt:lpstr>
      <vt:lpstr>_⨹_1_6f36a</vt:lpstr>
      <vt:lpstr>_⨹_1_b678a</vt:lpstr>
      <vt:lpstr>_⨹_4_b0475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11</cp:revision>
  <dcterms:created xsi:type="dcterms:W3CDTF">2024-05-28T15:59:00Z</dcterms:created>
  <dcterms:modified xsi:type="dcterms:W3CDTF">2024-07-12T05:23:04Z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