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787" r:id="rId1"/>
    <p:sldMasterId id="2147507824" r:id="rId2"/>
  </p:sldMasterIdLst>
  <p:notesMasterIdLst>
    <p:notesMasterId r:id="rId3"/>
  </p:notesMasterIdLst>
  <p:sldIdLst>
    <p:sldId id="10878" r:id="rId4"/>
    <p:sldId id="10883" r:id="rId5"/>
    <p:sldId id="10887" r:id="rId6"/>
    <p:sldId id="10890" r:id="rId7"/>
    <p:sldId id="10893" r:id="rId8"/>
    <p:sldId id="10896" r:id="rId9"/>
    <p:sldId id="10899" r:id="rId10"/>
    <p:sldId id="10902" r:id="rId11"/>
    <p:sldId id="10905" r:id="rId12"/>
    <p:sldId id="10908" r:id="rId13"/>
    <p:sldId id="10911" r:id="rId14"/>
    <p:sldId id="10914" r:id="rId15"/>
    <p:sldId id="10917" r:id="rId16"/>
    <p:sldId id="10920" r:id="rId17"/>
    <p:sldId id="10923" r:id="rId18"/>
    <p:sldId id="10926" r:id="rId19"/>
    <p:sldId id="10929" r:id="rId20"/>
    <p:sldId id="10932" r:id="rId21"/>
    <p:sldId id="10935" r:id="rId22"/>
    <p:sldId id="10938" r:id="rId23"/>
    <p:sldId id="10941" r:id="rId24"/>
    <p:sldId id="10944" r:id="rId25"/>
    <p:sldId id="10947" r:id="rId26"/>
    <p:sldId id="10950" r:id="rId27"/>
    <p:sldId id="10953" r:id="rId28"/>
    <p:sldId id="10956" r:id="rId29"/>
    <p:sldId id="10959" r:id="rId30"/>
    <p:sldId id="10962" r:id="rId31"/>
    <p:sldId id="10965" r:id="rId32"/>
    <p:sldId id="10968" r:id="rId33"/>
    <p:sldId id="10971" r:id="rId34"/>
    <p:sldId id="1097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788" r:id="rId1"/>
    <p:sldLayoutId id="2147507789" r:id="rId2"/>
    <p:sldLayoutId id="2147507790" r:id="rId3"/>
    <p:sldLayoutId id="2147507791" r:id="rId4"/>
    <p:sldLayoutId id="2147507792" r:id="rId5"/>
    <p:sldLayoutId id="2147507793" r:id="rId6"/>
    <p:sldLayoutId id="2147507794" r:id="rId7"/>
    <p:sldLayoutId id="2147507795" r:id="rId8"/>
    <p:sldLayoutId id="2147507796" r:id="rId9"/>
    <p:sldLayoutId id="2147507797" r:id="rId10"/>
    <p:sldLayoutId id="21475077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825" r:id="rId1"/>
    <p:sldLayoutId id="2147507826" r:id="rId2"/>
    <p:sldLayoutId id="2147507827" r:id="rId3"/>
    <p:sldLayoutId id="2147507828" r:id="rId4"/>
    <p:sldLayoutId id="2147507829" r:id="rId5"/>
    <p:sldLayoutId id="2147507830" r:id="rId6"/>
    <p:sldLayoutId id="2147507831" r:id="rId7"/>
    <p:sldLayoutId id="2147507832" r:id="rId8"/>
    <p:sldLayoutId id="2147507833" r:id="rId9"/>
    <p:sldLayoutId id="2147507834" r:id="rId10"/>
    <p:sldLayoutId id="21475078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tags" Target="../tags/tag251.xml"/><Relationship Id="rId22" Type="http://schemas.openxmlformats.org/officeDocument/2006/relationships/tags" Target="../tags/tag252.xml"/><Relationship Id="rId23" Type="http://schemas.openxmlformats.org/officeDocument/2006/relationships/tags" Target="../tags/tag253.xml"/><Relationship Id="rId24" Type="http://schemas.openxmlformats.org/officeDocument/2006/relationships/tags" Target="../tags/tag254.xml"/><Relationship Id="rId25" Type="http://schemas.openxmlformats.org/officeDocument/2006/relationships/tags" Target="../tags/tag255.xml"/><Relationship Id="rId26" Type="http://schemas.openxmlformats.org/officeDocument/2006/relationships/tags" Target="../tags/tag256.xml"/><Relationship Id="rId27" Type="http://schemas.openxmlformats.org/officeDocument/2006/relationships/tags" Target="../tags/tag257.xml"/><Relationship Id="rId28" Type="http://schemas.openxmlformats.org/officeDocument/2006/relationships/tags" Target="../tags/tag258.xml"/><Relationship Id="rId29" Type="http://schemas.openxmlformats.org/officeDocument/2006/relationships/tags" Target="../tags/tag259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tags" Target="../tags/tag432.xml"/><Relationship Id="rId6" Type="http://schemas.openxmlformats.org/officeDocument/2006/relationships/tags" Target="../tags/tag433.xml"/><Relationship Id="rId7" Type="http://schemas.openxmlformats.org/officeDocument/2006/relationships/tags" Target="../tags/tag434.xml"/><Relationship Id="rId8" Type="http://schemas.openxmlformats.org/officeDocument/2006/relationships/tags" Target="../tags/tag435.xml"/><Relationship Id="rId9" Type="http://schemas.openxmlformats.org/officeDocument/2006/relationships/tags" Target="../tags/tag436.xml"/><Relationship Id="rId10" Type="http://schemas.openxmlformats.org/officeDocument/2006/relationships/tags" Target="../tags/tag437.xml"/><Relationship Id="rId11" Type="http://schemas.openxmlformats.org/officeDocument/2006/relationships/tags" Target="../tags/tag438.xml"/><Relationship Id="rId12" Type="http://schemas.openxmlformats.org/officeDocument/2006/relationships/tags" Target="../tags/tag439.xml"/><Relationship Id="rId13" Type="http://schemas.openxmlformats.org/officeDocument/2006/relationships/tags" Target="../tags/tag440.xml"/><Relationship Id="rId14" Type="http://schemas.openxmlformats.org/officeDocument/2006/relationships/tags" Target="../tags/tag441.xml"/><Relationship Id="rId1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tags" Target="../tags/tag445.xml"/><Relationship Id="rId5" Type="http://schemas.openxmlformats.org/officeDocument/2006/relationships/tags" Target="../tags/tag446.xml"/><Relationship Id="rId6" Type="http://schemas.openxmlformats.org/officeDocument/2006/relationships/tags" Target="../tags/tag447.xml"/><Relationship Id="rId7" Type="http://schemas.openxmlformats.org/officeDocument/2006/relationships/tags" Target="../tags/tag448.xml"/><Relationship Id="rId8" Type="http://schemas.openxmlformats.org/officeDocument/2006/relationships/tags" Target="../tags/tag449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030"/>
          </a:bodyPr>
          <a:p>
            <a:r>
              <a:rPr altLang="en-US" lang="zh-CN"/>
              <a:t>培养创意思维的初中课程设计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057930" y="9325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915104" y="9979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课程目标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057930" y="182913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915104" y="189461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课程内容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057930" y="27257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915104" y="27912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课程实施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057930" y="362237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915104" y="368785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课程评价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4057930" y="45189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915104" y="45844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课程资源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18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9"/>
            </p:custDataLst>
          </p:nvPr>
        </p:nvSpPr>
        <p:spPr>
          <a:xfrm>
            <a:off x="4057930" y="54156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0"/>
            </p:custDataLst>
          </p:nvPr>
        </p:nvSpPr>
        <p:spPr>
          <a:xfrm>
            <a:off x="4915104" y="54810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课程改进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课程目标</a:t>
            </a:r>
            <a:endParaRPr altLang="en-US" lang="zh-CN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提升学生的创意思维能力</a:t>
            </a:r>
            <a:endParaRPr altLang="en-US" lang="zh-CN"/>
          </a:p>
        </p:txBody>
      </p:sp>
      <p:sp>
        <p:nvSpPr>
          <p:cNvPr id="10489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提高学生的创新实践能力和团队协作能力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激发学生的创新意识和创造力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培养学生的创意思维能力和解决问题的能力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引导学生探索创意思维的原理和应用，培养其创新思维的习惯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培养学生的创新意识和创造力</a:t>
            </a:r>
            <a:endParaRPr altLang="en-US" lang="zh-CN"/>
          </a:p>
        </p:txBody>
      </p:sp>
      <p:sp>
        <p:nvSpPr>
          <p:cNvPr id="10490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课程目标：激发学生的创意思维，培养其独立思考和解决问题的能力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课程内容：涵盖创意思维的基本概念、原理和方法，以及实际应用案例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课程评价：通过学生的课堂表现、作业和项目成果等进行评价，鼓励创新思维和实践能力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教学方法：采用启发式、探究式、案例分析等多种教学方法，引导学生主动思考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帮助学生将创意思维应用于日常生活和学习中</a:t>
            </a:r>
            <a:endParaRPr altLang="en-US" lang="zh-CN"/>
          </a:p>
        </p:txBody>
      </p:sp>
      <p:sp>
        <p:nvSpPr>
          <p:cNvPr id="10491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课程目标：培养学生发现和解决问题的能力，鼓励他们用创意思维解决日常生活中的问题。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教学方法：通过实际案例分析和小组讨论，引导学生将创意思维应用于学习和生活中。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课程内容：教授创意思维的基本原理和方法，以及如何将其应用于不同领域和场景。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课程评估：评价学生在日常生活中运用创意思维的成果，鼓励他们分享自己的创意和实践经验。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课程内容</a:t>
            </a:r>
            <a:endParaRPr altLang="en-US" lang="zh-CN"/>
          </a:p>
        </p:txBody>
      </p:sp>
      <p:sp>
        <p:nvSpPr>
          <p:cNvPr id="104915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5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创意思维基础</a:t>
            </a:r>
            <a:endParaRPr altLang="en-US" lang="zh-CN"/>
          </a:p>
        </p:txBody>
      </p:sp>
      <p:sp>
        <p:nvSpPr>
          <p:cNvPr id="10492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创意思维的基本要素和特点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创意思维的定义和重要性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创意思维的常见方法和技巧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创意思维在日常生活和工作中的应用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创意思维方法</a:t>
            </a:r>
            <a:endParaRPr altLang="en-US" lang="zh-CN"/>
          </a:p>
        </p:txBody>
      </p:sp>
      <p:sp>
        <p:nvSpPr>
          <p:cNvPr id="104925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思维导图法：整理思维过程，形成创意框架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头脑风暴法：鼓励自由思考，激发创意点子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角色扮演法：通过扮演不同角色，拓宽创意思维角度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逆向思维法：从反面思考问题，寻求突破和创新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创意思维实践</a:t>
            </a:r>
            <a:endParaRPr altLang="en-US" lang="zh-CN"/>
          </a:p>
        </p:txBody>
      </p:sp>
      <p:sp>
        <p:nvSpPr>
          <p:cNvPr id="104930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创意思维训练：通过游戏、活动等方式培养学生的创意思维能力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创意设计实践：让学生参与实际项目，进行创意设计，培养解决问题的能力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创意思维分享：鼓励学生分享自己的创意，提高自信心和表达能力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创意评价与反馈：教师对学生的创意进行评价，提供反馈和建议，帮助学生不断进步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创意思维应用</a:t>
            </a:r>
            <a:endParaRPr altLang="en-US" lang="zh-CN"/>
          </a:p>
        </p:txBody>
      </p:sp>
      <p:sp>
        <p:nvSpPr>
          <p:cNvPr id="10493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创意思维在日常生活中的应用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创意思维在商业策划中的应用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创意思维在创新设计中的应用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创意思维在解决实际问题中的应用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课程实施</a:t>
            </a:r>
            <a:endParaRPr altLang="en-US" lang="zh-CN"/>
          </a:p>
        </p:txBody>
      </p:sp>
      <p:sp>
        <p:nvSpPr>
          <p:cNvPr id="10494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教学方法</a:t>
            </a:r>
            <a:endParaRPr altLang="en-US" lang="zh-CN"/>
          </a:p>
        </p:txBody>
      </p:sp>
      <p:sp>
        <p:nvSpPr>
          <p:cNvPr id="10494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案例分析：通过实际案例引导学生分析创意思维的运用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教师指导：教师提供指导和建议，帮助学生解决创意思维实践中遇到的问题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创意思维训练：设计有针对性的训练活动，提高学生的创意思维能力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小组讨论：鼓励学生分组讨论，分享创意思维的实践经验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教学手段</a:t>
            </a:r>
            <a:endParaRPr altLang="en-US" lang="zh-CN"/>
          </a:p>
        </p:txBody>
      </p:sp>
      <p:sp>
        <p:nvSpPr>
          <p:cNvPr id="104954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5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案例分析：通过实际案例引导学生分析创意思维的运用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小组讨论：鼓励学生分组讨论，分享创意思维的实践经验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创意思维训练：设计有针对性的思维训练活动，提高学生的创意思维能力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课堂互动：通过提问、讨论等形式，引导学生积极参与课堂互动，激发创意思维的火花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教学评价</a:t>
            </a:r>
            <a:endParaRPr altLang="en-US" lang="zh-CN"/>
          </a:p>
        </p:txBody>
      </p:sp>
      <p:sp>
        <p:nvSpPr>
          <p:cNvPr id="10496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评价方式：采用多种评价方式，包括教师评价、学生自评和同学互评等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评价标准：制定明确的评价标准，确保评价的客观性和公正性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反馈机制：建立有效的反馈机制，及时向学生提供评价结果和改进建议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评价内容：注重学生的思维能力、实践能力和创新能力的评价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教学管理</a:t>
            </a:r>
            <a:endParaRPr altLang="en-US" lang="zh-CN"/>
          </a:p>
        </p:txBody>
      </p:sp>
      <p:sp>
        <p:nvSpPr>
          <p:cNvPr id="10496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教学方法：采用多种教学方法，如案例分析、小组讨论等，激发学生学习兴趣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课程安排：合理规划课程时间，确保学生充分掌握知识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课堂管理：建立良好的课堂秩序，营造积极的学习氛围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作业与考核：布置适量作业，定期进行考核，以检验学生的学习成果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课程评价</a:t>
            </a:r>
            <a:endParaRPr altLang="en-US" lang="zh-CN"/>
          </a:p>
        </p:txBody>
      </p:sp>
      <p:sp>
        <p:nvSpPr>
          <p:cNvPr id="10497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评价目的</a:t>
            </a:r>
            <a:endParaRPr altLang="en-US" lang="zh-CN"/>
          </a:p>
        </p:txBody>
      </p:sp>
      <p:sp>
        <p:nvSpPr>
          <p:cNvPr id="1049774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了解学生的学习情况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778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fontScale="9375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为学生的学习提供反馈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782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评估课程的有效性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786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改进课程设计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评价内容</a:t>
            </a:r>
            <a:endParaRPr altLang="en-US" lang="zh-CN"/>
          </a:p>
        </p:txBody>
      </p:sp>
      <p:sp>
        <p:nvSpPr>
          <p:cNvPr id="10498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创意思维培养目标是否达成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学生参与度与反馈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课程内容的深度与广度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教师教学方法的有效性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评价方法</a:t>
            </a:r>
            <a:endParaRPr altLang="en-US" lang="zh-CN"/>
          </a:p>
        </p:txBody>
      </p:sp>
      <p:sp>
        <p:nvSpPr>
          <p:cNvPr id="10498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测试与考试：通过定期的测试和考试，检测学生对课程知识的掌握程度和应用能力。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课堂观察：观察学生在课堂上的表现，评估学生的学习状态和参与度。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作业评估：根据学生的作业完成情况，评估学生对课程内容的掌握程度。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学生反馈：收集学生对课程的意见和建议，了解他们对课程的满意度和改进方向。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评价结果反馈</a:t>
            </a:r>
            <a:endParaRPr altLang="en-US" lang="zh-CN"/>
          </a:p>
        </p:txBody>
      </p:sp>
      <p:sp>
        <p:nvSpPr>
          <p:cNvPr id="10499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评价方式：采用多种评价方式，包括教师评价、学生自评和同学互评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评价内容：关注学生的知识技能、思维能力、情感态度等方面的表现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反馈方式：及时给予学生反馈，指导学生改进学习方法、提高学习效果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评价结果应用：将评价结果作为调整课程设计和优化教学方法的重要依据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课程资源</a:t>
            </a:r>
            <a:endParaRPr altLang="en-US" lang="zh-CN"/>
          </a:p>
        </p:txBody>
      </p:sp>
      <p:sp>
        <p:nvSpPr>
          <p:cNvPr id="105000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00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教材和参考书</a:t>
            </a:r>
            <a:endParaRPr altLang="en-US" lang="zh-CN"/>
          </a:p>
        </p:txBody>
      </p:sp>
      <p:sp>
        <p:nvSpPr>
          <p:cNvPr id="1050052" name="对角圆角矩形 52"/>
          <p:cNvSpPr/>
          <p:nvPr>
            <p:custDataLst>
              <p:tags r:id="rId1"/>
            </p:custDataLst>
          </p:nvPr>
        </p:nvSpPr>
        <p:spPr>
          <a:xfrm>
            <a:off x="608400" y="2685832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53"/>
          <p:cNvSpPr/>
          <p:nvPr>
            <p:custDataLst>
              <p:tags r:id="rId2"/>
            </p:custDataLst>
          </p:nvPr>
        </p:nvSpPr>
        <p:spPr>
          <a:xfrm>
            <a:off x="608400" y="2517437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54"/>
          <p:cNvSpPr/>
          <p:nvPr>
            <p:custDataLst>
              <p:tags r:id="rId3"/>
            </p:custDataLst>
          </p:nvPr>
        </p:nvSpPr>
        <p:spPr>
          <a:xfrm>
            <a:off x="1287700" y="2518072"/>
            <a:ext cx="100470" cy="16745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56"/>
          <p:cNvSpPr txBox="1"/>
          <p:nvPr>
            <p:custDataLst>
              <p:tags r:id="rId4"/>
            </p:custDataLst>
          </p:nvPr>
        </p:nvSpPr>
        <p:spPr>
          <a:xfrm>
            <a:off x="1331546" y="2730949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教材：选择适合初中生水平的创意设计教材，内容应涵盖创意思维的各个方面，如创意生成、创意表达、创意实践等。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对角圆角矩形 5"/>
          <p:cNvSpPr/>
          <p:nvPr>
            <p:custDataLst>
              <p:tags r:id="rId5"/>
            </p:custDataLst>
          </p:nvPr>
        </p:nvSpPr>
        <p:spPr>
          <a:xfrm>
            <a:off x="608400" y="4299884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对角圆角矩形 6"/>
          <p:cNvSpPr/>
          <p:nvPr>
            <p:custDataLst>
              <p:tags r:id="rId6"/>
            </p:custDataLst>
          </p:nvPr>
        </p:nvSpPr>
        <p:spPr>
          <a:xfrm>
            <a:off x="608400" y="4131489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直角三角形 7"/>
          <p:cNvSpPr/>
          <p:nvPr>
            <p:custDataLst>
              <p:tags r:id="rId7"/>
            </p:custDataLst>
          </p:nvPr>
        </p:nvSpPr>
        <p:spPr>
          <a:xfrm>
            <a:off x="1287700" y="4132760"/>
            <a:ext cx="100470" cy="16745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文本框 8"/>
          <p:cNvSpPr txBox="1"/>
          <p:nvPr>
            <p:custDataLst>
              <p:tags r:id="rId8"/>
            </p:custDataLst>
          </p:nvPr>
        </p:nvSpPr>
        <p:spPr>
          <a:xfrm>
            <a:off x="1331546" y="4353898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参考书：提供一些关于创意思维的经典书籍和参考资料，如《创意之道》、《创意思维方法》等，以供学生深入学习和研究。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创意思维工具和软件</a:t>
            </a:r>
            <a:endParaRPr altLang="en-US" lang="zh-CN"/>
          </a:p>
        </p:txBody>
      </p:sp>
      <p:sp>
        <p:nvSpPr>
          <p:cNvPr id="1050102" name="文本框 10"/>
          <p:cNvSpPr txBox="1"/>
          <p:nvPr>
            <p:custDataLst>
              <p:tags r:id="rId1"/>
            </p:custDataLst>
          </p:nvPr>
        </p:nvSpPr>
        <p:spPr>
          <a:xfrm>
            <a:off x="1026223" y="474547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创意思维工具：MindManager，XMind等思维导图软件，用于整理思维，激发创意。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04" name="矩形 11"/>
          <p:cNvSpPr/>
          <p:nvPr>
            <p:custDataLst>
              <p:tags r:id="rId2"/>
            </p:custDataLst>
          </p:nvPr>
        </p:nvSpPr>
        <p:spPr>
          <a:xfrm>
            <a:off x="1026223" y="4576678"/>
            <a:ext cx="3189054" cy="1670671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106" name="文本框 17"/>
          <p:cNvSpPr txBox="1"/>
          <p:nvPr>
            <p:custDataLst>
              <p:tags r:id="rId3"/>
            </p:custDataLst>
          </p:nvPr>
        </p:nvSpPr>
        <p:spPr>
          <a:xfrm>
            <a:off x="3317300" y="165919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创意思维软件：Inspiration、MindMeister等，提供多种创意表达方式，帮助学生可视化呈现创意。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08" name="矩形 18"/>
          <p:cNvSpPr/>
          <p:nvPr>
            <p:custDataLst>
              <p:tags r:id="rId4"/>
            </p:custDataLst>
          </p:nvPr>
        </p:nvSpPr>
        <p:spPr>
          <a:xfrm>
            <a:off x="3317300" y="1490400"/>
            <a:ext cx="3189054" cy="1670671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110" name="燕尾形 3"/>
          <p:cNvSpPr/>
          <p:nvPr>
            <p:custDataLst>
              <p:tags r:id="rId5"/>
            </p:custDataLst>
          </p:nvPr>
        </p:nvSpPr>
        <p:spPr>
          <a:xfrm>
            <a:off x="1366058" y="351366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12" name="文本框 13"/>
          <p:cNvSpPr txBox="1"/>
          <p:nvPr>
            <p:custDataLst>
              <p:tags r:id="rId6"/>
            </p:custDataLst>
          </p:nvPr>
        </p:nvSpPr>
        <p:spPr>
          <a:xfrm>
            <a:off x="1622623" y="363219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14" name="燕尾形 25"/>
          <p:cNvSpPr/>
          <p:nvPr>
            <p:custDataLst>
              <p:tags r:id="rId7"/>
            </p:custDataLst>
          </p:nvPr>
        </p:nvSpPr>
        <p:spPr>
          <a:xfrm>
            <a:off x="1429824" y="355717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16" name="燕尾形 29"/>
          <p:cNvSpPr/>
          <p:nvPr>
            <p:custDataLst>
              <p:tags r:id="rId8"/>
            </p:custDataLst>
          </p:nvPr>
        </p:nvSpPr>
        <p:spPr>
          <a:xfrm>
            <a:off x="3693145" y="351516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18" name="文本框 30"/>
          <p:cNvSpPr txBox="1"/>
          <p:nvPr>
            <p:custDataLst>
              <p:tags r:id="rId9"/>
            </p:custDataLst>
          </p:nvPr>
        </p:nvSpPr>
        <p:spPr>
          <a:xfrm>
            <a:off x="3949710" y="363369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20" name="燕尾形 31"/>
          <p:cNvSpPr/>
          <p:nvPr>
            <p:custDataLst>
              <p:tags r:id="rId10"/>
            </p:custDataLst>
          </p:nvPr>
        </p:nvSpPr>
        <p:spPr>
          <a:xfrm>
            <a:off x="3756911" y="355867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22" name="燕尾形 33"/>
          <p:cNvSpPr/>
          <p:nvPr>
            <p:custDataLst>
              <p:tags r:id="rId11"/>
            </p:custDataLst>
          </p:nvPr>
        </p:nvSpPr>
        <p:spPr>
          <a:xfrm>
            <a:off x="6020232" y="351666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24" name="文本框 34"/>
          <p:cNvSpPr txBox="1"/>
          <p:nvPr>
            <p:custDataLst>
              <p:tags r:id="rId12"/>
            </p:custDataLst>
          </p:nvPr>
        </p:nvSpPr>
        <p:spPr>
          <a:xfrm>
            <a:off x="6276796" y="3635191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26" name="燕尾形 35"/>
          <p:cNvSpPr/>
          <p:nvPr>
            <p:custDataLst>
              <p:tags r:id="rId13"/>
            </p:custDataLst>
          </p:nvPr>
        </p:nvSpPr>
        <p:spPr>
          <a:xfrm>
            <a:off x="6083998" y="356017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28" name="燕尾形 37"/>
          <p:cNvSpPr/>
          <p:nvPr>
            <p:custDataLst>
              <p:tags r:id="rId14"/>
            </p:custDataLst>
          </p:nvPr>
        </p:nvSpPr>
        <p:spPr>
          <a:xfrm>
            <a:off x="8347318" y="351816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30" name="文本框 38"/>
          <p:cNvSpPr txBox="1"/>
          <p:nvPr>
            <p:custDataLst>
              <p:tags r:id="rId15"/>
            </p:custDataLst>
          </p:nvPr>
        </p:nvSpPr>
        <p:spPr>
          <a:xfrm>
            <a:off x="8603883" y="3625438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32" name="燕尾形 39"/>
          <p:cNvSpPr/>
          <p:nvPr>
            <p:custDataLst>
              <p:tags r:id="rId16"/>
            </p:custDataLst>
          </p:nvPr>
        </p:nvSpPr>
        <p:spPr>
          <a:xfrm>
            <a:off x="8411084" y="356167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134" name="文本框 53"/>
          <p:cNvSpPr txBox="1"/>
          <p:nvPr>
            <p:custDataLst>
              <p:tags r:id="rId17"/>
            </p:custDataLst>
          </p:nvPr>
        </p:nvSpPr>
        <p:spPr>
          <a:xfrm>
            <a:off x="7971474" y="166144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创意思维插件：GIF Brewery、Lumen5等，可与主流思维导图软件集成，增强创意思维效果。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36" name="矩形 54"/>
          <p:cNvSpPr/>
          <p:nvPr>
            <p:custDataLst>
              <p:tags r:id="rId18"/>
            </p:custDataLst>
          </p:nvPr>
        </p:nvSpPr>
        <p:spPr>
          <a:xfrm>
            <a:off x="7971474" y="1492651"/>
            <a:ext cx="3189054" cy="1670671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138" name="文本框 63"/>
          <p:cNvSpPr txBox="1"/>
          <p:nvPr>
            <p:custDataLst>
              <p:tags r:id="rId19"/>
            </p:custDataLst>
          </p:nvPr>
        </p:nvSpPr>
        <p:spPr>
          <a:xfrm>
            <a:off x="5644387" y="474847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在线创意思维工具：Lucidchart、Draw.io等，方便学生在任何设备上进行创意思维训练。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40" name="矩形 64"/>
          <p:cNvSpPr/>
          <p:nvPr>
            <p:custDataLst>
              <p:tags r:id="rId20"/>
            </p:custDataLst>
          </p:nvPr>
        </p:nvSpPr>
        <p:spPr>
          <a:xfrm>
            <a:off x="5644387" y="4579679"/>
            <a:ext cx="3189054" cy="1670671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网络资源和学习平台</a:t>
            </a:r>
            <a:endParaRPr altLang="en-US" lang="zh-CN"/>
          </a:p>
        </p:txBody>
      </p:sp>
      <p:sp>
        <p:nvSpPr>
          <p:cNvPr id="10501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提供丰富的在线课程和教学资源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创意思维培养相关的专业网站和论坛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利用社交媒体和在线社区进行交流和分享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推荐一些有关创意思维培养的优质公众号或订阅服务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教师培训和教学支持</a:t>
            </a:r>
            <a:endParaRPr altLang="en-US" lang="zh-CN"/>
          </a:p>
        </p:txBody>
      </p:sp>
      <p:sp>
        <p:nvSpPr>
          <p:cNvPr id="10502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提供教师培训，提高教师的创意思维教学能力。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提供教学支持，包括教学资料、教学软件等，帮助教师更好地进行创意思维教学。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定期组织教师交流会，分享教学经验和教学方法，促进教师之间的合作与共同进步。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鼓励教师进行教学创新，尝试新的教学方法和手段，提高教学质量和效果。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课程改进</a:t>
            </a:r>
            <a:endParaRPr altLang="en-US" lang="zh-CN"/>
          </a:p>
        </p:txBody>
      </p:sp>
      <p:sp>
        <p:nvSpPr>
          <p:cNvPr id="105027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27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改进方案制定</a:t>
            </a:r>
            <a:endParaRPr altLang="en-US" lang="zh-CN"/>
          </a:p>
        </p:txBody>
      </p:sp>
      <p:sp>
        <p:nvSpPr>
          <p:cNvPr id="105032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2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确定改进目标：明确课程改进的方向和重点，确保改进方案有针对性。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分析现状：对当前课程存在的问题进行深入剖析，找出问题的根源。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收集意见和建议：广泛征求教师、学生和家长的意见，了解他们对课程改进的需求和期望。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制定改进方案：根据现状分析和意见征集的结果，制定具体的改进措施和实施计划。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改进措施实施</a:t>
            </a:r>
            <a:endParaRPr altLang="en-US" lang="zh-CN"/>
          </a:p>
        </p:txBody>
      </p:sp>
      <p:sp>
        <p:nvSpPr>
          <p:cNvPr id="10503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制定详细的教学计划，确保教学内容的连贯性和系统性。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引入创意思维训练环节，提高学生的思维活跃度和创新能力。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定期评估教学效果，根据反馈调整教学方法和内容。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加强与业界的合作，引入实际项目和实践经验，提高学生的实际操作能力。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改进效果评估</a:t>
            </a:r>
            <a:endParaRPr altLang="en-US" lang="zh-CN"/>
          </a:p>
        </p:txBody>
      </p:sp>
      <p:sp>
        <p:nvSpPr>
          <p:cNvPr id="105043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实现学校教育质量的全面提升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4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促进教师教学方法的改进和提升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增强学生的学习兴趣和动力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6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提升学生的创意思维能力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持续改进和优化</a:t>
            </a:r>
            <a:endParaRPr altLang="en-US" lang="zh-CN"/>
          </a:p>
        </p:txBody>
      </p:sp>
      <p:sp>
        <p:nvSpPr>
          <p:cNvPr id="10505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根据评估结果和反馈进行课程调整和改进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定期评估课程效果，收集学生和教师的反馈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引入新的教育理念和技术，保持课程的前沿性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鼓励教师进行教学创新，提高教学质量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55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6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6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6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6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6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6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6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6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0_6*l_h_i*1_6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6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SLIDE_ID" val="custom2023030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0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0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5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0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4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40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4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452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2023-12-31T18:03:36Z</dcterms:created>
  <dcterms:modified xsi:type="dcterms:W3CDTF">2023-12-31T18:03:36Z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a28878e37dc247e4b70b1678fdad8bc1_21</vt:lpwstr>
  </property>
</Properties>
</file>