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042" r:id="rId1"/>
    <p:sldMasterId id="2147484079" r:id="rId2"/>
  </p:sldMasterIdLst>
  <p:notesMasterIdLst>
    <p:notesMasterId r:id="rId3"/>
  </p:notesMasterIdLst>
  <p:sldIdLst>
    <p:sldId id="438" r:id="rId4"/>
    <p:sldId id="441" r:id="rId5"/>
    <p:sldId id="444" r:id="rId6"/>
    <p:sldId id="447" r:id="rId7"/>
    <p:sldId id="453" r:id="rId9"/>
    <p:sldId id="456" r:id="rId10"/>
    <p:sldId id="459" r:id="rId11"/>
    <p:sldId id="462" r:id="rId12"/>
    <p:sldId id="465" r:id="rId13"/>
    <p:sldId id="471" r:id="rId15"/>
    <p:sldId id="474" r:id="rId16"/>
    <p:sldId id="477" r:id="rId17"/>
    <p:sldId id="480" r:id="rId18"/>
    <p:sldId id="483" r:id="rId19"/>
    <p:sldId id="489" r:id="rId21"/>
    <p:sldId id="492" r:id="rId22"/>
    <p:sldId id="495" r:id="rId23"/>
    <p:sldId id="498" r:id="rId24"/>
    <p:sldId id="501" r:id="rId25"/>
    <p:sldId id="507" r:id="rId27"/>
    <p:sldId id="510" r:id="rId28"/>
    <p:sldId id="513" r:id="rId29"/>
    <p:sldId id="516" r:id="rId30"/>
    <p:sldId id="519" r:id="rId31"/>
    <p:sldId id="525" r:id="rId33"/>
    <p:sldId id="528" r:id="rId34"/>
    <p:sldId id="531" r:id="rId35"/>
    <p:sldId id="534" r:id="rId36"/>
    <p:sldId id="537"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tags" Target="../tags/tag202.xml"/><Relationship Id="rId16" Type="http://schemas.openxmlformats.org/officeDocument/2006/relationships/tags" Target="../tags/tag203.xml"/><Relationship Id="rId17" Type="http://schemas.openxmlformats.org/officeDocument/2006/relationships/tags" Target="../tags/tag204.xml"/><Relationship Id="rId18" Type="http://schemas.openxmlformats.org/officeDocument/2006/relationships/tags" Target="../tags/tag205.xml"/><Relationship Id="rId19" Type="http://schemas.openxmlformats.org/officeDocument/2006/relationships/tags" Target="../tags/tag206.xml"/><Relationship Id="rId20" Type="http://schemas.openxmlformats.org/officeDocument/2006/relationships/tags" Target="../tags/tag207.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tags" Target="../tags/tag235.xml"/><Relationship Id="rId14" Type="http://schemas.openxmlformats.org/officeDocument/2006/relationships/tags" Target="../tags/tag236.xml"/><Relationship Id="rId15" Type="http://schemas.openxmlformats.org/officeDocument/2006/relationships/tags" Target="../tags/tag237.xml"/><Relationship Id="rId16" Type="http://schemas.openxmlformats.org/officeDocument/2006/relationships/tags" Target="../tags/tag238.xml"/><Relationship Id="rId17" Type="http://schemas.openxmlformats.org/officeDocument/2006/relationships/tags" Target="../tags/tag239.xml"/><Relationship Id="rId18" Type="http://schemas.openxmlformats.org/officeDocument/2006/relationships/tags" Target="../tags/tag240.xml"/><Relationship Id="rId19" Type="http://schemas.openxmlformats.org/officeDocument/2006/relationships/tags" Target="../tags/tag241.xml"/><Relationship Id="rId20" Type="http://schemas.openxmlformats.org/officeDocument/2006/relationships/tags" Target="../tags/tag242.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tags" Target="../tags/tag368.xml"/><Relationship Id="rId14" Type="http://schemas.openxmlformats.org/officeDocument/2006/relationships/tags" Target="../tags/tag369.xml"/><Relationship Id="rId15" Type="http://schemas.openxmlformats.org/officeDocument/2006/relationships/tags" Target="../tags/tag370.xml"/><Relationship Id="rId16" Type="http://schemas.openxmlformats.org/officeDocument/2006/relationships/tags" Target="../tags/tag371.xml"/><Relationship Id="rId17" Type="http://schemas.openxmlformats.org/officeDocument/2006/relationships/tags" Target="../tags/tag372.xml"/><Relationship Id="rId18" Type="http://schemas.openxmlformats.org/officeDocument/2006/relationships/tags" Target="../tags/tag373.xml"/><Relationship Id="rId19" Type="http://schemas.openxmlformats.org/officeDocument/2006/relationships/tags" Target="../tags/tag374.xml"/><Relationship Id="rId20" Type="http://schemas.openxmlformats.org/officeDocument/2006/relationships/tags" Target="../tags/tag375.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tags" Target="../tags/tag383.xml"/><Relationship Id="rId5" Type="http://schemas.openxmlformats.org/officeDocument/2006/relationships/tags" Target="../tags/tag384.xml"/><Relationship Id="rId6" Type="http://schemas.openxmlformats.org/officeDocument/2006/relationships/tags" Target="../tags/tag385.xml"/><Relationship Id="rId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人工智能在城市规划和建设中的作用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人工智能在城市规划中的应用</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人工智能在城市建设中的作用</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人工智能在城市管理中的作用</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人工智能在城市发展中的作用</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fontScale="76429" lnSpcReduction="2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人工智能在城市规划和建设中的挑战与前景</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人工智能在城市规划中的应用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1667"/>
          </a:bodyPr>
          <a:p>
            <a:r>
              <a:rPr altLang="en-US" lang="zh-CN"/>
              <a:t>城市空间布局规划</a:t>
            </a:r>
            <a:endParaRPr altLang="en-US" lang="zh-CN"/>
          </a:p>
        </p:txBody>
      </p:sp>
      <p:sp>
        <p:nvSpPr>
          <p:cNvPr id="104914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人工智能在城市空间布局规划中的应用</a:t>
            </a:r>
            <a:endParaRPr altLang="zh-CN" dirty="0" lang="en-US">
              <a:solidFill>
                <a:schemeClr val="dk1">
                  <a:lumMod val="80000"/>
                  <a:lumOff val="20000"/>
                </a:schemeClr>
              </a:solidFill>
              <a:latin typeface="+mn-ea"/>
              <a:sym typeface="+mn-ea"/>
            </a:endParaRPr>
          </a:p>
        </p:txBody>
      </p:sp>
      <p:sp>
        <p:nvSpPr>
          <p:cNvPr id="104915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城市空间布局规划的概念和意义</a:t>
            </a:r>
            <a:endParaRPr altLang="en-US" dirty="0" lang="zh-CN">
              <a:solidFill>
                <a:schemeClr val="dk1">
                  <a:lumMod val="80000"/>
                  <a:lumOff val="20000"/>
                </a:schemeClr>
              </a:solidFill>
              <a:latin typeface="+mn-ea"/>
              <a:sym typeface="+mn-ea"/>
            </a:endParaRPr>
          </a:p>
        </p:txBody>
      </p:sp>
      <p:sp>
        <p:nvSpPr>
          <p:cNvPr id="104916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城市空间布局规划的原则和方法</a:t>
            </a:r>
            <a:endParaRPr altLang="en-US" dirty="0" lang="zh-CN">
              <a:solidFill>
                <a:schemeClr val="dk1">
                  <a:lumMod val="80000"/>
                  <a:lumOff val="20000"/>
                </a:schemeClr>
              </a:solidFill>
              <a:latin typeface="+mn-ea"/>
              <a:sym typeface="+mn-ea"/>
            </a:endParaRPr>
          </a:p>
        </p:txBody>
      </p:sp>
      <p:sp>
        <p:nvSpPr>
          <p:cNvPr id="104917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人工智能在城市空间布局规划中的优势和挑战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30" name="标题 2"/>
          <p:cNvSpPr>
            <a:spLocks noGrp="1"/>
          </p:cNvSpPr>
          <p:nvPr>
            <p:ph type="title" idx="5"/>
          </p:nvPr>
        </p:nvSpPr>
        <p:spPr/>
        <p:txBody>
          <a:bodyPr>
            <a:normAutofit fontScale="91667"/>
          </a:bodyPr>
          <a:p>
            <a:r>
              <a:rPr altLang="en-US" lang="zh-CN"/>
              <a:t>城市交通规划</a:t>
            </a:r>
            <a:endParaRPr altLang="en-US" lang="zh-CN"/>
          </a:p>
        </p:txBody>
      </p:sp>
      <p:sp>
        <p:nvSpPr>
          <p:cNvPr id="104923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3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智能交通信号控制：通过实时监测交通流量和路况，调整信号灯的配时方案，提高交通效率</a:t>
            </a:r>
            <a:endParaRPr altLang="en-US" dirty="0" sz="2000" lang="zh-CN" spc="200">
              <a:solidFill>
                <a:schemeClr val="tx1">
                  <a:lumMod val="85000"/>
                  <a:lumOff val="15000"/>
                </a:schemeClr>
              </a:solidFill>
              <a:latin typeface="+mn-ea"/>
              <a:sym typeface="+mn-ea"/>
            </a:endParaRPr>
          </a:p>
        </p:txBody>
      </p:sp>
      <p:sp>
        <p:nvSpPr>
          <p:cNvPr id="104923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4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智能公交调度：通过大数据分析和预测，优化公交线路和班次，提高公共交通的便利性和效率</a:t>
            </a:r>
            <a:endParaRPr altLang="en-US" dirty="0" sz="2000" lang="zh-CN" spc="200">
              <a:solidFill>
                <a:schemeClr val="tx1">
                  <a:lumMod val="85000"/>
                  <a:lumOff val="15000"/>
                </a:schemeClr>
              </a:solidFill>
              <a:latin typeface="+mn-ea"/>
              <a:sym typeface="+mn-ea"/>
            </a:endParaRPr>
          </a:p>
        </p:txBody>
      </p:sp>
      <p:sp>
        <p:nvSpPr>
          <p:cNvPr id="104924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48"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智能停车管理：通过智能识别和预约系统，实现快速寻找和预订停车位，减少停车难和乱停车现象</a:t>
            </a:r>
            <a:endParaRPr altLang="en-US" dirty="0" sz="2000" lang="zh-CN" spc="200">
              <a:solidFill>
                <a:schemeClr val="tx1">
                  <a:lumMod val="85000"/>
                  <a:lumOff val="15000"/>
                </a:schemeClr>
              </a:solidFill>
              <a:latin typeface="+mn-ea"/>
              <a:sym typeface="+mn-ea"/>
            </a:endParaRPr>
          </a:p>
        </p:txBody>
      </p:sp>
      <p:sp>
        <p:nvSpPr>
          <p:cNvPr id="104925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54"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智能交通管理：通过整合各种交通数据和信息，实现交通管理的智能化和精细化，提高城市交通运行的安全性和顺畅性</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06" name="标题 2"/>
          <p:cNvSpPr>
            <a:spLocks noGrp="1"/>
          </p:cNvSpPr>
          <p:nvPr>
            <p:ph type="title" idx="5"/>
          </p:nvPr>
        </p:nvSpPr>
        <p:spPr/>
        <p:txBody>
          <a:bodyPr>
            <a:normAutofit fontScale="91667"/>
          </a:bodyPr>
          <a:p>
            <a:r>
              <a:rPr altLang="en-US" lang="zh-CN"/>
              <a:t>城市环境规划</a:t>
            </a:r>
            <a:endParaRPr altLang="en-US" lang="zh-CN"/>
          </a:p>
        </p:txBody>
      </p:sp>
      <p:sp>
        <p:nvSpPr>
          <p:cNvPr id="104930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2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2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城市交通规划：利用人工智能技术对城市交通数据进行挖掘和分析，为城市交通规划和优化提供决策支持</a:t>
            </a:r>
            <a:endParaRPr altLang="en-US" dirty="0" sz="2400" lang="zh-CN">
              <a:latin typeface="+mn-ea"/>
              <a:ea typeface="+mn-ea"/>
            </a:endParaRPr>
          </a:p>
        </p:txBody>
      </p:sp>
      <p:sp>
        <p:nvSpPr>
          <p:cNvPr id="104932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城市公共空间规划：通过人工智能技术对城市公共空间进行智能识别和规划，提高城市公共空间的利用效率和舒适度</a:t>
            </a:r>
            <a:endParaRPr altLang="en-US" dirty="0" sz="2400" lang="zh-CN">
              <a:latin typeface="+mn-ea"/>
              <a:ea typeface="+mn-ea"/>
            </a:endParaRPr>
          </a:p>
        </p:txBody>
      </p:sp>
      <p:sp>
        <p:nvSpPr>
          <p:cNvPr id="104932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城市环境现状分析：利用人工智能技术对城市环境进行监测和评估，为城市规划提供数据支持</a:t>
            </a:r>
            <a:endParaRPr altLang="en-US" dirty="0" sz="2400" lang="zh-CN">
              <a:latin typeface="+mn-ea"/>
              <a:ea typeface="+mn-ea"/>
            </a:endParaRPr>
          </a:p>
        </p:txBody>
      </p:sp>
      <p:sp>
        <p:nvSpPr>
          <p:cNvPr id="104933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城市绿地规划：通过人工智能技术对城市绿地进行智能识别和规划，提高城市绿化覆盖率和生态环境质量</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82" name="标题 2"/>
          <p:cNvSpPr>
            <a:spLocks noGrp="1"/>
          </p:cNvSpPr>
          <p:nvPr>
            <p:ph type="title" idx="5"/>
          </p:nvPr>
        </p:nvSpPr>
        <p:spPr/>
        <p:txBody>
          <a:bodyPr>
            <a:normAutofit fontScale="91667"/>
          </a:bodyPr>
          <a:p>
            <a:r>
              <a:rPr altLang="en-US" lang="zh-CN"/>
              <a:t>城市公共服务设施规划</a:t>
            </a:r>
            <a:endParaRPr altLang="en-US" lang="zh-CN"/>
          </a:p>
        </p:txBody>
      </p:sp>
      <p:sp>
        <p:nvSpPr>
          <p:cNvPr id="104938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人工智能在城市公共服务设施规划中的应用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人工智能在城市公共服务设施规划中的优势</a:t>
            </a:r>
            <a:endParaRPr dirty="0" sz="2000" err="1">
              <a:solidFill>
                <a:schemeClr val="tx1">
                  <a:lumMod val="75000"/>
                  <a:lumOff val="25000"/>
                </a:schemeClr>
              </a:solidFill>
              <a:latin typeface="+mn-ea"/>
              <a:ea typeface="+mn-ea"/>
              <a:cs typeface="+mn-ea"/>
              <a:sym typeface="+mn-lt"/>
            </a:endParaRPr>
          </a:p>
        </p:txBody>
      </p:sp>
      <p:sp>
        <p:nvSpPr>
          <p:cNvPr id="104940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1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城市公共服务设施规划的未来发展趋势</a:t>
            </a:r>
            <a:endParaRPr dirty="0" sz="2000" err="1">
              <a:solidFill>
                <a:schemeClr val="tx1">
                  <a:lumMod val="75000"/>
                  <a:lumOff val="25000"/>
                </a:schemeClr>
              </a:solidFill>
              <a:latin typeface="+mn-ea"/>
              <a:ea typeface="+mn-ea"/>
              <a:cs typeface="+mn-ea"/>
              <a:sym typeface="+mn-lt"/>
            </a:endParaRPr>
          </a:p>
        </p:txBody>
      </p:sp>
      <p:sp>
        <p:nvSpPr>
          <p:cNvPr id="10494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城市公共服务设施规划的智能化流程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74"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476" name="标题 6"/>
          <p:cNvSpPr>
            <a:spLocks noGrp="1"/>
          </p:cNvSpPr>
          <p:nvPr>
            <p:ph type="title" idx="1"/>
            <p:custDataLst>
              <p:tags r:id="rId2"/>
            </p:custDataLst>
          </p:nvPr>
        </p:nvSpPr>
        <p:spPr/>
        <p:txBody>
          <a:bodyPr>
            <a:normAutofit fontScale="93333"/>
          </a:bodyPr>
          <a:p>
            <a:r>
              <a:rPr altLang="en-US" lang="zh-CN"/>
              <a:t>人工智能在城市建设中的作用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90" name="标题 2"/>
          <p:cNvSpPr>
            <a:spLocks noGrp="1"/>
          </p:cNvSpPr>
          <p:nvPr>
            <p:ph type="title" idx="5"/>
          </p:nvPr>
        </p:nvSpPr>
        <p:spPr/>
        <p:txBody>
          <a:bodyPr>
            <a:normAutofit fontScale="91667"/>
          </a:bodyPr>
          <a:p>
            <a:r>
              <a:rPr altLang="en-US" lang="zh-CN"/>
              <a:t>建筑设计智能化</a:t>
            </a:r>
            <a:endParaRPr altLang="en-US" lang="zh-CN"/>
          </a:p>
        </p:txBody>
      </p:sp>
      <p:sp>
        <p:nvSpPr>
          <p:cNvPr id="104959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6" name="TextBox 2"/>
          <p:cNvSpPr txBox="1"/>
          <p:nvPr>
            <p:custDataLst>
              <p:tags r:id="rId3"/>
            </p:custDataLst>
          </p:nvPr>
        </p:nvSpPr>
        <p:spPr>
          <a:xfrm>
            <a:off x="763381" y="3137508"/>
            <a:ext cx="2278952" cy="1840235"/>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建筑设计流程优化：通过人工智能技术，实现建筑设计流程的自动化和智能化，提高设计效率和质量。</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9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0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02" name="TextBox 2"/>
          <p:cNvSpPr txBox="1"/>
          <p:nvPr>
            <p:custDataLst>
              <p:tags r:id="rId6"/>
            </p:custDataLst>
          </p:nvPr>
        </p:nvSpPr>
        <p:spPr>
          <a:xfrm>
            <a:off x="3561327" y="3137508"/>
            <a:ext cx="2278952" cy="1840235"/>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建筑设计方案优化：人工智能技术可以对建筑设计方案进行智能分析和优化，提高建筑设计的合理性和实用性。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0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0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08" name="TextBox 2"/>
          <p:cNvSpPr txBox="1"/>
          <p:nvPr>
            <p:custDataLst>
              <p:tags r:id="rId9"/>
            </p:custDataLst>
          </p:nvPr>
        </p:nvSpPr>
        <p:spPr>
          <a:xfrm>
            <a:off x="6356085" y="3137508"/>
            <a:ext cx="2278952" cy="1840235"/>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建筑设计成本降低：通过人工智能技术，可以实现对建筑设计成本的精确预测和控制，降低建筑设计的成本。</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1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1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14" name="TextBox 2"/>
          <p:cNvSpPr txBox="1"/>
          <p:nvPr>
            <p:custDataLst>
              <p:tags r:id="rId12"/>
            </p:custDataLst>
          </p:nvPr>
        </p:nvSpPr>
        <p:spPr>
          <a:xfrm>
            <a:off x="9144465" y="3137508"/>
            <a:ext cx="2278952" cy="1840235"/>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建筑设计环保性提升：人工智能技术可以帮助设计师更好地考虑建筑设计的环保性，提高建筑的环保性能。</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66" name="标题 2"/>
          <p:cNvSpPr>
            <a:spLocks noGrp="1"/>
          </p:cNvSpPr>
          <p:nvPr>
            <p:ph type="title" idx="5"/>
          </p:nvPr>
        </p:nvSpPr>
        <p:spPr/>
        <p:txBody>
          <a:bodyPr>
            <a:normAutofit fontScale="91667"/>
          </a:bodyPr>
          <a:p>
            <a:r>
              <a:rPr altLang="en-US" lang="zh-CN"/>
              <a:t>施工过程智能化</a:t>
            </a:r>
            <a:endParaRPr altLang="en-US" lang="zh-CN"/>
          </a:p>
        </p:txBody>
      </p:sp>
      <p:sp>
        <p:nvSpPr>
          <p:cNvPr id="104966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施工进度管理：利用人工智能技术对施工进度进行实时监控和调整，提高施工效率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施工安全保障：利用人工智能技术对施工现场进行安全监控和预警，降低施工风险</a:t>
            </a:r>
            <a:endParaRPr dirty="0" sz="2000" err="1">
              <a:solidFill>
                <a:schemeClr val="tx1">
                  <a:lumMod val="75000"/>
                  <a:lumOff val="25000"/>
                </a:schemeClr>
              </a:solidFill>
              <a:latin typeface="+mn-ea"/>
              <a:ea typeface="+mn-ea"/>
              <a:cs typeface="+mn-ea"/>
              <a:sym typeface="+mn-lt"/>
            </a:endParaRPr>
          </a:p>
        </p:txBody>
      </p:sp>
      <p:sp>
        <p:nvSpPr>
          <p:cNvPr id="104968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9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施工成本优化：通过人工智能技术对施工成本进行预测和优化，降低施工成本</a:t>
            </a:r>
            <a:endParaRPr dirty="0" sz="2000" err="1">
              <a:solidFill>
                <a:schemeClr val="tx1">
                  <a:lumMod val="75000"/>
                  <a:lumOff val="25000"/>
                </a:schemeClr>
              </a:solidFill>
              <a:latin typeface="+mn-ea"/>
              <a:ea typeface="+mn-ea"/>
              <a:cs typeface="+mn-ea"/>
              <a:sym typeface="+mn-lt"/>
            </a:endParaRPr>
          </a:p>
        </p:txBody>
      </p:sp>
      <p:sp>
        <p:nvSpPr>
          <p:cNvPr id="10497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施工质量监控：通过人工智能技术对施工过程进行质量检测和评估，确保施工质量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58" name="标题 2"/>
          <p:cNvSpPr>
            <a:spLocks noGrp="1"/>
          </p:cNvSpPr>
          <p:nvPr>
            <p:ph type="title" idx="5"/>
          </p:nvPr>
        </p:nvSpPr>
        <p:spPr/>
        <p:txBody>
          <a:bodyPr>
            <a:normAutofit fontScale="91667"/>
          </a:bodyPr>
          <a:p>
            <a:r>
              <a:rPr altLang="en-US" lang="zh-CN"/>
              <a:t>建筑运维智能化</a:t>
            </a:r>
            <a:endParaRPr altLang="en-US" lang="zh-CN"/>
          </a:p>
        </p:txBody>
      </p:sp>
      <p:sp>
        <p:nvSpPr>
          <p:cNvPr id="104976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6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建筑运维智能化的定义和意义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6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6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建筑运维智能化的应用场景</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7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7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建筑运维智能化的优势和挑战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7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8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建筑运维智能化的未来发展趋势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34" name="标题 2"/>
          <p:cNvSpPr>
            <a:spLocks noGrp="1"/>
          </p:cNvSpPr>
          <p:nvPr>
            <p:ph type="title" idx="5"/>
          </p:nvPr>
        </p:nvSpPr>
        <p:spPr/>
        <p:txBody>
          <a:bodyPr>
            <a:normAutofit fontScale="91667"/>
          </a:bodyPr>
          <a:p>
            <a:r>
              <a:rPr altLang="en-US" lang="zh-CN"/>
              <a:t>建筑节能与环保</a:t>
            </a:r>
            <a:endParaRPr altLang="en-US" lang="zh-CN"/>
          </a:p>
        </p:txBody>
      </p:sp>
      <p:sp>
        <p:nvSpPr>
          <p:cNvPr id="104983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建筑节能：利用人工智能技术对建筑进行节能设计，提高能源利用效率</a:t>
            </a:r>
            <a:endParaRPr altLang="en-US" dirty="0" sz="1200" lang="zh-CN" spc="150">
              <a:solidFill>
                <a:schemeClr val="tx1">
                  <a:lumMod val="65000"/>
                  <a:lumOff val="35000"/>
                </a:schemeClr>
              </a:solidFill>
              <a:latin typeface="+mn-ea"/>
              <a:sym typeface="+mn-ea"/>
            </a:endParaRPr>
          </a:p>
        </p:txBody>
      </p:sp>
      <p:sp>
        <p:nvSpPr>
          <p:cNvPr id="104983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建筑环保：通过人工智能技术对建筑进行环保设计，减少对环境的影响</a:t>
            </a:r>
            <a:endParaRPr altLang="en-US" dirty="0" sz="1200" lang="zh-CN" spc="150">
              <a:solidFill>
                <a:schemeClr val="tx1">
                  <a:lumMod val="65000"/>
                  <a:lumOff val="35000"/>
                </a:schemeClr>
              </a:solidFill>
              <a:latin typeface="+mn-ea"/>
              <a:sym typeface="+mn-ea"/>
            </a:endParaRPr>
          </a:p>
        </p:txBody>
      </p:sp>
      <p:sp>
        <p:nvSpPr>
          <p:cNvPr id="104984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建筑智能化：利用人工智能技术对建筑进行智能化管理，提高建筑的使用效率</a:t>
            </a:r>
            <a:endParaRPr altLang="en-US" dirty="0" sz="1200" lang="zh-CN" spc="150">
              <a:solidFill>
                <a:schemeClr val="tx1">
                  <a:lumMod val="65000"/>
                  <a:lumOff val="35000"/>
                </a:schemeClr>
              </a:solidFill>
              <a:latin typeface="+mn-ea"/>
              <a:sym typeface="+mn-ea"/>
            </a:endParaRPr>
          </a:p>
        </p:txBody>
      </p:sp>
      <p:sp>
        <p:nvSpPr>
          <p:cNvPr id="104984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建筑未来发展：探讨人工智能技术在建筑节能与环保方面的未来发展趋势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94"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896" name="标题 6"/>
          <p:cNvSpPr>
            <a:spLocks noGrp="1"/>
          </p:cNvSpPr>
          <p:nvPr>
            <p:ph type="title" idx="1"/>
            <p:custDataLst>
              <p:tags r:id="rId2"/>
            </p:custDataLst>
          </p:nvPr>
        </p:nvSpPr>
        <p:spPr/>
        <p:txBody>
          <a:bodyPr>
            <a:normAutofit fontScale="93333"/>
          </a:bodyPr>
          <a:p>
            <a:r>
              <a:rPr altLang="en-US" lang="zh-CN"/>
              <a:t>人工智能在城市管理中的作用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10" name="标题 2"/>
          <p:cNvSpPr>
            <a:spLocks noGrp="1"/>
          </p:cNvSpPr>
          <p:nvPr>
            <p:ph type="title" idx="5"/>
          </p:nvPr>
        </p:nvSpPr>
        <p:spPr/>
        <p:txBody>
          <a:bodyPr>
            <a:normAutofit fontScale="91667"/>
          </a:bodyPr>
          <a:p>
            <a:r>
              <a:rPr altLang="en-US" lang="zh-CN"/>
              <a:t>城市基础设施管理</a:t>
            </a:r>
            <a:endParaRPr altLang="en-US" lang="zh-CN"/>
          </a:p>
        </p:txBody>
      </p:sp>
      <p:sp>
        <p:nvSpPr>
          <p:cNvPr id="105001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智能化监控系统：实时监测城市基础设施状况，及时发现并解决问题</a:t>
            </a:r>
            <a:endParaRPr altLang="en-US" dirty="0" sz="2000" lang="zh-CN" spc="150">
              <a:solidFill>
                <a:schemeClr val="tx1">
                  <a:lumMod val="85000"/>
                  <a:lumOff val="15000"/>
                </a:schemeClr>
              </a:solidFill>
              <a:latin typeface="+mn-ea"/>
              <a:sym typeface="+mn-ea"/>
            </a:endParaRPr>
          </a:p>
        </p:txBody>
      </p:sp>
      <p:sp>
        <p:nvSpPr>
          <p:cNvPr id="105001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智能化交通管理：通过大数据和人工智能技术，优化城市交通流，提高交通效率</a:t>
            </a:r>
            <a:endParaRPr altLang="en-US" dirty="0" sz="2000" lang="zh-CN" spc="150">
              <a:solidFill>
                <a:schemeClr val="tx1">
                  <a:lumMod val="85000"/>
                  <a:lumOff val="15000"/>
                </a:schemeClr>
              </a:solidFill>
              <a:latin typeface="+mn-ea"/>
              <a:sym typeface="+mn-ea"/>
            </a:endParaRPr>
          </a:p>
        </p:txBody>
      </p:sp>
      <p:sp>
        <p:nvSpPr>
          <p:cNvPr id="105002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智能化能源管理：利用人工智能技术，实现城市能源的智能化调度和分配，提高能源利用效率</a:t>
            </a:r>
            <a:endParaRPr altLang="en-US" dirty="0" sz="2000" lang="zh-CN" spc="150">
              <a:solidFill>
                <a:schemeClr val="tx1">
                  <a:lumMod val="85000"/>
                  <a:lumOff val="15000"/>
                </a:schemeClr>
              </a:solidFill>
              <a:latin typeface="+mn-ea"/>
              <a:sym typeface="+mn-ea"/>
            </a:endParaRPr>
          </a:p>
        </p:txBody>
      </p:sp>
      <p:sp>
        <p:nvSpPr>
          <p:cNvPr id="105003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智能化环境管理：通过传感器和人工智能技术，实时监测城市环境质量，为城市居民提供健康的生活环境</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86" name="标题 2"/>
          <p:cNvSpPr>
            <a:spLocks noGrp="1"/>
          </p:cNvSpPr>
          <p:nvPr>
            <p:ph type="title" idx="5"/>
          </p:nvPr>
        </p:nvSpPr>
        <p:spPr/>
        <p:txBody>
          <a:bodyPr>
            <a:normAutofit fontScale="91667"/>
          </a:bodyPr>
          <a:p>
            <a:r>
              <a:rPr altLang="en-US" lang="zh-CN"/>
              <a:t>城市公共安全管理</a:t>
            </a:r>
            <a:endParaRPr altLang="en-US" lang="zh-CN"/>
          </a:p>
        </p:txBody>
      </p:sp>
      <p:sp>
        <p:nvSpPr>
          <p:cNvPr id="1050088" name="圆角矩形 30"/>
          <p:cNvSpPr/>
          <p:nvPr>
            <p:custDataLst>
              <p:tags r:id="rId1"/>
            </p:custDataLst>
          </p:nvPr>
        </p:nvSpPr>
        <p:spPr>
          <a:xfrm>
            <a:off x="2398368" y="149040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90" name="圆角矩形 65"/>
          <p:cNvSpPr/>
          <p:nvPr>
            <p:custDataLst>
              <p:tags r:id="rId2"/>
            </p:custDataLst>
          </p:nvPr>
        </p:nvSpPr>
        <p:spPr>
          <a:xfrm>
            <a:off x="2398368" y="2712845"/>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92" name="圆角矩形 72"/>
          <p:cNvSpPr/>
          <p:nvPr>
            <p:custDataLst>
              <p:tags r:id="rId3"/>
            </p:custDataLst>
          </p:nvPr>
        </p:nvSpPr>
        <p:spPr>
          <a:xfrm>
            <a:off x="2398368" y="393529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94" name="圆角矩形 78"/>
          <p:cNvSpPr/>
          <p:nvPr>
            <p:custDataLst>
              <p:tags r:id="rId4"/>
            </p:custDataLst>
          </p:nvPr>
        </p:nvSpPr>
        <p:spPr>
          <a:xfrm>
            <a:off x="2398368" y="5157736"/>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96" name="圆角矩形 35"/>
          <p:cNvSpPr/>
          <p:nvPr>
            <p:custDataLst>
              <p:tags r:id="rId5"/>
            </p:custDataLst>
          </p:nvPr>
        </p:nvSpPr>
        <p:spPr>
          <a:xfrm>
            <a:off x="2008838" y="1696231"/>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98" name="圆角矩形 35"/>
          <p:cNvSpPr/>
          <p:nvPr>
            <p:custDataLst>
              <p:tags r:id="rId6"/>
            </p:custDataLst>
          </p:nvPr>
        </p:nvSpPr>
        <p:spPr>
          <a:xfrm>
            <a:off x="2008838" y="5363567"/>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100" name="圆角矩形 35"/>
          <p:cNvSpPr/>
          <p:nvPr>
            <p:custDataLst>
              <p:tags r:id="rId7"/>
            </p:custDataLst>
          </p:nvPr>
        </p:nvSpPr>
        <p:spPr>
          <a:xfrm>
            <a:off x="2008838" y="4141122"/>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102" name="圆角矩形 35"/>
          <p:cNvSpPr/>
          <p:nvPr>
            <p:custDataLst>
              <p:tags r:id="rId8"/>
            </p:custDataLst>
          </p:nvPr>
        </p:nvSpPr>
        <p:spPr>
          <a:xfrm>
            <a:off x="2008838" y="2918676"/>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104" name="文本框 4"/>
          <p:cNvSpPr txBox="1"/>
          <p:nvPr>
            <p:custDataLst>
              <p:tags r:id="rId9"/>
            </p:custDataLst>
          </p:nvPr>
        </p:nvSpPr>
        <p:spPr>
          <a:xfrm>
            <a:off x="4324623" y="1544993"/>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实时监测与预警：利用人工智能技术对城市公共安全进行实时监测，及时发现潜在风险，并发出预警信息</a:t>
            </a:r>
            <a:endParaRPr altLang="en-US" dirty="0" sz="1400" lang="zh-CN">
              <a:solidFill>
                <a:schemeClr val="tx1">
                  <a:lumMod val="65000"/>
                  <a:lumOff val="35000"/>
                </a:schemeClr>
              </a:solidFill>
              <a:effectLst/>
              <a:latin typeface="+mn-ea"/>
              <a:cs typeface="mn-cs"/>
              <a:sym typeface="+mn-ea"/>
            </a:endParaRPr>
          </a:p>
        </p:txBody>
      </p:sp>
      <p:sp>
        <p:nvSpPr>
          <p:cNvPr id="1050106" name="文本框 5"/>
          <p:cNvSpPr txBox="1"/>
          <p:nvPr>
            <p:custDataLst>
              <p:tags r:id="rId10"/>
            </p:custDataLst>
          </p:nvPr>
        </p:nvSpPr>
        <p:spPr>
          <a:xfrm>
            <a:off x="4324623" y="2767438"/>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应急响应与处置：通过人工智能技术快速响应城市公共安全事件，提高应急处置效率，减少损失</a:t>
            </a:r>
            <a:endParaRPr altLang="en-US" dirty="0" sz="1400" lang="zh-CN">
              <a:solidFill>
                <a:schemeClr val="tx1">
                  <a:lumMod val="65000"/>
                  <a:lumOff val="35000"/>
                </a:schemeClr>
              </a:solidFill>
              <a:effectLst/>
              <a:latin typeface="+mn-ea"/>
              <a:cs typeface="mn-cs"/>
              <a:sym typeface="+mn-ea"/>
            </a:endParaRPr>
          </a:p>
        </p:txBody>
      </p:sp>
      <p:sp>
        <p:nvSpPr>
          <p:cNvPr id="1050108" name="文本框 6"/>
          <p:cNvSpPr txBox="1"/>
          <p:nvPr>
            <p:custDataLst>
              <p:tags r:id="rId11"/>
            </p:custDataLst>
          </p:nvPr>
        </p:nvSpPr>
        <p:spPr>
          <a:xfrm>
            <a:off x="4324623" y="3989884"/>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数据分析与预测：利用人工智能技术对城市公共安全数据进行深入分析，预测未来可能发生的安全事件，为决策提供支持</a:t>
            </a:r>
            <a:endParaRPr altLang="en-US" dirty="0" sz="1400" lang="zh-CN">
              <a:solidFill>
                <a:schemeClr val="tx1">
                  <a:lumMod val="65000"/>
                  <a:lumOff val="35000"/>
                </a:schemeClr>
              </a:solidFill>
              <a:effectLst/>
              <a:latin typeface="+mn-ea"/>
              <a:cs typeface="mn-cs"/>
              <a:sym typeface="+mn-ea"/>
            </a:endParaRPr>
          </a:p>
        </p:txBody>
      </p:sp>
      <p:sp>
        <p:nvSpPr>
          <p:cNvPr id="1050110" name="文本框 8"/>
          <p:cNvSpPr txBox="1"/>
          <p:nvPr>
            <p:custDataLst>
              <p:tags r:id="rId12"/>
            </p:custDataLst>
          </p:nvPr>
        </p:nvSpPr>
        <p:spPr>
          <a:xfrm>
            <a:off x="4324623" y="5212329"/>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智能化巡查与监管：通过人工智能技术实现城市公共安全的智能化巡查和监管，提高巡查效率和监管水平</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62" name="标题 2"/>
          <p:cNvSpPr>
            <a:spLocks noGrp="1"/>
          </p:cNvSpPr>
          <p:nvPr>
            <p:ph type="title" idx="5"/>
          </p:nvPr>
        </p:nvSpPr>
        <p:spPr/>
        <p:txBody>
          <a:bodyPr>
            <a:normAutofit fontScale="91667"/>
          </a:bodyPr>
          <a:p>
            <a:r>
              <a:rPr altLang="en-US" lang="zh-CN"/>
              <a:t>城市环境管理</a:t>
            </a:r>
            <a:endParaRPr altLang="en-US" lang="zh-CN"/>
          </a:p>
        </p:txBody>
      </p:sp>
      <p:sp>
        <p:nvSpPr>
          <p:cNvPr id="105016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6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7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7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8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垃圾分类与处理优化</a:t>
            </a:r>
            <a:endParaRPr altLang="en-US" dirty="0" sz="2400" lang="zh-CN">
              <a:latin typeface="+mn-ea"/>
              <a:ea typeface="+mn-ea"/>
            </a:endParaRPr>
          </a:p>
        </p:txBody>
      </p:sp>
      <p:sp>
        <p:nvSpPr>
          <p:cNvPr id="105018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绿色出行与交通拥堵缓解</a:t>
            </a:r>
            <a:endParaRPr altLang="en-US" dirty="0" sz="2400" lang="zh-CN">
              <a:latin typeface="+mn-ea"/>
              <a:ea typeface="+mn-ea"/>
            </a:endParaRPr>
          </a:p>
        </p:txBody>
      </p:sp>
      <p:sp>
        <p:nvSpPr>
          <p:cNvPr id="105018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空气质量监测与预警</a:t>
            </a:r>
            <a:endParaRPr altLang="en-US" dirty="0" sz="2400" lang="zh-CN">
              <a:latin typeface="+mn-ea"/>
              <a:ea typeface="+mn-ea"/>
            </a:endParaRPr>
          </a:p>
        </p:txBody>
      </p:sp>
      <p:sp>
        <p:nvSpPr>
          <p:cNvPr id="105018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噪声污染监测与控制</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38" name="标题 2"/>
          <p:cNvSpPr>
            <a:spLocks noGrp="1"/>
          </p:cNvSpPr>
          <p:nvPr>
            <p:ph type="title" idx="5"/>
          </p:nvPr>
        </p:nvSpPr>
        <p:spPr/>
        <p:txBody>
          <a:bodyPr>
            <a:normAutofit fontScale="91667"/>
          </a:bodyPr>
          <a:p>
            <a:r>
              <a:rPr altLang="en-US" lang="zh-CN"/>
              <a:t>城市社区管理</a:t>
            </a:r>
            <a:endParaRPr altLang="en-US" lang="zh-CN"/>
          </a:p>
        </p:txBody>
      </p:sp>
      <p:sp>
        <p:nvSpPr>
          <p:cNvPr id="105024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智能化社区服务：通过人工智能技术，提供更加便捷、高效的社区服务，如智能物业、智能安防等</a:t>
            </a:r>
            <a:endParaRPr altLang="en-US" dirty="0" sz="2000" lang="zh-CN" spc="150">
              <a:solidFill>
                <a:schemeClr val="tx1">
                  <a:lumMod val="85000"/>
                  <a:lumOff val="15000"/>
                </a:schemeClr>
              </a:solidFill>
              <a:latin typeface="+mn-ea"/>
              <a:sym typeface="+mn-ea"/>
            </a:endParaRPr>
          </a:p>
        </p:txBody>
      </p:sp>
      <p:sp>
        <p:nvSpPr>
          <p:cNvPr id="105024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社区环境监测：利用人工智能技术，实时监测社区环境质量，保障居民健康</a:t>
            </a:r>
            <a:endParaRPr altLang="en-US" dirty="0" sz="2000" lang="zh-CN" spc="150">
              <a:solidFill>
                <a:schemeClr val="tx1">
                  <a:lumMod val="85000"/>
                  <a:lumOff val="15000"/>
                </a:schemeClr>
              </a:solidFill>
              <a:latin typeface="+mn-ea"/>
              <a:sym typeface="+mn-ea"/>
            </a:endParaRPr>
          </a:p>
        </p:txBody>
      </p:sp>
      <p:sp>
        <p:nvSpPr>
          <p:cNvPr id="105025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社区公共资源管理：通过人工智能技术，实现社区公共资源的智能化管理，提高资源利用效率</a:t>
            </a:r>
            <a:endParaRPr altLang="en-US" dirty="0" sz="2000" lang="zh-CN" spc="150">
              <a:solidFill>
                <a:schemeClr val="tx1">
                  <a:lumMod val="85000"/>
                  <a:lumOff val="15000"/>
                </a:schemeClr>
              </a:solidFill>
              <a:latin typeface="+mn-ea"/>
              <a:sym typeface="+mn-ea"/>
            </a:endParaRPr>
          </a:p>
        </p:txBody>
      </p:sp>
      <p:sp>
        <p:nvSpPr>
          <p:cNvPr id="105025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社区应急管理：利用人工智能技术，提高社区应急响应能力，保障社区安全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314"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316" name="标题 6"/>
          <p:cNvSpPr>
            <a:spLocks noGrp="1"/>
          </p:cNvSpPr>
          <p:nvPr>
            <p:ph type="title" idx="1"/>
            <p:custDataLst>
              <p:tags r:id="rId2"/>
            </p:custDataLst>
          </p:nvPr>
        </p:nvSpPr>
        <p:spPr/>
        <p:txBody>
          <a:bodyPr>
            <a:normAutofit fontScale="93333"/>
          </a:bodyPr>
          <a:p>
            <a:r>
              <a:rPr altLang="en-US" lang="zh-CN"/>
              <a:t>人工智能在城市发展中的作用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430" name="标题 2"/>
          <p:cNvSpPr>
            <a:spLocks noGrp="1"/>
          </p:cNvSpPr>
          <p:nvPr>
            <p:ph type="title" idx="5"/>
          </p:nvPr>
        </p:nvSpPr>
        <p:spPr/>
        <p:txBody>
          <a:bodyPr>
            <a:normAutofit fontScale="91667"/>
          </a:bodyPr>
          <a:p>
            <a:r>
              <a:rPr altLang="en-US" lang="zh-CN"/>
              <a:t>城市经济发展</a:t>
            </a:r>
            <a:endParaRPr altLang="en-US" lang="zh-CN"/>
          </a:p>
        </p:txBody>
      </p:sp>
      <p:sp>
        <p:nvSpPr>
          <p:cNvPr id="105043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促进产业升级：人工智能技术能够提高城市产业效率，推动产业结构优化，促进城市经济发展。</a:t>
            </a:r>
            <a:endParaRPr altLang="en-US" dirty="0" sz="1200" lang="zh-CN" spc="150">
              <a:solidFill>
                <a:schemeClr val="tx1">
                  <a:lumMod val="85000"/>
                  <a:lumOff val="15000"/>
                </a:schemeClr>
              </a:solidFill>
              <a:latin typeface="+mn-ea"/>
              <a:sym typeface="+mn-ea"/>
            </a:endParaRPr>
          </a:p>
        </p:txBody>
      </p:sp>
      <p:sp>
        <p:nvSpPr>
          <p:cNvPr id="105043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3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3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提升城市竞争力：人工智能技术能够提高城市的基础设施建设、公共服务水平、城市管理等方面的效率，从而提升城市的综合竞争力。</a:t>
            </a:r>
            <a:endParaRPr altLang="en-US" dirty="0" sz="1200" lang="zh-CN" spc="150">
              <a:solidFill>
                <a:schemeClr val="tx1">
                  <a:lumMod val="85000"/>
                  <a:lumOff val="15000"/>
                </a:schemeClr>
              </a:solidFill>
              <a:latin typeface="+mn-ea"/>
              <a:sym typeface="+mn-ea"/>
            </a:endParaRPr>
          </a:p>
        </p:txBody>
      </p:sp>
      <p:sp>
        <p:nvSpPr>
          <p:cNvPr id="105044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4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4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推动创新发展：人工智能技术能够激发城市创新活力，推动城市在科技、文化、教育等领域的创新发展。</a:t>
            </a:r>
            <a:endParaRPr altLang="en-US" dirty="0" sz="1200" lang="zh-CN" spc="150">
              <a:solidFill>
                <a:schemeClr val="tx1">
                  <a:lumMod val="85000"/>
                  <a:lumOff val="15000"/>
                </a:schemeClr>
              </a:solidFill>
              <a:latin typeface="+mn-ea"/>
              <a:sym typeface="+mn-ea"/>
            </a:endParaRPr>
          </a:p>
        </p:txBody>
      </p:sp>
      <p:sp>
        <p:nvSpPr>
          <p:cNvPr id="105044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4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5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促进可持续发展：人工智能技术能够提高城市资源利用效率，减少环境污染，推动城市可持续发展。</a:t>
            </a:r>
            <a:endParaRPr altLang="en-US" dirty="0" sz="1200" lang="zh-CN" spc="150">
              <a:solidFill>
                <a:schemeClr val="tx1">
                  <a:lumMod val="85000"/>
                  <a:lumOff val="15000"/>
                </a:schemeClr>
              </a:solidFill>
              <a:latin typeface="+mn-ea"/>
              <a:sym typeface="+mn-ea"/>
            </a:endParaRPr>
          </a:p>
        </p:txBody>
      </p:sp>
      <p:sp>
        <p:nvSpPr>
          <p:cNvPr id="105045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5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506" name="标题 2"/>
          <p:cNvSpPr>
            <a:spLocks noGrp="1"/>
          </p:cNvSpPr>
          <p:nvPr>
            <p:ph type="title" idx="5"/>
          </p:nvPr>
        </p:nvSpPr>
        <p:spPr/>
        <p:txBody>
          <a:bodyPr>
            <a:normAutofit fontScale="91667"/>
          </a:bodyPr>
          <a:p>
            <a:r>
              <a:rPr altLang="en-US" lang="zh-CN"/>
              <a:t>城市社会发展</a:t>
            </a:r>
            <a:endParaRPr altLang="en-US" lang="zh-CN"/>
          </a:p>
        </p:txBody>
      </p:sp>
      <p:sp>
        <p:nvSpPr>
          <p:cNvPr id="105050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城市规划：利用人工智能技术进行城市空间布局、交通规划、环境监测等</a:t>
            </a:r>
            <a:endParaRPr altLang="en-US" dirty="0" sz="1200" lang="zh-CN" spc="150">
              <a:solidFill>
                <a:schemeClr val="tx1">
                  <a:lumMod val="65000"/>
                  <a:lumOff val="35000"/>
                </a:schemeClr>
              </a:solidFill>
              <a:latin typeface="+mn-ea"/>
              <a:sym typeface="+mn-ea"/>
            </a:endParaRPr>
          </a:p>
        </p:txBody>
      </p:sp>
      <p:sp>
        <p:nvSpPr>
          <p:cNvPr id="105051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城市建设：通过人工智能技术提高建设效率、降低成本、提高质量</a:t>
            </a:r>
            <a:endParaRPr altLang="en-US" dirty="0" sz="1200" lang="zh-CN" spc="150">
              <a:solidFill>
                <a:schemeClr val="tx1">
                  <a:lumMod val="65000"/>
                  <a:lumOff val="35000"/>
                </a:schemeClr>
              </a:solidFill>
              <a:latin typeface="+mn-ea"/>
              <a:sym typeface="+mn-ea"/>
            </a:endParaRPr>
          </a:p>
        </p:txBody>
      </p:sp>
      <p:sp>
        <p:nvSpPr>
          <p:cNvPr id="105051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城市管理：利用人工智能技术实现城市公共安全、城市管理、应急管理等</a:t>
            </a:r>
            <a:endParaRPr altLang="en-US" dirty="0" sz="1200" lang="zh-CN" spc="150">
              <a:solidFill>
                <a:schemeClr val="tx1">
                  <a:lumMod val="65000"/>
                  <a:lumOff val="35000"/>
                </a:schemeClr>
              </a:solidFill>
              <a:latin typeface="+mn-ea"/>
              <a:sym typeface="+mn-ea"/>
            </a:endParaRPr>
          </a:p>
        </p:txBody>
      </p:sp>
      <p:sp>
        <p:nvSpPr>
          <p:cNvPr id="105051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城市经济：促进人工智能技术与城市经济的融合发展，推动城市创新发展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66" name="标题 2"/>
          <p:cNvSpPr>
            <a:spLocks noGrp="1"/>
          </p:cNvSpPr>
          <p:nvPr>
            <p:ph type="title" idx="5"/>
          </p:nvPr>
        </p:nvSpPr>
        <p:spPr/>
        <p:txBody>
          <a:bodyPr>
            <a:normAutofit fontScale="91667"/>
          </a:bodyPr>
          <a:p>
            <a:r>
              <a:rPr altLang="en-US" lang="zh-CN"/>
              <a:t>城市环境改善</a:t>
            </a:r>
            <a:endParaRPr altLang="en-US" lang="zh-CN"/>
          </a:p>
        </p:txBody>
      </p:sp>
      <p:sp>
        <p:nvSpPr>
          <p:cNvPr id="105056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空气质量监测与改善：利用人工智能技术对城市空气质量进行实时监测和分析，为政策制定提供科学依据，有效改善空气质量。</a:t>
            </a:r>
            <a:endParaRPr altLang="en-US" dirty="0" sz="2000" lang="zh-CN" spc="150">
              <a:solidFill>
                <a:schemeClr val="tx1">
                  <a:lumMod val="85000"/>
                  <a:lumOff val="15000"/>
                </a:schemeClr>
              </a:solidFill>
              <a:latin typeface="+mn-ea"/>
              <a:sym typeface="+mn-ea"/>
            </a:endParaRPr>
          </a:p>
        </p:txBody>
      </p:sp>
      <p:sp>
        <p:nvSpPr>
          <p:cNvPr id="105057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城市绿化与景观设计：通过人工智能技术对城市绿化和景观进行智能设计和优化，提高城市的美观度和生态环境质量。</a:t>
            </a:r>
            <a:endParaRPr altLang="en-US" dirty="0" sz="2000" lang="zh-CN" spc="150">
              <a:solidFill>
                <a:schemeClr val="tx1">
                  <a:lumMod val="85000"/>
                  <a:lumOff val="15000"/>
                </a:schemeClr>
              </a:solidFill>
              <a:latin typeface="+mn-ea"/>
              <a:sym typeface="+mn-ea"/>
            </a:endParaRPr>
          </a:p>
        </p:txBody>
      </p:sp>
      <p:sp>
        <p:nvSpPr>
          <p:cNvPr id="105058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能源消耗与节能减排：利用人工智能技术对城市能源消耗进行智能管理和优化，降低能源消耗和碳排放，促进城市可持续发展。</a:t>
            </a:r>
            <a:endParaRPr altLang="en-US" dirty="0" sz="2000" lang="zh-CN" spc="150">
              <a:solidFill>
                <a:schemeClr val="tx1">
                  <a:lumMod val="85000"/>
                  <a:lumOff val="15000"/>
                </a:schemeClr>
              </a:solidFill>
              <a:latin typeface="+mn-ea"/>
              <a:sym typeface="+mn-ea"/>
            </a:endParaRPr>
          </a:p>
        </p:txBody>
      </p:sp>
      <p:sp>
        <p:nvSpPr>
          <p:cNvPr id="105058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城市交通拥堵与治理：通过人工智能技术对城市交通数据进行实时分析和预测，为政策制定提供科学依据，有效缓解城市交通拥堵问题。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642" name="标题 2"/>
          <p:cNvSpPr>
            <a:spLocks noGrp="1"/>
          </p:cNvSpPr>
          <p:nvPr>
            <p:ph type="title" idx="5"/>
          </p:nvPr>
        </p:nvSpPr>
        <p:spPr/>
        <p:txBody>
          <a:bodyPr>
            <a:normAutofit fontScale="91667"/>
          </a:bodyPr>
          <a:p>
            <a:r>
              <a:rPr altLang="en-US" lang="zh-CN"/>
              <a:t>城市竞争力提升</a:t>
            </a:r>
            <a:endParaRPr altLang="en-US" lang="zh-CN"/>
          </a:p>
        </p:txBody>
      </p:sp>
      <p:sp>
        <p:nvSpPr>
          <p:cNvPr id="105064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人工智能在城市规划中的应用</a:t>
            </a:r>
            <a:endParaRPr altLang="en-US" dirty="0" sz="2000" lang="zh-CN" spc="150">
              <a:solidFill>
                <a:schemeClr val="tx1">
                  <a:lumMod val="85000"/>
                  <a:lumOff val="15000"/>
                </a:schemeClr>
              </a:solidFill>
              <a:latin typeface="+mn-ea"/>
              <a:sym typeface="+mn-ea"/>
            </a:endParaRPr>
          </a:p>
        </p:txBody>
      </p:sp>
      <p:sp>
        <p:nvSpPr>
          <p:cNvPr id="105065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人工智能在城市建设中的应用</a:t>
            </a:r>
            <a:endParaRPr altLang="en-US" dirty="0" sz="2000" lang="zh-CN" spc="150">
              <a:solidFill>
                <a:schemeClr val="tx1">
                  <a:lumMod val="85000"/>
                  <a:lumOff val="15000"/>
                </a:schemeClr>
              </a:solidFill>
              <a:latin typeface="+mn-ea"/>
              <a:sym typeface="+mn-ea"/>
            </a:endParaRPr>
          </a:p>
        </p:txBody>
      </p:sp>
      <p:sp>
        <p:nvSpPr>
          <p:cNvPr id="105065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人工智能在城市管理中的应用</a:t>
            </a:r>
            <a:endParaRPr altLang="en-US" dirty="0" sz="2000" lang="zh-CN" spc="150">
              <a:solidFill>
                <a:schemeClr val="tx1">
                  <a:lumMod val="85000"/>
                  <a:lumOff val="15000"/>
                </a:schemeClr>
              </a:solidFill>
              <a:latin typeface="+mn-ea"/>
              <a:sym typeface="+mn-ea"/>
            </a:endParaRPr>
          </a:p>
        </p:txBody>
      </p:sp>
      <p:sp>
        <p:nvSpPr>
          <p:cNvPr id="105066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人工智能在城市发展中的潜力与前景</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718"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720" name="标题 6"/>
          <p:cNvSpPr>
            <a:spLocks noGrp="1"/>
          </p:cNvSpPr>
          <p:nvPr>
            <p:ph type="title" idx="1"/>
            <p:custDataLst>
              <p:tags r:id="rId2"/>
            </p:custDataLst>
          </p:nvPr>
        </p:nvSpPr>
        <p:spPr/>
        <p:txBody>
          <a:bodyPr>
            <a:normAutofit fontScale="90000"/>
          </a:bodyPr>
          <a:p>
            <a:r>
              <a:rPr altLang="en-US" lang="zh-CN"/>
              <a:t>人工智能在城市规划和建设中的挑战与前景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834" name="标题 2"/>
          <p:cNvSpPr>
            <a:spLocks noGrp="1"/>
          </p:cNvSpPr>
          <p:nvPr>
            <p:ph type="title" idx="5"/>
          </p:nvPr>
        </p:nvSpPr>
        <p:spPr/>
        <p:txBody>
          <a:bodyPr>
            <a:normAutofit fontScale="91667"/>
          </a:bodyPr>
          <a:p>
            <a:r>
              <a:rPr altLang="en-US" lang="zh-CN"/>
              <a:t>技术挑战与解决方案</a:t>
            </a:r>
            <a:endParaRPr altLang="en-US" lang="zh-CN"/>
          </a:p>
        </p:txBody>
      </p:sp>
      <p:sp>
        <p:nvSpPr>
          <p:cNvPr id="105083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3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4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4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4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4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4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数据收集和处理：如何有效获取和处理大量数据</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8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隐私和安全：如何保护个人隐私和数据安全</a:t>
            </a:r>
            <a:endParaRPr dirty="0" sz="2000" err="1">
              <a:solidFill>
                <a:schemeClr val="tx1">
                  <a:lumMod val="75000"/>
                  <a:lumOff val="25000"/>
                </a:schemeClr>
              </a:solidFill>
              <a:latin typeface="+mn-ea"/>
              <a:ea typeface="+mn-ea"/>
              <a:cs typeface="+mn-ea"/>
              <a:sym typeface="+mn-lt"/>
            </a:endParaRPr>
          </a:p>
        </p:txBody>
      </p:sp>
      <p:sp>
        <p:nvSpPr>
          <p:cNvPr id="105085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5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86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6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法规和政策：如何制定合理的法规和政策来规范人工智能在城市规划和建设中的应用</a:t>
            </a:r>
            <a:endParaRPr dirty="0" sz="2000" err="1">
              <a:solidFill>
                <a:schemeClr val="tx1">
                  <a:lumMod val="75000"/>
                  <a:lumOff val="25000"/>
                </a:schemeClr>
              </a:solidFill>
              <a:latin typeface="+mn-ea"/>
              <a:ea typeface="+mn-ea"/>
              <a:cs typeface="+mn-ea"/>
              <a:sym typeface="+mn-lt"/>
            </a:endParaRPr>
          </a:p>
        </p:txBody>
      </p:sp>
      <p:sp>
        <p:nvSpPr>
          <p:cNvPr id="10508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算法和模型：如何提高算法和模型的准确性和效率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926" name="标题 2"/>
          <p:cNvSpPr>
            <a:spLocks noGrp="1"/>
          </p:cNvSpPr>
          <p:nvPr>
            <p:ph type="title" idx="5"/>
          </p:nvPr>
        </p:nvSpPr>
        <p:spPr/>
        <p:txBody>
          <a:bodyPr>
            <a:normAutofit fontScale="91667"/>
          </a:bodyPr>
          <a:p>
            <a:r>
              <a:rPr altLang="en-US" lang="zh-CN"/>
              <a:t>政策法规挑战与应对策略</a:t>
            </a:r>
            <a:endParaRPr altLang="en-US" lang="zh-CN"/>
          </a:p>
        </p:txBody>
      </p:sp>
      <p:sp>
        <p:nvSpPr>
          <p:cNvPr id="105092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政策法规对人工智能在城市规划和建设中的限制和约束</a:t>
            </a:r>
            <a:endParaRPr altLang="en-US" dirty="0" sz="1200" lang="zh-CN" spc="150">
              <a:solidFill>
                <a:schemeClr val="tx1">
                  <a:lumMod val="65000"/>
                  <a:lumOff val="35000"/>
                </a:schemeClr>
              </a:solidFill>
              <a:latin typeface="+mn-ea"/>
              <a:sym typeface="+mn-ea"/>
            </a:endParaRPr>
          </a:p>
        </p:txBody>
      </p:sp>
      <p:sp>
        <p:nvSpPr>
          <p:cNvPr id="105093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应对策略：制定和完善相关政策法规，推动人工智能在城市规划和建设中的应用</a:t>
            </a:r>
            <a:endParaRPr altLang="en-US" dirty="0" sz="1200" lang="zh-CN" spc="150">
              <a:solidFill>
                <a:schemeClr val="tx1">
                  <a:lumMod val="65000"/>
                  <a:lumOff val="35000"/>
                </a:schemeClr>
              </a:solidFill>
              <a:latin typeface="+mn-ea"/>
              <a:sym typeface="+mn-ea"/>
            </a:endParaRPr>
          </a:p>
        </p:txBody>
      </p:sp>
      <p:sp>
        <p:nvSpPr>
          <p:cNvPr id="105093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政策法规对人工智能在城市规划和建设中的促进和支持</a:t>
            </a:r>
            <a:endParaRPr altLang="en-US" dirty="0" sz="1200" lang="zh-CN" spc="150">
              <a:solidFill>
                <a:schemeClr val="tx1">
                  <a:lumMod val="65000"/>
                  <a:lumOff val="35000"/>
                </a:schemeClr>
              </a:solidFill>
              <a:latin typeface="+mn-ea"/>
              <a:sym typeface="+mn-ea"/>
            </a:endParaRPr>
          </a:p>
        </p:txBody>
      </p:sp>
      <p:sp>
        <p:nvSpPr>
          <p:cNvPr id="105093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应对策略：加强政策引导，提供资金和技术支持，推动人工智能在城市规划和建设中的普及和应用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986" name="标题 2"/>
          <p:cNvSpPr>
            <a:spLocks noGrp="1"/>
          </p:cNvSpPr>
          <p:nvPr>
            <p:ph type="title" idx="5"/>
          </p:nvPr>
        </p:nvSpPr>
        <p:spPr/>
        <p:txBody>
          <a:bodyPr>
            <a:normAutofit fontScale="91667"/>
          </a:bodyPr>
          <a:p>
            <a:r>
              <a:rPr altLang="en-US" lang="zh-CN"/>
              <a:t>社会接受度挑战与推广措施</a:t>
            </a:r>
            <a:endParaRPr altLang="en-US" lang="zh-CN"/>
          </a:p>
        </p:txBody>
      </p:sp>
      <p:sp>
        <p:nvSpPr>
          <p:cNvPr id="1050988" name="矩形 5"/>
          <p:cNvSpPr/>
          <p:nvPr>
            <p:custDataLst>
              <p:tags r:id="rId1"/>
            </p:custDataLst>
          </p:nvPr>
        </p:nvSpPr>
        <p:spPr>
          <a:xfrm>
            <a:off x="1074809" y="1499487"/>
            <a:ext cx="4696887" cy="475046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90" name="矩形 10"/>
          <p:cNvSpPr/>
          <p:nvPr>
            <p:custDataLst>
              <p:tags r:id="rId2"/>
            </p:custDataLst>
          </p:nvPr>
        </p:nvSpPr>
        <p:spPr>
          <a:xfrm>
            <a:off x="1717418" y="1490400"/>
            <a:ext cx="964380" cy="500049"/>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92" name="TextBox 2"/>
          <p:cNvSpPr txBox="1"/>
          <p:nvPr>
            <p:custDataLst>
              <p:tags r:id="rId3"/>
            </p:custDataLst>
          </p:nvPr>
        </p:nvSpPr>
        <p:spPr>
          <a:xfrm>
            <a:off x="1355870" y="2805476"/>
            <a:ext cx="4134927" cy="25085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社会接受度：提高公众对人工智能在城市规划和建设中的认知和信任</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994" name="矩形 6"/>
          <p:cNvSpPr/>
          <p:nvPr>
            <p:custDataLst>
              <p:tags r:id="rId4"/>
            </p:custDataLst>
          </p:nvPr>
        </p:nvSpPr>
        <p:spPr>
          <a:xfrm>
            <a:off x="6414304" y="1499487"/>
            <a:ext cx="4696887" cy="475046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96" name="矩形 11"/>
          <p:cNvSpPr/>
          <p:nvPr>
            <p:custDataLst>
              <p:tags r:id="rId5"/>
            </p:custDataLst>
          </p:nvPr>
        </p:nvSpPr>
        <p:spPr>
          <a:xfrm>
            <a:off x="7093263" y="1490400"/>
            <a:ext cx="964380" cy="500049"/>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98" name="TextBox 2"/>
          <p:cNvSpPr txBox="1"/>
          <p:nvPr>
            <p:custDataLst>
              <p:tags r:id="rId6"/>
            </p:custDataLst>
          </p:nvPr>
        </p:nvSpPr>
        <p:spPr>
          <a:xfrm>
            <a:off x="6695365" y="2805476"/>
            <a:ext cx="4134927" cy="25085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推广措施：加强政策引导，推动跨界合作，开展科普宣传，提高技术水平</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050" name="标题 2"/>
          <p:cNvSpPr>
            <a:spLocks noGrp="1"/>
          </p:cNvSpPr>
          <p:nvPr>
            <p:ph type="title" idx="5"/>
          </p:nvPr>
        </p:nvSpPr>
        <p:spPr/>
        <p:txBody>
          <a:bodyPr>
            <a:normAutofit fontScale="91667"/>
          </a:bodyPr>
          <a:p>
            <a:r>
              <a:rPr altLang="en-US" lang="zh-CN"/>
              <a:t>未来发展趋势与展望</a:t>
            </a:r>
            <a:endParaRPr altLang="en-US" lang="zh-CN"/>
          </a:p>
        </p:txBody>
      </p:sp>
      <p:sp>
        <p:nvSpPr>
          <p:cNvPr id="105105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5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人工智能技术不断进步，将为城市规划和建设带来更多创新和突破</a:t>
            </a:r>
            <a:endParaRPr altLang="en-US" dirty="0" sz="2000" lang="zh-CN" spc="150">
              <a:solidFill>
                <a:schemeClr val="tx1">
                  <a:lumMod val="75000"/>
                  <a:lumOff val="25000"/>
                </a:schemeClr>
              </a:solidFill>
              <a:latin typeface="+mn-ea"/>
              <a:sym typeface="+mn-ea"/>
            </a:endParaRPr>
          </a:p>
        </p:txBody>
      </p:sp>
      <p:sp>
        <p:nvSpPr>
          <p:cNvPr id="105105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5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6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人工智能与城市规划和建设相结合，将推动城市可持续发展和提高生活质量</a:t>
            </a:r>
            <a:endParaRPr altLang="en-US" dirty="0" sz="2000" lang="zh-CN" spc="150">
              <a:solidFill>
                <a:schemeClr val="tx1">
                  <a:lumMod val="75000"/>
                  <a:lumOff val="25000"/>
                </a:schemeClr>
              </a:solidFill>
              <a:latin typeface="+mn-ea"/>
              <a:sym typeface="+mn-ea"/>
            </a:endParaRPr>
          </a:p>
        </p:txBody>
      </p:sp>
      <p:sp>
        <p:nvSpPr>
          <p:cNvPr id="105106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6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6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未来城市规划和建设将更加注重智能化、绿色化和人性化，人工智能将发挥重要作用</a:t>
            </a:r>
            <a:endParaRPr altLang="en-US" dirty="0" sz="2000" lang="zh-CN" spc="150">
              <a:solidFill>
                <a:schemeClr val="tx1">
                  <a:lumMod val="75000"/>
                  <a:lumOff val="25000"/>
                </a:schemeClr>
              </a:solidFill>
              <a:latin typeface="+mn-ea"/>
              <a:sym typeface="+mn-ea"/>
            </a:endParaRPr>
          </a:p>
        </p:txBody>
      </p:sp>
      <p:sp>
        <p:nvSpPr>
          <p:cNvPr id="105106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7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7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未来城市规划和建设将面临更多挑战和机遇，需要不断创新和探索</a:t>
            </a:r>
            <a:endParaRPr altLang="en-US" dirty="0" sz="2000" lang="zh-CN" spc="150">
              <a:solidFill>
                <a:schemeClr val="tx1">
                  <a:lumMod val="75000"/>
                  <a:lumOff val="25000"/>
                </a:schemeClr>
              </a:solidFill>
              <a:latin typeface="+mn-ea"/>
              <a:sym typeface="+mn-ea"/>
            </a:endParaRPr>
          </a:p>
        </p:txBody>
      </p:sp>
      <p:sp>
        <p:nvSpPr>
          <p:cNvPr id="105107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126"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1128"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2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10.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61.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3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12.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55.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400.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2023-12-17T04:23:09Z</dcterms:created>
  <dcterms:modified xsi:type="dcterms:W3CDTF">2023-12-17T04:23:09Z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b6fd21713c534bf2973eb74688dd2ca4_21</vt:lpwstr>
  </property>
</Properties>
</file>