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0" r:id="rId1"/>
    <p:sldMasterId id="2147484537" r:id="rId2"/>
  </p:sldMasterIdLst>
  <p:notesMasterIdLst>
    <p:notesMasterId r:id="rId3"/>
  </p:notesMasterIdLst>
  <p:sldIdLst>
    <p:sldId id="637" r:id="rId4"/>
    <p:sldId id="640" r:id="rId5"/>
    <p:sldId id="643" r:id="rId6"/>
    <p:sldId id="646" r:id="rId7"/>
    <p:sldId id="649" r:id="rId8"/>
    <p:sldId id="652" r:id="rId9"/>
    <p:sldId id="655" r:id="rId10"/>
    <p:sldId id="658" r:id="rId11"/>
    <p:sldId id="661" r:id="rId12"/>
    <p:sldId id="664" r:id="rId13"/>
    <p:sldId id="667" r:id="rId14"/>
    <p:sldId id="670" r:id="rId15"/>
    <p:sldId id="673" r:id="rId16"/>
    <p:sldId id="676" r:id="rId17"/>
    <p:sldId id="679" r:id="rId18"/>
    <p:sldId id="682" r:id="rId19"/>
    <p:sldId id="685" r:id="rId20"/>
    <p:sldId id="688" r:id="rId21"/>
    <p:sldId id="691" r:id="rId22"/>
    <p:sldId id="694" r:id="rId23"/>
    <p:sldId id="697" r:id="rId24"/>
    <p:sldId id="700" r:id="rId25"/>
    <p:sldId id="703" r:id="rId26"/>
    <p:sldId id="706" r:id="rId27"/>
    <p:sldId id="709" r:id="rId28"/>
    <p:sldId id="712" r:id="rId29"/>
    <p:sldId id="715" r:id="rId30"/>
    <p:sldId id="718" r:id="rId31"/>
    <p:sldId id="721" r:id="rId32"/>
    <p:sldId id="724" r:id="rId33"/>
    <p:sldId id="727" r:id="rId34"/>
    <p:sldId id="73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tags" Target="../tags/tag252.xml"/><Relationship Id="rId31" Type="http://schemas.openxmlformats.org/officeDocument/2006/relationships/tags" Target="../tags/tag253.xml"/><Relationship Id="rId32" Type="http://schemas.openxmlformats.org/officeDocument/2006/relationships/tags" Target="../tags/tag254.xml"/><Relationship Id="rId33" Type="http://schemas.openxmlformats.org/officeDocument/2006/relationships/tags" Target="../tags/tag255.xml"/><Relationship Id="rId34" Type="http://schemas.openxmlformats.org/officeDocument/2006/relationships/tags" Target="../tags/tag256.xml"/><Relationship Id="rId35" Type="http://schemas.openxmlformats.org/officeDocument/2006/relationships/tags" Target="../tags/tag257.xml"/><Relationship Id="rId36" Type="http://schemas.openxmlformats.org/officeDocument/2006/relationships/tags" Target="../tags/tag258.xml"/><Relationship Id="rId37" Type="http://schemas.openxmlformats.org/officeDocument/2006/relationships/tags" Target="../tags/tag259.xml"/><Relationship Id="rId38" Type="http://schemas.openxmlformats.org/officeDocument/2006/relationships/tags" Target="../tags/tag260.xml"/><Relationship Id="rId39" Type="http://schemas.openxmlformats.org/officeDocument/2006/relationships/tags" Target="../tags/tag261.xml"/><Relationship Id="rId40" Type="http://schemas.openxmlformats.org/officeDocument/2006/relationships/tags" Target="../tags/tag262.xml"/><Relationship Id="rId4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tags" Target="../tags/tag327.xml"/><Relationship Id="rId27" Type="http://schemas.openxmlformats.org/officeDocument/2006/relationships/tags" Target="../tags/tag328.xml"/><Relationship Id="rId28" Type="http://schemas.openxmlformats.org/officeDocument/2006/relationships/tags" Target="../tags/tag329.xml"/><Relationship Id="rId29" Type="http://schemas.openxmlformats.org/officeDocument/2006/relationships/tags" Target="../tags/tag33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机器学习算法在网络安全中的应用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机器学习算法在网络安全中的重要性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机器学习算法在网络安全中的应用案例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机器学习算法在网络安全中的优势与局限性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未来发展趋势与展望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面临的挑战与对策建议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机器学习算法在网络安全中的重要性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网络安全面临的挑战</a:t>
            </a:r>
            <a:endParaRPr altLang="en-US" lang="zh-CN"/>
          </a:p>
        </p:txBody>
      </p:sp>
      <p:sp>
        <p:nvSpPr>
          <p:cNvPr id="10490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恶意软件攻击：病毒、蠕虫、木马等恶意软件对网络安全构成威胁</a:t>
            </a:r>
            <a:endParaRPr altLang="en-US" lang="zh-CN"/>
          </a:p>
          <a:p>
            <a:r>
              <a:rPr altLang="en-US" lang="zh-CN"/>
              <a:t>钓鱼攻击：通过伪装成合法网站或电子邮件诱骗用户输入敏感信息</a:t>
            </a:r>
            <a:endParaRPr altLang="en-US" lang="zh-CN"/>
          </a:p>
          <a:p>
            <a:r>
              <a:rPr altLang="en-US" lang="zh-CN"/>
              <a:t>分布式拒绝服务攻击：攻击者利用大量计算机发起攻击，使目标服务器过载</a:t>
            </a:r>
            <a:endParaRPr altLang="en-US" lang="zh-CN"/>
          </a:p>
          <a:p>
            <a:r>
              <a:rPr altLang="en-US" lang="zh-CN"/>
              <a:t>零日漏洞利用：攻击者利用未公开的漏洞进行攻击，防不胜防</a:t>
            </a:r>
            <a:endParaRPr altLang="en-US" lang="zh-CN"/>
          </a:p>
          <a:p>
            <a:r>
              <a:rPr altLang="en-US" lang="zh-CN"/>
              <a:t>社交工程攻击：利用人类心理和行为上的弱点进行攻击，如钓鱼邮件、恶意网站等  网络安全面临的挑战</a:t>
            </a:r>
            <a:endParaRPr altLang="en-US" lang="zh-CN"/>
          </a:p>
          <a:p>
            <a:pPr lvl="1"/>
            <a:r>
              <a:rPr altLang="en-US" lang="zh-CN"/>
              <a:t>网络安全面临的挑战</a:t>
            </a:r>
            <a:endParaRPr altLang="en-US" lang="zh-CN"/>
          </a:p>
          <a:p>
            <a:r>
              <a:rPr altLang="en-US" lang="zh-CN"/>
              <a:t>数据泄露风险：企业和个人面临数据泄露的风险，可能导致财务损失和声誉损害</a:t>
            </a:r>
            <a:endParaRPr altLang="en-US" lang="zh-CN"/>
          </a:p>
          <a:p>
            <a:r>
              <a:rPr altLang="en-US" lang="zh-CN"/>
              <a:t>高级持续性威胁：针对特定目标的长期网络攻击，难以被检测和防御</a:t>
            </a:r>
            <a:endParaRPr altLang="en-US" lang="zh-CN"/>
          </a:p>
          <a:p>
            <a:r>
              <a:rPr altLang="en-US" lang="zh-CN"/>
              <a:t>工业控制系统安全：工业控制系统面临网络攻击和物理破坏的风险，可能导致生产中断和设备损坏</a:t>
            </a:r>
            <a:endParaRPr altLang="en-US" lang="zh-CN"/>
          </a:p>
          <a:p>
            <a:r>
              <a:rPr altLang="en-US" lang="zh-CN"/>
              <a:t>云计算安全：云计算服务提供商面临安全威胁，如数据泄露、非法访问和恶意软件感染等</a:t>
            </a:r>
            <a:endParaRPr altLang="en-US" lang="zh-CN"/>
          </a:p>
          <a:p>
            <a:r>
              <a:rPr altLang="en-US" lang="zh-CN"/>
              <a:t>物联网安全：物联网设备数量不断增加，但安全问题尚未得到有效解决，可能导致设备被攻击和控制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机器学习算法在网络安全中的潜力</a:t>
            </a:r>
            <a:endParaRPr altLang="en-US" lang="zh-CN"/>
          </a:p>
        </p:txBody>
      </p:sp>
      <p:sp>
        <p:nvSpPr>
          <p:cNvPr id="1049096" name="圆角矩形 3"/>
          <p:cNvSpPr/>
          <p:nvPr>
            <p:custDataLst>
              <p:tags r:id="rId1"/>
            </p:custDataLst>
          </p:nvPr>
        </p:nvSpPr>
        <p:spPr>
          <a:xfrm>
            <a:off x="750293" y="1454901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2"/>
            </p:custDataLst>
          </p:nvPr>
        </p:nvSpPr>
        <p:spPr>
          <a:xfrm>
            <a:off x="1199005" y="2371583"/>
            <a:ext cx="4424853" cy="12055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检测和预防未知威胁：通过学习历史数据，机器学习算法能够检测和预防未知威胁，提高网络安全防御能力。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0" name="标题"/>
          <p:cNvSpPr txBox="1"/>
          <p:nvPr>
            <p:custDataLst>
              <p:tags r:id="rId3"/>
            </p:custDataLst>
          </p:nvPr>
        </p:nvSpPr>
        <p:spPr>
          <a:xfrm>
            <a:off x="1199005" y="1902971"/>
            <a:ext cx="3616658" cy="4576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353577" y="2195693"/>
            <a:ext cx="803060" cy="406344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04" name="圆角矩形 7"/>
          <p:cNvSpPr/>
          <p:nvPr>
            <p:custDataLst>
              <p:tags r:id="rId5"/>
            </p:custDataLst>
          </p:nvPr>
        </p:nvSpPr>
        <p:spPr>
          <a:xfrm>
            <a:off x="6772278" y="1454901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6"/>
            </p:custDataLst>
          </p:nvPr>
        </p:nvSpPr>
        <p:spPr>
          <a:xfrm>
            <a:off x="7215854" y="2371583"/>
            <a:ext cx="4424853" cy="12055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自动化和智能化防御：机器学习算法能够自动化和智能化地防御网络攻击，减少人工干预和错误，提高防御效率和准确性。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8" name="标题"/>
          <p:cNvSpPr txBox="1"/>
          <p:nvPr>
            <p:custDataLst>
              <p:tags r:id="rId7"/>
            </p:custDataLst>
          </p:nvPr>
        </p:nvSpPr>
        <p:spPr>
          <a:xfrm>
            <a:off x="7215854" y="1902971"/>
            <a:ext cx="3616658" cy="4576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70427" y="2195693"/>
            <a:ext cx="803060" cy="406344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12" name="圆角矩形 10"/>
          <p:cNvSpPr/>
          <p:nvPr>
            <p:custDataLst>
              <p:tags r:id="rId9"/>
            </p:custDataLst>
          </p:nvPr>
        </p:nvSpPr>
        <p:spPr>
          <a:xfrm>
            <a:off x="750293" y="3964864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0"/>
            </p:custDataLst>
          </p:nvPr>
        </p:nvSpPr>
        <p:spPr>
          <a:xfrm>
            <a:off x="1199005" y="4881546"/>
            <a:ext cx="4424853" cy="12055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快速响应和恢复：机器学习算法能够快速响应和恢复网络攻击，减少攻击对业务的影响，提高网络可用性和稳定性。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6" name="标题"/>
          <p:cNvSpPr txBox="1"/>
          <p:nvPr>
            <p:custDataLst>
              <p:tags r:id="rId11"/>
            </p:custDataLst>
          </p:nvPr>
        </p:nvSpPr>
        <p:spPr>
          <a:xfrm>
            <a:off x="1199005" y="4412934"/>
            <a:ext cx="3616658" cy="4576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353577" y="4705656"/>
            <a:ext cx="803060" cy="406344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20" name="圆角矩形 9"/>
          <p:cNvSpPr/>
          <p:nvPr>
            <p:custDataLst>
              <p:tags r:id="rId13"/>
            </p:custDataLst>
          </p:nvPr>
        </p:nvSpPr>
        <p:spPr>
          <a:xfrm>
            <a:off x="6767142" y="3964864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4"/>
            </p:custDataLst>
          </p:nvPr>
        </p:nvSpPr>
        <p:spPr>
          <a:xfrm>
            <a:off x="7215854" y="4881546"/>
            <a:ext cx="4424853" cy="1205553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降低安全成本和提高效率：机器学习算法能够降低安全成本和提高效率，减少人力和物力资源的投入，提高网络安全管理的效率和效果。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4" name="标题"/>
          <p:cNvSpPr txBox="1"/>
          <p:nvPr>
            <p:custDataLst>
              <p:tags r:id="rId15"/>
            </p:custDataLst>
          </p:nvPr>
        </p:nvSpPr>
        <p:spPr>
          <a:xfrm>
            <a:off x="7215854" y="4412934"/>
            <a:ext cx="3616658" cy="4576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70427" y="4705656"/>
            <a:ext cx="803060" cy="406344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机器学习算法在网络安全中的应用场景</a:t>
            </a:r>
            <a:endParaRPr altLang="en-US" lang="zh-CN"/>
          </a:p>
        </p:txBody>
      </p:sp>
      <p:sp>
        <p:nvSpPr>
          <p:cNvPr id="10491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恶意软件检测：利用机器学习算法对恶意软件进行分类和识别，提高检测准确性和效率。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入侵检测：通过分析网络流量和用户行为，利用机器学习算法发现异常模式，及时发现并应对网络攻击。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漏洞挖掘：利用机器学习算法对软件进行自动化扫描和漏洞挖掘，提高漏洞发现的效率和准确性。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网络安全监控：通过实时监测网络流量和用户行为，利用机器学习算法发现异常模式，及时发现并应对网络安全事件。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机器学习算法在网络安全中的应用案例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恶意软件检测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基于深度学习的恶意软件检测技术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实际案例分析：如何利用机器学习算法检测恶意软件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恶意软件概述：定义、分类和危害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机器学习算法在恶意软件检测中的应用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钓鱼网站识别</a:t>
            </a:r>
            <a:endParaRPr altLang="en-US" lang="zh-CN"/>
          </a:p>
        </p:txBody>
      </p:sp>
      <p:sp>
        <p:nvSpPr>
          <p:cNvPr id="1049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机器学习算法在钓鱼网站识别中的应用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机器学习算法在钓鱼网站识别中的优势和局限性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实际应用案例和效果评估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钓鱼网站的常见特征和识别方法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入侵检测</a:t>
            </a:r>
            <a:endParaRPr altLang="en-US" lang="zh-CN"/>
          </a:p>
        </p:txBody>
      </p:sp>
      <p:sp>
        <p:nvSpPr>
          <p:cNvPr id="10494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机器学习算法在入侵检测中的应用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入侵检测的原理和流程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机器学习算法在入侵检测中的优势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机器学习算法在入侵检测中的实际应用案例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零日漏洞利用防御</a:t>
            </a:r>
            <a:endParaRPr altLang="en-US" lang="zh-CN"/>
          </a:p>
        </p:txBody>
      </p:sp>
      <p:sp>
        <p:nvSpPr>
          <p:cNvPr id="10494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实际案例分析：某系统被攻击事件，机器学习算法成功检测并阻止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零日漏洞概述：定义、发现时间、危害性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机器学习在零日漏洞利用防御中的应用：检测、预警、防范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未来展望：机器学习在网络安全领域的发展趋势和挑战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机器学习算法在网络安全中的优势与局限性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机器学习算法在网络安全中的优势</a:t>
            </a:r>
            <a:endParaRPr altLang="en-US" lang="zh-CN"/>
          </a:p>
        </p:txBody>
      </p:sp>
      <p:sp>
        <p:nvSpPr>
          <p:cNvPr id="1049636" name="任意多边形: 形状 16"/>
          <p:cNvSpPr/>
          <p:nvPr>
            <p:custDataLst>
              <p:tags r:id="rId1"/>
            </p:custDataLst>
          </p:nvPr>
        </p:nvSpPr>
        <p:spPr>
          <a:xfrm>
            <a:off x="551935" y="1382053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8" name="Freeform 488"/>
          <p:cNvSpPr/>
          <p:nvPr>
            <p:custDataLst>
              <p:tags r:id="rId2"/>
            </p:custDataLst>
          </p:nvPr>
        </p:nvSpPr>
        <p:spPr>
          <a:xfrm rot="5400000">
            <a:off x="5206643" y="1367100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0" name="序号"/>
          <p:cNvSpPr txBox="1"/>
          <p:nvPr>
            <p:custDataLst>
              <p:tags r:id="rId3"/>
            </p:custDataLst>
          </p:nvPr>
        </p:nvSpPr>
        <p:spPr>
          <a:xfrm>
            <a:off x="5334813" y="1599942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2" name="标题"/>
          <p:cNvSpPr txBox="1"/>
          <p:nvPr>
            <p:custDataLst>
              <p:tags r:id="rId4"/>
            </p:custDataLst>
          </p:nvPr>
        </p:nvSpPr>
        <p:spPr>
          <a:xfrm>
            <a:off x="944278" y="1435458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高效性：机器学习算法能够快速地检测和识别威胁，减少响应时间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4" name="正文"/>
          <p:cNvSpPr txBox="1"/>
          <p:nvPr>
            <p:custDataLst>
              <p:tags r:id="rId5"/>
            </p:custDataLst>
          </p:nvPr>
        </p:nvSpPr>
        <p:spPr>
          <a:xfrm>
            <a:off x="944278" y="190043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4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4763" y="1934609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Freeform 488"/>
          <p:cNvSpPr/>
          <p:nvPr>
            <p:custDataLst>
              <p:tags r:id="rId7"/>
            </p:custDataLst>
          </p:nvPr>
        </p:nvSpPr>
        <p:spPr>
          <a:xfrm rot="5400000">
            <a:off x="6150828" y="1919655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0" name="序号"/>
          <p:cNvSpPr txBox="1"/>
          <p:nvPr>
            <p:custDataLst>
              <p:tags r:id="rId8"/>
            </p:custDataLst>
          </p:nvPr>
        </p:nvSpPr>
        <p:spPr>
          <a:xfrm>
            <a:off x="6260485" y="214680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52" name="任意多边形: 形状 2"/>
          <p:cNvSpPr/>
          <p:nvPr>
            <p:custDataLst>
              <p:tags r:id="rId9"/>
            </p:custDataLst>
          </p:nvPr>
        </p:nvSpPr>
        <p:spPr>
          <a:xfrm>
            <a:off x="551935" y="248716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54" name="Freeform 488"/>
          <p:cNvSpPr/>
          <p:nvPr>
            <p:custDataLst>
              <p:tags r:id="rId10"/>
            </p:custDataLst>
          </p:nvPr>
        </p:nvSpPr>
        <p:spPr>
          <a:xfrm rot="5400000">
            <a:off x="5206643" y="247221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序号"/>
          <p:cNvSpPr txBox="1"/>
          <p:nvPr>
            <p:custDataLst>
              <p:tags r:id="rId11"/>
            </p:custDataLst>
          </p:nvPr>
        </p:nvSpPr>
        <p:spPr>
          <a:xfrm>
            <a:off x="5334813" y="270434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5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4763" y="303473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60" name="Freeform 488"/>
          <p:cNvSpPr/>
          <p:nvPr>
            <p:custDataLst>
              <p:tags r:id="rId13"/>
            </p:custDataLst>
          </p:nvPr>
        </p:nvSpPr>
        <p:spPr>
          <a:xfrm rot="5400000">
            <a:off x="6150828" y="3020493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序号"/>
          <p:cNvSpPr txBox="1"/>
          <p:nvPr>
            <p:custDataLst>
              <p:tags r:id="rId14"/>
            </p:custDataLst>
          </p:nvPr>
        </p:nvSpPr>
        <p:spPr>
          <a:xfrm>
            <a:off x="6260485" y="3244079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任意多边形: 形状 12"/>
          <p:cNvSpPr/>
          <p:nvPr>
            <p:custDataLst>
              <p:tags r:id="rId15"/>
            </p:custDataLst>
          </p:nvPr>
        </p:nvSpPr>
        <p:spPr>
          <a:xfrm>
            <a:off x="551935" y="359156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66" name="Freeform 488"/>
          <p:cNvSpPr/>
          <p:nvPr>
            <p:custDataLst>
              <p:tags r:id="rId16"/>
            </p:custDataLst>
          </p:nvPr>
        </p:nvSpPr>
        <p:spPr>
          <a:xfrm rot="5400000">
            <a:off x="5206643" y="357732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序号"/>
          <p:cNvSpPr txBox="1"/>
          <p:nvPr>
            <p:custDataLst>
              <p:tags r:id="rId17"/>
            </p:custDataLst>
          </p:nvPr>
        </p:nvSpPr>
        <p:spPr>
          <a:xfrm>
            <a:off x="5334813" y="380945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7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4763" y="41355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72" name="Freeform 488"/>
          <p:cNvSpPr/>
          <p:nvPr>
            <p:custDataLst>
              <p:tags r:id="rId19"/>
            </p:custDataLst>
          </p:nvPr>
        </p:nvSpPr>
        <p:spPr>
          <a:xfrm rot="5400000">
            <a:off x="6150828" y="41206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序号"/>
          <p:cNvSpPr txBox="1"/>
          <p:nvPr>
            <p:custDataLst>
              <p:tags r:id="rId20"/>
            </p:custDataLst>
          </p:nvPr>
        </p:nvSpPr>
        <p:spPr>
          <a:xfrm>
            <a:off x="6260485" y="4344205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任意多边形: 形状 27"/>
          <p:cNvSpPr/>
          <p:nvPr>
            <p:custDataLst>
              <p:tags r:id="rId21"/>
            </p:custDataLst>
          </p:nvPr>
        </p:nvSpPr>
        <p:spPr>
          <a:xfrm>
            <a:off x="551935" y="46966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78" name="Freeform 488"/>
          <p:cNvSpPr/>
          <p:nvPr>
            <p:custDataLst>
              <p:tags r:id="rId22"/>
            </p:custDataLst>
          </p:nvPr>
        </p:nvSpPr>
        <p:spPr>
          <a:xfrm rot="5400000">
            <a:off x="5206643" y="46817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序号"/>
          <p:cNvSpPr txBox="1"/>
          <p:nvPr>
            <p:custDataLst>
              <p:tags r:id="rId23"/>
            </p:custDataLst>
          </p:nvPr>
        </p:nvSpPr>
        <p:spPr>
          <a:xfrm>
            <a:off x="5334813" y="491456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8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4763" y="5235698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84" name="Freeform 488"/>
          <p:cNvSpPr/>
          <p:nvPr>
            <p:custDataLst>
              <p:tags r:id="rId25"/>
            </p:custDataLst>
          </p:nvPr>
        </p:nvSpPr>
        <p:spPr>
          <a:xfrm rot="5400000">
            <a:off x="6150828" y="5221457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序号"/>
          <p:cNvSpPr txBox="1"/>
          <p:nvPr>
            <p:custDataLst>
              <p:tags r:id="rId26"/>
            </p:custDataLst>
          </p:nvPr>
        </p:nvSpPr>
        <p:spPr>
          <a:xfrm>
            <a:off x="6260485" y="5445043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标题"/>
          <p:cNvSpPr txBox="1"/>
          <p:nvPr>
            <p:custDataLst>
              <p:tags r:id="rId27"/>
            </p:custDataLst>
          </p:nvPr>
        </p:nvSpPr>
        <p:spPr>
          <a:xfrm>
            <a:off x="7463147" y="197662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准确性：机器学习算法能够准确地分类和识别恶意软件、病毒等威胁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463147" y="244088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2" name="标题"/>
          <p:cNvSpPr txBox="1"/>
          <p:nvPr>
            <p:custDataLst>
              <p:tags r:id="rId29"/>
            </p:custDataLst>
          </p:nvPr>
        </p:nvSpPr>
        <p:spPr>
          <a:xfrm>
            <a:off x="944278" y="254199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自动化：机器学习算法能够自动化地检测和响应威胁，减少人工干预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4" name="正文"/>
          <p:cNvSpPr txBox="1"/>
          <p:nvPr>
            <p:custDataLst>
              <p:tags r:id="rId30"/>
            </p:custDataLst>
          </p:nvPr>
        </p:nvSpPr>
        <p:spPr>
          <a:xfrm>
            <a:off x="944278" y="300625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6" name="标题"/>
          <p:cNvSpPr txBox="1"/>
          <p:nvPr>
            <p:custDataLst>
              <p:tags r:id="rId31"/>
            </p:custDataLst>
          </p:nvPr>
        </p:nvSpPr>
        <p:spPr>
          <a:xfrm>
            <a:off x="7463147" y="308244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灵活性：机器学习算法能够适应不断变化的网络威胁，保持有效性  机器学习算法在网络安全中的局限性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8" name="正文"/>
          <p:cNvSpPr txBox="1"/>
          <p:nvPr>
            <p:custDataLst>
              <p:tags r:id="rId32"/>
            </p:custDataLst>
          </p:nvPr>
        </p:nvSpPr>
        <p:spPr>
          <a:xfrm>
            <a:off x="7463147" y="354670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机器学习算法在网络安全中的局限性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0" name="标题"/>
          <p:cNvSpPr txBox="1"/>
          <p:nvPr>
            <p:custDataLst>
              <p:tags r:id="rId33"/>
            </p:custDataLst>
          </p:nvPr>
        </p:nvSpPr>
        <p:spPr>
          <a:xfrm>
            <a:off x="944278" y="3640694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数据需求：机器学习算法需要大量的数据进行训练和测试，才能达到较高的准确率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2" name="正文"/>
          <p:cNvSpPr txBox="1"/>
          <p:nvPr>
            <p:custDataLst>
              <p:tags r:id="rId34"/>
            </p:custDataLst>
          </p:nvPr>
        </p:nvSpPr>
        <p:spPr>
          <a:xfrm>
            <a:off x="944278" y="4104954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4" name="标题"/>
          <p:cNvSpPr txBox="1"/>
          <p:nvPr>
            <p:custDataLst>
              <p:tags r:id="rId35"/>
            </p:custDataLst>
          </p:nvPr>
        </p:nvSpPr>
        <p:spPr>
          <a:xfrm>
            <a:off x="7463147" y="4191825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误报率：机器学习算法可能会出现误报，将正常行为误判为威胁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6" name="正文"/>
          <p:cNvSpPr txBox="1"/>
          <p:nvPr>
            <p:custDataLst>
              <p:tags r:id="rId36"/>
            </p:custDataLst>
          </p:nvPr>
        </p:nvSpPr>
        <p:spPr>
          <a:xfrm>
            <a:off x="7463147" y="465608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8" name="标题"/>
          <p:cNvSpPr txBox="1"/>
          <p:nvPr>
            <p:custDataLst>
              <p:tags r:id="rId37"/>
            </p:custDataLst>
          </p:nvPr>
        </p:nvSpPr>
        <p:spPr>
          <a:xfrm>
            <a:off x="944278" y="4731563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解释性：机器学习算法的决策过程往往缺乏透明度，难以解释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0" name="正文"/>
          <p:cNvSpPr txBox="1"/>
          <p:nvPr>
            <p:custDataLst>
              <p:tags r:id="rId38"/>
            </p:custDataLst>
          </p:nvPr>
        </p:nvSpPr>
        <p:spPr>
          <a:xfrm>
            <a:off x="944278" y="519653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2" name="标题"/>
          <p:cNvSpPr txBox="1"/>
          <p:nvPr>
            <p:custDataLst>
              <p:tags r:id="rId39"/>
            </p:custDataLst>
          </p:nvPr>
        </p:nvSpPr>
        <p:spPr>
          <a:xfrm>
            <a:off x="7463147" y="528483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鲁棒性：机器学习算法可能会受到一些攻击，如对抗性攻击，导致性能下降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4" name="正文"/>
          <p:cNvSpPr txBox="1"/>
          <p:nvPr>
            <p:custDataLst>
              <p:tags r:id="rId40"/>
            </p:custDataLst>
          </p:nvPr>
        </p:nvSpPr>
        <p:spPr>
          <a:xfrm>
            <a:off x="7463147" y="5749803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机器学习算法在网络安全中的局限性</a:t>
            </a:r>
            <a:endParaRPr altLang="en-US" lang="zh-CN"/>
          </a:p>
        </p:txBody>
      </p:sp>
      <p:sp>
        <p:nvSpPr>
          <p:cNvPr id="10497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容易受到攻击：机器学习模型可能受到对抗性攻击的影响，如输入扰动、模型窃取等，导致模型失效或被恶意利用。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数据隐私和安全问题：机器学习算法需要大量的数据来训练模型，但这些数据可能包含个人隐私信息，导致数据泄露和滥用风险。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算法可解释性差：机器学习算法的决策过程往往缺乏透明度，难以解释，使得人们难以理解其工作原理和决策依据。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需要大量计算资源：机器学习算法需要大量的计算资源来训练和部署模型，对于一些资源有限的场景可能难以应用。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如何克服机器学习算法在网络安全中的局限性</a:t>
            </a:r>
            <a:endParaRPr altLang="en-US" lang="zh-CN"/>
          </a:p>
        </p:txBody>
      </p:sp>
      <p:sp>
        <p:nvSpPr>
          <p:cNvPr id="104982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算法鲁棒性：增强算法的鲁棒性，防止对抗性攻击对模型的影响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数据质量：提高数据质量，减少噪声和异常值对算法的影响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隐私保护：采用隐私保护技术，确保数据安全和用户隐私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跨领域应用：将机器学习算法应用于其他领域，以借鉴经验和解决方案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深度学习在网络安全中的应用</a:t>
            </a:r>
            <a:endParaRPr altLang="en-US" lang="zh-CN"/>
          </a:p>
        </p:txBody>
      </p:sp>
      <p:sp>
        <p:nvSpPr>
          <p:cNvPr id="10499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深度学习在网络安全中的重要性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深度学习在网络安全中的应用案例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深度学习在网络安全中的优势与挑战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强化学习在网络安全中的应用</a:t>
            </a:r>
            <a:endParaRPr altLang="en-US" lang="zh-CN"/>
          </a:p>
        </p:txBody>
      </p:sp>
      <p:sp>
        <p:nvSpPr>
          <p:cNvPr id="105000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强化学习在网络安全中的优势与挑战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强化学习在网络安全中的应用概述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强化学习在网络安全中的典型应用案例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迁移学习在网络安全中的应用</a:t>
            </a:r>
            <a:endParaRPr altLang="en-US" lang="zh-CN"/>
          </a:p>
        </p:txBody>
      </p:sp>
      <p:sp>
        <p:nvSpPr>
          <p:cNvPr id="105005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迁移学习的基本概念和原理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迁移学习在网络安全中的优势和挑战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迁移学习在网络安全中的应用场景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联邦学习在网络安全中的应用</a:t>
            </a:r>
            <a:endParaRPr altLang="en-US" lang="zh-CN"/>
          </a:p>
        </p:txBody>
      </p:sp>
      <p:sp>
        <p:nvSpPr>
          <p:cNvPr id="105013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联邦学习在网络安全中的优势和挑战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联邦学习在网络安全中的未来发展趋势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联邦学习的定义和原理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联邦学习在网络安全中的应用场景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面临的挑战与对策建议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502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数据隐私泄露风险：机器学习算法在处理大量数据时可能暴露个人隐私信息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数据安全威胁：黑客攻击可能导致数据泄露或篡改，影响网络安全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应对策略：加强数据加密和访问控制，采用差分隐私技术减少数据泄露风险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政策建议：制定相关法律法规，规范数据使用和保护个人隐私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模型可解释性问题</a:t>
            </a:r>
            <a:endParaRPr altLang="en-US" lang="zh-CN"/>
          </a:p>
        </p:txBody>
      </p:sp>
      <p:sp>
        <p:nvSpPr>
          <p:cNvPr id="1050320" name="正文"/>
          <p:cNvSpPr txBox="1"/>
          <p:nvPr>
            <p:custDataLst>
              <p:tags r:id="rId1"/>
            </p:custDataLst>
          </p:nvPr>
        </p:nvSpPr>
        <p:spPr>
          <a:xfrm>
            <a:off x="3493912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定义：模型可解释性是指机器学习模型能够被人类理解和解释的程度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标题"/>
          <p:cNvSpPr txBox="1"/>
          <p:nvPr>
            <p:custDataLst>
              <p:tags r:id="rId2"/>
            </p:custDataLst>
          </p:nvPr>
        </p:nvSpPr>
        <p:spPr>
          <a:xfrm>
            <a:off x="3493912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3"/>
            </p:custDataLst>
          </p:nvPr>
        </p:nvSpPr>
        <p:spPr>
          <a:xfrm>
            <a:off x="3493912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挑战：随着模型复杂度的增加，模型可解释性越来越差，导致人类难以理解和信任模型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标题"/>
          <p:cNvSpPr txBox="1"/>
          <p:nvPr>
            <p:custDataLst>
              <p:tags r:id="rId4"/>
            </p:custDataLst>
          </p:nvPr>
        </p:nvSpPr>
        <p:spPr>
          <a:xfrm>
            <a:off x="3493912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5"/>
            </p:custDataLst>
          </p:nvPr>
        </p:nvSpPr>
        <p:spPr>
          <a:xfrm>
            <a:off x="3493912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对策建议：采用可解释性强的模型，如决策树、逻辑回归等；同时，对模型进行可视化展示，帮助人类更好地理解模型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标题"/>
          <p:cNvSpPr txBox="1"/>
          <p:nvPr>
            <p:custDataLst>
              <p:tags r:id="rId6"/>
            </p:custDataLst>
          </p:nvPr>
        </p:nvSpPr>
        <p:spPr>
          <a:xfrm>
            <a:off x="3493912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7"/>
            </p:custDataLst>
          </p:nvPr>
        </p:nvSpPr>
        <p:spPr>
          <a:xfrm>
            <a:off x="3493912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应用：在网络安全领域，模型可解释性对于确保机器学习算法的正确性和安全性至关重要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标题"/>
          <p:cNvSpPr txBox="1"/>
          <p:nvPr>
            <p:custDataLst>
              <p:tags r:id="rId8"/>
            </p:custDataLst>
          </p:nvPr>
        </p:nvSpPr>
        <p:spPr>
          <a:xfrm>
            <a:off x="3493912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模型鲁棒性问题</a:t>
            </a:r>
            <a:endParaRPr altLang="en-US" lang="zh-CN"/>
          </a:p>
        </p:txBody>
      </p:sp>
      <p:sp>
        <p:nvSpPr>
          <p:cNvPr id="1050374" name="Rectangle 6"/>
          <p:cNvSpPr/>
          <p:nvPr>
            <p:custDataLst>
              <p:tags r:id="rId1"/>
            </p:custDataLst>
          </p:nvPr>
        </p:nvSpPr>
        <p:spPr>
          <a:xfrm>
            <a:off x="756295" y="1668278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76" name="Rectangle 6"/>
          <p:cNvSpPr/>
          <p:nvPr>
            <p:custDataLst>
              <p:tags r:id="rId2"/>
            </p:custDataLst>
          </p:nvPr>
        </p:nvSpPr>
        <p:spPr>
          <a:xfrm>
            <a:off x="756295" y="28160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78" name="Rectangle 6"/>
          <p:cNvSpPr/>
          <p:nvPr>
            <p:custDataLst>
              <p:tags r:id="rId3"/>
            </p:custDataLst>
          </p:nvPr>
        </p:nvSpPr>
        <p:spPr>
          <a:xfrm>
            <a:off x="756295" y="39644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80" name="Rectangle 6"/>
          <p:cNvSpPr/>
          <p:nvPr>
            <p:custDataLst>
              <p:tags r:id="rId4"/>
            </p:custDataLst>
          </p:nvPr>
        </p:nvSpPr>
        <p:spPr>
          <a:xfrm>
            <a:off x="756295" y="5112192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82" name="矩形: 圆角 26"/>
          <p:cNvSpPr/>
          <p:nvPr>
            <p:custDataLst>
              <p:tags r:id="rId5"/>
            </p:custDataLst>
          </p:nvPr>
        </p:nvSpPr>
        <p:spPr>
          <a:xfrm>
            <a:off x="551935" y="2813465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84" name="矩形: 圆角 27"/>
          <p:cNvSpPr/>
          <p:nvPr>
            <p:custDataLst>
              <p:tags r:id="rId6"/>
            </p:custDataLst>
          </p:nvPr>
        </p:nvSpPr>
        <p:spPr>
          <a:xfrm>
            <a:off x="551935" y="1665708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86" name="矩形: 圆角 28"/>
          <p:cNvSpPr/>
          <p:nvPr>
            <p:custDataLst>
              <p:tags r:id="rId7"/>
            </p:custDataLst>
          </p:nvPr>
        </p:nvSpPr>
        <p:spPr>
          <a:xfrm>
            <a:off x="551935" y="5108979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88" name="矩形: 圆角 29"/>
          <p:cNvSpPr/>
          <p:nvPr>
            <p:custDataLst>
              <p:tags r:id="rId8"/>
            </p:custDataLst>
          </p:nvPr>
        </p:nvSpPr>
        <p:spPr>
          <a:xfrm>
            <a:off x="551935" y="3961222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390" name="正文"/>
          <p:cNvSpPr txBox="1"/>
          <p:nvPr>
            <p:custDataLst>
              <p:tags r:id="rId9"/>
            </p:custDataLst>
          </p:nvPr>
        </p:nvSpPr>
        <p:spPr>
          <a:xfrm>
            <a:off x="2760693" y="1672777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定义：模型鲁棒性是指模型在面对输入数据的小扰动时，能够保持预测结果稳定性的能力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92" name="标题"/>
          <p:cNvSpPr txBox="1"/>
          <p:nvPr>
            <p:custDataLst>
              <p:tags r:id="rId10"/>
            </p:custDataLst>
          </p:nvPr>
        </p:nvSpPr>
        <p:spPr>
          <a:xfrm>
            <a:off x="656686" y="1672777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4" name="正文"/>
          <p:cNvSpPr txBox="1"/>
          <p:nvPr>
            <p:custDataLst>
              <p:tags r:id="rId11"/>
            </p:custDataLst>
          </p:nvPr>
        </p:nvSpPr>
        <p:spPr>
          <a:xfrm>
            <a:off x="2760693" y="2820534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挑战：机器学习模型在网络安全领域中常常面临着各种攻击，如输入扰动、恶意样本等，这些攻击可能导致模型失效或预测结果偏离正确方向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96" name="标题"/>
          <p:cNvSpPr txBox="1"/>
          <p:nvPr>
            <p:custDataLst>
              <p:tags r:id="rId12"/>
            </p:custDataLst>
          </p:nvPr>
        </p:nvSpPr>
        <p:spPr>
          <a:xfrm>
            <a:off x="656686" y="2820534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8" name="正文"/>
          <p:cNvSpPr txBox="1"/>
          <p:nvPr>
            <p:custDataLst>
              <p:tags r:id="rId13"/>
            </p:custDataLst>
          </p:nvPr>
        </p:nvSpPr>
        <p:spPr>
          <a:xfrm>
            <a:off x="2760693" y="3968291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对策建议：采用鲁棒性强的算法和模型，如对抗训练、数据增强等，以提高模型对输入扰动的抵抗能力；同时，对模型进行定期的验证和更新，以防止恶意样本的攻击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0" name="标题"/>
          <p:cNvSpPr txBox="1"/>
          <p:nvPr>
            <p:custDataLst>
              <p:tags r:id="rId14"/>
            </p:custDataLst>
          </p:nvPr>
        </p:nvSpPr>
        <p:spPr>
          <a:xfrm>
            <a:off x="656686" y="3968291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02" name="正文"/>
          <p:cNvSpPr txBox="1"/>
          <p:nvPr>
            <p:custDataLst>
              <p:tags r:id="rId15"/>
            </p:custDataLst>
          </p:nvPr>
        </p:nvSpPr>
        <p:spPr>
          <a:xfrm>
            <a:off x="2760693" y="5116048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实践案例：介绍一些在网络安全领域中成功应用鲁棒性机器学习算法的案例，如恶意软件检测、入侵检测等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4" name="标题"/>
          <p:cNvSpPr txBox="1"/>
          <p:nvPr>
            <p:custDataLst>
              <p:tags r:id="rId16"/>
            </p:custDataLst>
          </p:nvPr>
        </p:nvSpPr>
        <p:spPr>
          <a:xfrm>
            <a:off x="656686" y="5116048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对策建议与未来研究方向</a:t>
            </a:r>
            <a:endParaRPr altLang="en-US" lang="zh-CN"/>
          </a:p>
        </p:txBody>
      </p:sp>
      <p:sp>
        <p:nvSpPr>
          <p:cNvPr id="1050444" name="标题"/>
          <p:cNvSpPr txBox="1"/>
          <p:nvPr>
            <p:custDataLst>
              <p:tags r:id="rId1"/>
            </p:custDataLst>
          </p:nvPr>
        </p:nvSpPr>
        <p:spPr>
          <a:xfrm>
            <a:off x="578443" y="2886881"/>
            <a:ext cx="5041193" cy="66503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添加内容标题</a:t>
            </a:r>
            <a:endParaRPr altLang="en-US" b="1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"/>
            </p:custDataLst>
          </p:nvPr>
        </p:nvSpPr>
        <p:spPr>
          <a:xfrm>
            <a:off x="551935" y="3669646"/>
            <a:ext cx="5066922" cy="986253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对策建议：加强网络安全法律法规建设，提高网络安全意识和技能，加强国际合作与交流，建立完善的网络安全保障体系。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  <p:sp>
        <p:nvSpPr>
          <p:cNvPr id="1050448" name="标题"/>
          <p:cNvSpPr txBox="1"/>
          <p:nvPr>
            <p:custDataLst>
              <p:tags r:id="rId3"/>
            </p:custDataLst>
          </p:nvPr>
        </p:nvSpPr>
        <p:spPr>
          <a:xfrm>
            <a:off x="6598872" y="2886881"/>
            <a:ext cx="5041193" cy="66503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添加内容标题</a:t>
            </a:r>
            <a:endParaRPr altLang="en-US" b="1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4"/>
            </p:custDataLst>
          </p:nvPr>
        </p:nvSpPr>
        <p:spPr>
          <a:xfrm>
            <a:off x="6572364" y="3669646"/>
            <a:ext cx="5066922" cy="986253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未来研究方向：深入研究机器学习算法在网络安全中的应用，探索新的防御技术和方法，加强网络安全教育和培训，提高网络安全意识和技能水平。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9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49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9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139_1*l_h_a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139_1*l_h_f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139_1*l_h_a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139_1*l_h_f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8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2023-12-17T03:28:17Z</dcterms:created>
  <dcterms:modified xsi:type="dcterms:W3CDTF">2023-12-17T03:28:17Z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509ab9b408844c8e8273df0cf042ded8_21</vt:lpwstr>
  </property>
</Properties>
</file>