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678" r:id="rId1"/>
    <p:sldMasterId id="2147485715" r:id="rId2"/>
  </p:sldMasterIdLst>
  <p:notesMasterIdLst>
    <p:notesMasterId r:id="rId3"/>
  </p:notesMasterIdLst>
  <p:sldIdLst>
    <p:sldId id="1164" r:id="rId4"/>
    <p:sldId id="1169" r:id="rId5"/>
    <p:sldId id="1173" r:id="rId6"/>
    <p:sldId id="1176" r:id="rId7"/>
    <p:sldId id="1182" r:id="rId9"/>
    <p:sldId id="1185" r:id="rId10"/>
    <p:sldId id="1188" r:id="rId11"/>
    <p:sldId id="1191" r:id="rId12"/>
    <p:sldId id="1197" r:id="rId14"/>
    <p:sldId id="1200" r:id="rId15"/>
    <p:sldId id="1203" r:id="rId16"/>
    <p:sldId id="1206" r:id="rId17"/>
    <p:sldId id="1212" r:id="rId19"/>
    <p:sldId id="1215" r:id="rId20"/>
    <p:sldId id="1218" r:id="rId21"/>
    <p:sldId id="1221" r:id="rId22"/>
    <p:sldId id="1227" r:id="rId24"/>
    <p:sldId id="1230" r:id="rId25"/>
    <p:sldId id="1233" r:id="rId26"/>
    <p:sldId id="1236" r:id="rId27"/>
    <p:sldId id="1242" r:id="rId29"/>
    <p:sldId id="1245" r:id="rId30"/>
    <p:sldId id="1248" r:id="rId31"/>
    <p:sldId id="1251" r:id="rId32"/>
    <p:sldId id="1257" r:id="rId34"/>
    <p:sldId id="1260" r:id="rId35"/>
    <p:sldId id="1263"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716" r:id="rId1"/>
    <p:sldLayoutId id="2147485717" r:id="rId2"/>
    <p:sldLayoutId id="2147485718" r:id="rId3"/>
    <p:sldLayoutId id="2147485719" r:id="rId4"/>
    <p:sldLayoutId id="2147485720" r:id="rId5"/>
    <p:sldLayoutId id="2147485721" r:id="rId6"/>
    <p:sldLayoutId id="2147485722" r:id="rId7"/>
    <p:sldLayoutId id="2147485723" r:id="rId8"/>
    <p:sldLayoutId id="2147485724" r:id="rId9"/>
    <p:sldLayoutId id="2147485725" r:id="rId10"/>
    <p:sldLayoutId id="214748572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tags" Target="../tags/tag208.xml"/><Relationship Id="rId14" Type="http://schemas.openxmlformats.org/officeDocument/2006/relationships/tags" Target="../tags/tag209.xml"/><Relationship Id="rId15" Type="http://schemas.openxmlformats.org/officeDocument/2006/relationships/tags" Target="../tags/tag210.xml"/><Relationship Id="rId16" Type="http://schemas.openxmlformats.org/officeDocument/2006/relationships/tags" Target="../tags/tag211.xml"/><Relationship Id="rId17" Type="http://schemas.openxmlformats.org/officeDocument/2006/relationships/tags" Target="../tags/tag212.xml"/><Relationship Id="rId18" Type="http://schemas.openxmlformats.org/officeDocument/2006/relationships/tags" Target="../tags/tag213.xml"/><Relationship Id="rId19" Type="http://schemas.openxmlformats.org/officeDocument/2006/relationships/tags" Target="../tags/tag214.xml"/><Relationship Id="rId20" Type="http://schemas.openxmlformats.org/officeDocument/2006/relationships/tags" Target="../tags/tag215.xml"/><Relationship Id="rId21" Type="http://schemas.openxmlformats.org/officeDocument/2006/relationships/tags" Target="../tags/tag216.xml"/><Relationship Id="rId22" Type="http://schemas.openxmlformats.org/officeDocument/2006/relationships/tags" Target="../tags/tag217.xml"/><Relationship Id="rId23" Type="http://schemas.openxmlformats.org/officeDocument/2006/relationships/tags" Target="../tags/tag218.xml"/><Relationship Id="rId24" Type="http://schemas.openxmlformats.org/officeDocument/2006/relationships/tags" Target="../tags/tag219.xml"/><Relationship Id="rId25" Type="http://schemas.openxmlformats.org/officeDocument/2006/relationships/tags" Target="../tags/tag220.xml"/><Relationship Id="rId26" Type="http://schemas.openxmlformats.org/officeDocument/2006/relationships/tags" Target="../tags/tag221.xml"/><Relationship Id="rId27" Type="http://schemas.openxmlformats.org/officeDocument/2006/relationships/tags" Target="../tags/tag222.xml"/><Relationship Id="rId28" Type="http://schemas.openxmlformats.org/officeDocument/2006/relationships/tags" Target="../tags/tag223.xml"/><Relationship Id="rId29" Type="http://schemas.openxmlformats.org/officeDocument/2006/relationships/tags" Target="../tags/tag224.xml"/><Relationship Id="rId30" Type="http://schemas.openxmlformats.org/officeDocument/2006/relationships/tags" Target="../tags/tag225.xml"/><Relationship Id="rId3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tags" Target="../tags/tag273.xml"/><Relationship Id="rId18" Type="http://schemas.openxmlformats.org/officeDocument/2006/relationships/tags" Target="../tags/tag274.xml"/><Relationship Id="rId19" Type="http://schemas.openxmlformats.org/officeDocument/2006/relationships/tags" Target="../tags/tag275.xml"/><Relationship Id="rId20" Type="http://schemas.openxmlformats.org/officeDocument/2006/relationships/tags" Target="../tags/tag276.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tags" Target="../tags/tag335.xml"/><Relationship Id="rId14" Type="http://schemas.openxmlformats.org/officeDocument/2006/relationships/tags" Target="../tags/tag336.xml"/><Relationship Id="rId15" Type="http://schemas.openxmlformats.org/officeDocument/2006/relationships/tags" Target="../tags/tag337.xml"/><Relationship Id="rId16" Type="http://schemas.openxmlformats.org/officeDocument/2006/relationships/tags" Target="../tags/tag338.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tags" Target="../tags/tag378.xml"/><Relationship Id="rId14" Type="http://schemas.openxmlformats.org/officeDocument/2006/relationships/tags" Target="../tags/tag379.xml"/><Relationship Id="rId15" Type="http://schemas.openxmlformats.org/officeDocument/2006/relationships/tags" Target="../tags/tag380.xml"/><Relationship Id="rId16" Type="http://schemas.openxmlformats.org/officeDocument/2006/relationships/tags" Target="../tags/tag381.xml"/><Relationship Id="rId17" Type="http://schemas.openxmlformats.org/officeDocument/2006/relationships/tags" Target="../tags/tag382.xml"/><Relationship Id="rId18" Type="http://schemas.openxmlformats.org/officeDocument/2006/relationships/tags" Target="../tags/tag383.xml"/><Relationship Id="rId19" Type="http://schemas.openxmlformats.org/officeDocument/2006/relationships/tags" Target="../tags/tag384.xml"/><Relationship Id="rId20" Type="http://schemas.openxmlformats.org/officeDocument/2006/relationships/tags" Target="../tags/tag385.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数字校园中的智能化设施与资源管理</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1900" lang="zh-CN">
                <a:solidFill>
                  <a:schemeClr val="lt1"/>
                </a:solidFill>
                <a:latin typeface="+mj-ea"/>
                <a:ea typeface="+mj-ea"/>
                <a:cs typeface="MiSans Normal" panose="00000500000000000000" charset="-122"/>
                <a:sym typeface="+mn-ea"/>
              </a:rPr>
              <a:t>添加目录标题</a:t>
            </a:r>
            <a:endParaRPr altLang="en-US" dirty="0" sz="19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1900" lang="zh-CN">
                <a:solidFill>
                  <a:schemeClr val="lt1"/>
                </a:solidFill>
                <a:latin typeface="+mj-ea"/>
                <a:ea typeface="+mj-ea"/>
                <a:cs typeface="MiSans Normal" panose="00000500000000000000" charset="-122"/>
                <a:sym typeface="+mn-ea"/>
              </a:rPr>
              <a:t>数字校园中的智能化设施</a:t>
            </a:r>
            <a:endParaRPr altLang="en-US" dirty="0" sz="19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1900" lang="zh-CN">
                <a:solidFill>
                  <a:schemeClr val="lt1"/>
                </a:solidFill>
                <a:latin typeface="+mj-ea"/>
                <a:ea typeface="+mj-ea"/>
                <a:cs typeface="MiSans Normal" panose="00000500000000000000" charset="-122"/>
                <a:sym typeface="+mn-ea"/>
              </a:rPr>
              <a:t>数字校园中的资源管理</a:t>
            </a:r>
            <a:endParaRPr altLang="en-US" dirty="0" sz="19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1900" lang="zh-CN">
                <a:solidFill>
                  <a:schemeClr val="lt1"/>
                </a:solidFill>
                <a:latin typeface="+mj-ea"/>
                <a:ea typeface="+mj-ea"/>
                <a:cs typeface="MiSans Normal" panose="00000500000000000000" charset="-122"/>
                <a:sym typeface="+mn-ea"/>
              </a:rPr>
              <a:t>智能化设施与资源管理的结合</a:t>
            </a:r>
            <a:endParaRPr altLang="en-US" dirty="0" sz="19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84167"/>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数字校园中智能化设施与资源管理的挑战与对策</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1900" lang="zh-CN">
                <a:solidFill>
                  <a:schemeClr val="lt1"/>
                </a:solidFill>
                <a:latin typeface="+mj-ea"/>
                <a:ea typeface="+mj-ea"/>
                <a:cs typeface="MiSans Normal" panose="00000500000000000000" charset="-122"/>
                <a:sym typeface="+mn-ea"/>
              </a:rPr>
              <a:t>案例分析</a:t>
            </a:r>
            <a:endParaRPr altLang="en-US" dirty="0" sz="19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normAutofit fontScale="90000"/>
          </a:bodyPr>
          <a:p>
            <a:r>
              <a:rPr altLang="en-US" dirty="0" lang="zh-CN"/>
              <a:t>数字校园中的智能化设施</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3750"/>
          </a:bodyPr>
          <a:p>
            <a:r>
              <a:rPr altLang="en-US" lang="zh-CN"/>
              <a:t>智能化设施的定义和分类</a:t>
            </a:r>
            <a:endParaRPr altLang="en-US" lang="zh-CN"/>
          </a:p>
        </p:txBody>
      </p:sp>
      <p:sp>
        <p:nvSpPr>
          <p:cNvPr id="1049216" name="正文"/>
          <p:cNvSpPr txBox="1"/>
          <p:nvPr>
            <p:custDataLst>
              <p:tags r:id="rId1"/>
            </p:custDataLst>
          </p:nvPr>
        </p:nvSpPr>
        <p:spPr>
          <a:xfrm>
            <a:off x="3193299" y="1713916"/>
            <a:ext cx="5799682" cy="321181"/>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单击此处输入你的项正文，请尽量言简意赅的阐述观点。</a:t>
            </a:r>
            <a:endParaRPr altLang="en-US" dirty="0" sz="1400" lang="zh-CN" spc="150">
              <a:solidFill>
                <a:schemeClr val="tx1">
                  <a:lumMod val="65000"/>
                  <a:lumOff val="35000"/>
                </a:schemeClr>
              </a:solidFill>
              <a:latin typeface="+mn-ea"/>
              <a:sym typeface="+mn-ea"/>
            </a:endParaRPr>
          </a:p>
        </p:txBody>
      </p:sp>
      <p:sp>
        <p:nvSpPr>
          <p:cNvPr id="1049218" name="标题"/>
          <p:cNvSpPr txBox="1"/>
          <p:nvPr>
            <p:custDataLst>
              <p:tags r:id="rId2"/>
            </p:custDataLst>
          </p:nvPr>
        </p:nvSpPr>
        <p:spPr>
          <a:xfrm>
            <a:off x="3193299" y="1319530"/>
            <a:ext cx="5799682" cy="346715"/>
          </a:xfrm>
          <a:prstGeom prst="rect"/>
          <a:noFill/>
        </p:spPr>
        <p:txBody>
          <a:bodyPr anchor="b" bIns="0" lIns="0" rIns="0" rtlCol="0" tIns="0" wrap="square">
            <a:normAutofit fontScale="90000"/>
          </a:bodyPr>
          <a:p>
            <a:r>
              <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定义：智能化设施是指利用现代信息技术和智能化技术，对校园内的各种设施进行智能化管理和控制，提高设施的效率、安全性和舒适性。</a:t>
            </a:r>
            <a:endPar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20" name="正文"/>
          <p:cNvSpPr txBox="1"/>
          <p:nvPr>
            <p:custDataLst>
              <p:tags r:id="rId3"/>
            </p:custDataLst>
          </p:nvPr>
        </p:nvSpPr>
        <p:spPr>
          <a:xfrm>
            <a:off x="3193299" y="2556955"/>
            <a:ext cx="5799682" cy="321181"/>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智能化设施的定义和分类</a:t>
            </a:r>
            <a:endParaRPr altLang="en-US" dirty="0" sz="1400" lang="zh-CN" spc="150">
              <a:solidFill>
                <a:schemeClr val="tx1">
                  <a:lumMod val="65000"/>
                  <a:lumOff val="35000"/>
                </a:schemeClr>
              </a:solidFill>
              <a:latin typeface="+mn-ea"/>
              <a:sym typeface="+mn-ea"/>
            </a:endParaRPr>
          </a:p>
        </p:txBody>
      </p:sp>
      <p:sp>
        <p:nvSpPr>
          <p:cNvPr id="1049222" name="标题"/>
          <p:cNvSpPr txBox="1"/>
          <p:nvPr>
            <p:custDataLst>
              <p:tags r:id="rId4"/>
            </p:custDataLst>
          </p:nvPr>
        </p:nvSpPr>
        <p:spPr>
          <a:xfrm>
            <a:off x="3193299" y="2162569"/>
            <a:ext cx="5799682" cy="346715"/>
          </a:xfrm>
          <a:prstGeom prst="rect"/>
          <a:noFill/>
        </p:spPr>
        <p:txBody>
          <a:bodyPr anchor="b" bIns="0" lIns="0" rIns="0" rtlCol="0" tIns="0" wrap="square">
            <a:normAutofit fontScale="90000"/>
          </a:bodyPr>
          <a:p>
            <a:r>
              <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分类：根据应用场景和功能的不同，智能化设施可以分为智能照明、智能安防、智能环境监测、智能能源管理、智能门禁等。  智能化设施的定义和分类</a:t>
            </a:r>
            <a:endPar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24" name="正文"/>
          <p:cNvSpPr txBox="1"/>
          <p:nvPr>
            <p:custDataLst>
              <p:tags r:id="rId5"/>
            </p:custDataLst>
          </p:nvPr>
        </p:nvSpPr>
        <p:spPr>
          <a:xfrm>
            <a:off x="3193299" y="4243034"/>
            <a:ext cx="5799682" cy="321181"/>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智能化设施的定义和分类</a:t>
            </a:r>
            <a:endParaRPr altLang="en-US" dirty="0" sz="1400" lang="zh-CN" spc="150">
              <a:solidFill>
                <a:schemeClr val="tx1">
                  <a:lumMod val="65000"/>
                  <a:lumOff val="35000"/>
                </a:schemeClr>
              </a:solidFill>
              <a:latin typeface="+mn-ea"/>
              <a:sym typeface="+mn-ea"/>
            </a:endParaRPr>
          </a:p>
        </p:txBody>
      </p:sp>
      <p:sp>
        <p:nvSpPr>
          <p:cNvPr id="1049226" name="标题"/>
          <p:cNvSpPr txBox="1"/>
          <p:nvPr>
            <p:custDataLst>
              <p:tags r:id="rId6"/>
            </p:custDataLst>
          </p:nvPr>
        </p:nvSpPr>
        <p:spPr>
          <a:xfrm>
            <a:off x="3193299" y="3848648"/>
            <a:ext cx="5799682" cy="346715"/>
          </a:xfrm>
          <a:prstGeom prst="rect"/>
          <a:noFill/>
        </p:spPr>
        <p:txBody>
          <a:bodyPr anchor="b" bIns="0" lIns="0" rIns="0" rtlCol="0" tIns="0" wrap="square">
            <a:normAutofit fontScale="90000"/>
          </a:bodyPr>
          <a:p>
            <a:r>
              <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分类：根据应用场景和功能的不同，智能化设施可以分为智能照明、智能安防、智能环境监测、智能能源管理、智能门禁等。  智能化设施的定义和分类</a:t>
            </a:r>
            <a:endPar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28" name="正文"/>
          <p:cNvSpPr txBox="1"/>
          <p:nvPr>
            <p:custDataLst>
              <p:tags r:id="rId7"/>
            </p:custDataLst>
          </p:nvPr>
        </p:nvSpPr>
        <p:spPr>
          <a:xfrm>
            <a:off x="3193299" y="5086074"/>
            <a:ext cx="5799682" cy="321181"/>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单击此处输入你的项正文，请尽量言简意赅的阐述观点。</a:t>
            </a:r>
            <a:endParaRPr altLang="en-US" dirty="0" sz="1400" lang="zh-CN" spc="150">
              <a:solidFill>
                <a:schemeClr val="tx1">
                  <a:lumMod val="65000"/>
                  <a:lumOff val="35000"/>
                </a:schemeClr>
              </a:solidFill>
              <a:latin typeface="+mn-ea"/>
              <a:sym typeface="+mn-ea"/>
            </a:endParaRPr>
          </a:p>
        </p:txBody>
      </p:sp>
      <p:sp>
        <p:nvSpPr>
          <p:cNvPr id="1049230" name="标题"/>
          <p:cNvSpPr txBox="1"/>
          <p:nvPr>
            <p:custDataLst>
              <p:tags r:id="rId8"/>
            </p:custDataLst>
          </p:nvPr>
        </p:nvSpPr>
        <p:spPr>
          <a:xfrm>
            <a:off x="3193299" y="4691688"/>
            <a:ext cx="5799682" cy="346715"/>
          </a:xfrm>
          <a:prstGeom prst="rect"/>
          <a:noFill/>
        </p:spPr>
        <p:txBody>
          <a:bodyPr anchor="b" bIns="0" lIns="0" rIns="0" rtlCol="0" tIns="0" wrap="square">
            <a:normAutofit fontScale="90000"/>
          </a:bodyPr>
          <a:p>
            <a:r>
              <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定义：智能化设施是指利用现代信息技术和智能化技术，对校园内的各种设施进行智能化管理和控制，提高设施的效率、安全性和舒适性。</a:t>
            </a:r>
            <a:endPar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32" name="正文"/>
          <p:cNvSpPr txBox="1"/>
          <p:nvPr>
            <p:custDataLst>
              <p:tags r:id="rId9"/>
            </p:custDataLst>
          </p:nvPr>
        </p:nvSpPr>
        <p:spPr>
          <a:xfrm>
            <a:off x="3193299" y="3399995"/>
            <a:ext cx="5799682" cy="321181"/>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单击此处输入你的项正文，请尽量言简意赅的阐述观点。</a:t>
            </a:r>
            <a:endParaRPr altLang="en-US" dirty="0" sz="1400" lang="zh-CN" spc="150">
              <a:solidFill>
                <a:schemeClr val="tx1">
                  <a:lumMod val="65000"/>
                  <a:lumOff val="35000"/>
                </a:schemeClr>
              </a:solidFill>
              <a:latin typeface="+mn-ea"/>
              <a:sym typeface="+mn-ea"/>
            </a:endParaRPr>
          </a:p>
        </p:txBody>
      </p:sp>
      <p:sp>
        <p:nvSpPr>
          <p:cNvPr id="1049234" name="标题"/>
          <p:cNvSpPr txBox="1"/>
          <p:nvPr>
            <p:custDataLst>
              <p:tags r:id="rId10"/>
            </p:custDataLst>
          </p:nvPr>
        </p:nvSpPr>
        <p:spPr>
          <a:xfrm>
            <a:off x="3193299" y="3005609"/>
            <a:ext cx="5799682" cy="346715"/>
          </a:xfrm>
          <a:prstGeom prst="rect"/>
          <a:noFill/>
        </p:spPr>
        <p:txBody>
          <a:bodyPr anchor="b" bIns="0" lIns="0" rIns="0" rtlCol="0" tIns="0" wrap="square">
            <a:normAutofit fontScale="90000"/>
          </a:bodyPr>
          <a:p>
            <a:r>
              <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定义：智能化设施是指利用现代信息技术和智能化技术，对校园内的各种设施进行智能化管理和控制，提高设施的效率、安全性和舒适性。</a:t>
            </a:r>
            <a:endPar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36" name="正文"/>
          <p:cNvSpPr txBox="1"/>
          <p:nvPr>
            <p:custDataLst>
              <p:tags r:id="rId11"/>
            </p:custDataLst>
          </p:nvPr>
        </p:nvSpPr>
        <p:spPr>
          <a:xfrm>
            <a:off x="3193299" y="5929113"/>
            <a:ext cx="5799682" cy="321181"/>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单击此处输入你的项正文，请尽量言简意赅的阐述观点。</a:t>
            </a:r>
            <a:endParaRPr altLang="en-US" dirty="0" sz="1400" lang="zh-CN" spc="150">
              <a:solidFill>
                <a:schemeClr val="tx1">
                  <a:lumMod val="65000"/>
                  <a:lumOff val="35000"/>
                </a:schemeClr>
              </a:solidFill>
              <a:latin typeface="+mn-ea"/>
              <a:sym typeface="+mn-ea"/>
            </a:endParaRPr>
          </a:p>
        </p:txBody>
      </p:sp>
      <p:sp>
        <p:nvSpPr>
          <p:cNvPr id="1049238" name="标题"/>
          <p:cNvSpPr txBox="1"/>
          <p:nvPr>
            <p:custDataLst>
              <p:tags r:id="rId12"/>
            </p:custDataLst>
          </p:nvPr>
        </p:nvSpPr>
        <p:spPr>
          <a:xfrm>
            <a:off x="3193299" y="5534727"/>
            <a:ext cx="5799682" cy="346715"/>
          </a:xfrm>
          <a:prstGeom prst="rect"/>
          <a:noFill/>
        </p:spPr>
        <p:txBody>
          <a:bodyPr anchor="b" bIns="0" lIns="0" rIns="0" rtlCol="0" tIns="0" wrap="square">
            <a:normAutofit fontScale="90000"/>
          </a:bodyPr>
          <a:p>
            <a:r>
              <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分类：根据应用场景和功能的不同，智能化设施可以分为智能照明、智能安防、智能环境监测、智能能源管理、智能门禁等。</a:t>
            </a:r>
            <a:endPar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96" name="标题 1"/>
          <p:cNvSpPr>
            <a:spLocks noGrp="1"/>
          </p:cNvSpPr>
          <p:nvPr>
            <p:ph type="title" idx="3"/>
          </p:nvPr>
        </p:nvSpPr>
        <p:spPr/>
        <p:txBody>
          <a:bodyPr>
            <a:normAutofit fontScale="96875"/>
          </a:bodyPr>
          <a:p>
            <a:r>
              <a:rPr altLang="en-US" lang="zh-CN"/>
              <a:t>智能化设施在数字校园中的应用</a:t>
            </a:r>
            <a:endParaRPr altLang="en-US" lang="zh-CN"/>
          </a:p>
        </p:txBody>
      </p:sp>
      <p:sp>
        <p:nvSpPr>
          <p:cNvPr id="1049298"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0"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2"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4"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6"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8"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0"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2"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4"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智能化设施在数字校园中的应用场景</a:t>
            </a:r>
            <a:endParaRPr altLang="en-US" dirty="0" sz="2400" lang="zh-CN">
              <a:latin typeface="+mn-ea"/>
              <a:ea typeface="+mn-ea"/>
            </a:endParaRPr>
          </a:p>
        </p:txBody>
      </p:sp>
      <p:sp>
        <p:nvSpPr>
          <p:cNvPr id="1049316"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智能化设施对数字校园的影响和作用</a:t>
            </a:r>
            <a:endParaRPr altLang="en-US" dirty="0" sz="2400" lang="zh-CN">
              <a:latin typeface="+mn-ea"/>
              <a:ea typeface="+mn-ea"/>
            </a:endParaRPr>
          </a:p>
        </p:txBody>
      </p:sp>
      <p:sp>
        <p:nvSpPr>
          <p:cNvPr id="1049318"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智能化设施的定义和功能</a:t>
            </a:r>
            <a:endParaRPr altLang="en-US" dirty="0" sz="2400" lang="zh-CN">
              <a:latin typeface="+mn-ea"/>
              <a:ea typeface="+mn-ea"/>
            </a:endParaRPr>
          </a:p>
        </p:txBody>
      </p:sp>
      <p:sp>
        <p:nvSpPr>
          <p:cNvPr id="1049320"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数字校园中常见的智能化设施</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78" name="标题 1"/>
          <p:cNvSpPr>
            <a:spLocks noGrp="1"/>
          </p:cNvSpPr>
          <p:nvPr>
            <p:ph type="title" idx="3"/>
          </p:nvPr>
        </p:nvSpPr>
        <p:spPr/>
        <p:txBody>
          <a:bodyPr>
            <a:normAutofit fontScale="96875"/>
          </a:bodyPr>
          <a:p>
            <a:r>
              <a:rPr altLang="en-US" lang="zh-CN"/>
              <a:t>智能化设施的优势和作用</a:t>
            </a:r>
            <a:endParaRPr altLang="en-US" lang="zh-CN"/>
          </a:p>
        </p:txBody>
      </p:sp>
      <p:sp>
        <p:nvSpPr>
          <p:cNvPr id="1049380"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提高设施使用效率：通过智能化管理，可以实时监控设施的使用情况，避免资源浪费</a:t>
            </a:r>
            <a:endParaRPr altLang="en-US" dirty="0" sz="1200" lang="zh-CN" spc="150">
              <a:solidFill>
                <a:schemeClr val="tx1">
                  <a:lumMod val="65000"/>
                  <a:lumOff val="35000"/>
                </a:schemeClr>
              </a:solidFill>
              <a:latin typeface="+mn-ea"/>
              <a:sym typeface="+mn-ea"/>
            </a:endParaRPr>
          </a:p>
        </p:txBody>
      </p:sp>
      <p:sp>
        <p:nvSpPr>
          <p:cNvPr id="1049382"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提升设施安全性：智能化设施可以实时监测设施的运行状态，及时发现并处理故障，确保设施的安全运行</a:t>
            </a:r>
            <a:endParaRPr altLang="en-US" dirty="0" sz="1200" lang="zh-CN" spc="150">
              <a:solidFill>
                <a:schemeClr val="tx1">
                  <a:lumMod val="65000"/>
                  <a:lumOff val="35000"/>
                </a:schemeClr>
              </a:solidFill>
              <a:latin typeface="+mn-ea"/>
              <a:sym typeface="+mn-ea"/>
            </a:endParaRPr>
          </a:p>
        </p:txBody>
      </p:sp>
      <p:sp>
        <p:nvSpPr>
          <p:cNvPr id="1049384"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增强设施便捷性：智能化设施可以通过手机、电脑等设备远程控制，方便用户随时随地使用</a:t>
            </a:r>
            <a:endParaRPr altLang="en-US" dirty="0" sz="1200" lang="zh-CN" spc="150">
              <a:solidFill>
                <a:schemeClr val="tx1">
                  <a:lumMod val="65000"/>
                  <a:lumOff val="35000"/>
                </a:schemeClr>
              </a:solidFill>
              <a:latin typeface="+mn-ea"/>
              <a:sym typeface="+mn-ea"/>
            </a:endParaRPr>
          </a:p>
        </p:txBody>
      </p:sp>
      <p:sp>
        <p:nvSpPr>
          <p:cNvPr id="1049386"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降低管理成本：智能化设施可以实现自动化管理，减少人工干预，降低管理成本</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44"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446" name="标题 14"/>
          <p:cNvSpPr>
            <a:spLocks noGrp="1"/>
          </p:cNvSpPr>
          <p:nvPr>
            <p:ph type="title" idx="4"/>
            <p:custDataLst>
              <p:tags r:id="rId2"/>
            </p:custDataLst>
          </p:nvPr>
        </p:nvSpPr>
        <p:spPr/>
        <p:txBody>
          <a:bodyPr>
            <a:normAutofit fontScale="90000"/>
          </a:bodyPr>
          <a:p>
            <a:r>
              <a:rPr altLang="en-US" dirty="0" lang="zh-CN"/>
              <a:t>数字校园中的资源管理</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72" name="标题 1"/>
          <p:cNvSpPr>
            <a:spLocks noGrp="1"/>
          </p:cNvSpPr>
          <p:nvPr>
            <p:ph type="title" idx="3"/>
          </p:nvPr>
        </p:nvSpPr>
        <p:spPr/>
        <p:txBody>
          <a:bodyPr>
            <a:normAutofit fontScale="93750"/>
          </a:bodyPr>
          <a:p>
            <a:r>
              <a:rPr altLang="en-US" lang="zh-CN"/>
              <a:t>资源管理的定义和分类</a:t>
            </a:r>
            <a:endParaRPr altLang="en-US" lang="zh-CN"/>
          </a:p>
        </p:txBody>
      </p:sp>
      <p:sp>
        <p:nvSpPr>
          <p:cNvPr id="1049574" name="矩形 3"/>
          <p:cNvSpPr/>
          <p:nvPr>
            <p:custDataLst>
              <p:tags r:id="rId1"/>
            </p:custDataLst>
          </p:nvPr>
        </p:nvSpPr>
        <p:spPr>
          <a:xfrm>
            <a:off x="3568848" y="1319530"/>
            <a:ext cx="5047955" cy="719355"/>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6" name="矩形 8"/>
          <p:cNvSpPr/>
          <p:nvPr>
            <p:custDataLst>
              <p:tags r:id="rId2"/>
            </p:custDataLst>
          </p:nvPr>
        </p:nvSpPr>
        <p:spPr>
          <a:xfrm>
            <a:off x="3568848" y="2161687"/>
            <a:ext cx="5047955" cy="719355"/>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8" name="矩形 15"/>
          <p:cNvSpPr/>
          <p:nvPr>
            <p:custDataLst>
              <p:tags r:id="rId3"/>
            </p:custDataLst>
          </p:nvPr>
        </p:nvSpPr>
        <p:spPr>
          <a:xfrm>
            <a:off x="3568848" y="3003844"/>
            <a:ext cx="5047955" cy="719355"/>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0" name="矩形 24"/>
          <p:cNvSpPr/>
          <p:nvPr>
            <p:custDataLst>
              <p:tags r:id="rId4"/>
            </p:custDataLst>
          </p:nvPr>
        </p:nvSpPr>
        <p:spPr>
          <a:xfrm>
            <a:off x="3568848" y="3846001"/>
            <a:ext cx="5047955" cy="719355"/>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2" name="矩形 32"/>
          <p:cNvSpPr/>
          <p:nvPr>
            <p:custDataLst>
              <p:tags r:id="rId5"/>
            </p:custDataLst>
          </p:nvPr>
        </p:nvSpPr>
        <p:spPr>
          <a:xfrm>
            <a:off x="3568848" y="4688158"/>
            <a:ext cx="5047955" cy="719355"/>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4" name="矩形 39"/>
          <p:cNvSpPr/>
          <p:nvPr>
            <p:custDataLst>
              <p:tags r:id="rId6"/>
            </p:custDataLst>
          </p:nvPr>
        </p:nvSpPr>
        <p:spPr>
          <a:xfrm>
            <a:off x="3568848" y="5530315"/>
            <a:ext cx="5047955" cy="719355"/>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6" name="任意多边形: 形状 8"/>
          <p:cNvSpPr>
            <a:spLocks noChangeAspect="1"/>
          </p:cNvSpPr>
          <p:nvPr>
            <p:custDataLst>
              <p:tags r:id="rId7"/>
            </p:custDataLst>
          </p:nvPr>
        </p:nvSpPr>
        <p:spPr>
          <a:xfrm rot="10800000" flipH="1" flipV="1">
            <a:off x="3897981" y="1408670"/>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588" name="任意多边形: 形状 9"/>
          <p:cNvSpPr>
            <a:spLocks noChangeAspect="1"/>
          </p:cNvSpPr>
          <p:nvPr>
            <p:custDataLst>
              <p:tags r:id="rId8"/>
            </p:custDataLst>
          </p:nvPr>
        </p:nvSpPr>
        <p:spPr>
          <a:xfrm rot="10800000" flipH="1" flipV="1">
            <a:off x="4109923" y="1408670"/>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590" name="正文"/>
          <p:cNvSpPr txBox="1"/>
          <p:nvPr>
            <p:custDataLst>
              <p:tags r:id="rId9"/>
            </p:custDataLst>
          </p:nvPr>
        </p:nvSpPr>
        <p:spPr>
          <a:xfrm>
            <a:off x="4140467" y="1694792"/>
            <a:ext cx="4155929" cy="302952"/>
          </a:xfrm>
          <a:prstGeom prst="rect"/>
          <a:noFill/>
        </p:spPr>
        <p:txBody>
          <a:bodyPr anchor="t" anchorCtr="0" bIns="0" lIns="0" rIns="0" rtlCol="0" tIns="0" wrap="square">
            <a:normAutofit fontScale="92857" lnSpcReduction="1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49592" name="标题"/>
          <p:cNvSpPr txBox="1"/>
          <p:nvPr>
            <p:custDataLst>
              <p:tags r:id="rId10"/>
            </p:custDataLst>
          </p:nvPr>
        </p:nvSpPr>
        <p:spPr>
          <a:xfrm>
            <a:off x="4140467" y="1373762"/>
            <a:ext cx="3904716" cy="321029"/>
          </a:xfrm>
          <a:prstGeom prst="rect"/>
          <a:noFill/>
        </p:spPr>
        <p:txBody>
          <a:bodyPr anchor="b" bIns="0" lIns="0" rIns="0" rtlCol="0" tIns="0" wrap="square">
            <a:normAutofit fontScale="90000" lnSpcReduction="10000"/>
          </a:bodyPr>
          <a:p>
            <a:r>
              <a:rPr altLang="en-US" b="1" dirty="0" sz="1000" lang="zh-CN" spc="300">
                <a:solidFill>
                  <a:schemeClr val="lt1">
                    <a:lumMod val="100000"/>
                  </a:schemeClr>
                </a:solidFill>
                <a:latin typeface="+mj-ea"/>
                <a:ea typeface="+mj-ea"/>
              </a:rPr>
              <a:t>资源管理是指对学校拥有的各类资源进行规划、配置、使用和保护的过程</a:t>
            </a:r>
            <a:endParaRPr altLang="en-US" b="1" dirty="0" sz="1000" lang="zh-CN" spc="300">
              <a:solidFill>
                <a:schemeClr val="lt1">
                  <a:lumMod val="100000"/>
                </a:schemeClr>
              </a:solidFill>
              <a:latin typeface="+mj-ea"/>
              <a:ea typeface="+mj-ea"/>
            </a:endParaRPr>
          </a:p>
        </p:txBody>
      </p:sp>
      <p:sp>
        <p:nvSpPr>
          <p:cNvPr id="1049594" name="任意多边形: 形状 8"/>
          <p:cNvSpPr>
            <a:spLocks noChangeAspect="1"/>
          </p:cNvSpPr>
          <p:nvPr>
            <p:custDataLst>
              <p:tags r:id="rId11"/>
            </p:custDataLst>
          </p:nvPr>
        </p:nvSpPr>
        <p:spPr>
          <a:xfrm rot="10800000" flipH="1" flipV="1">
            <a:off x="3897981" y="2250827"/>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596" name="任意多边形: 形状 9"/>
          <p:cNvSpPr>
            <a:spLocks noChangeAspect="1"/>
          </p:cNvSpPr>
          <p:nvPr>
            <p:custDataLst>
              <p:tags r:id="rId12"/>
            </p:custDataLst>
          </p:nvPr>
        </p:nvSpPr>
        <p:spPr>
          <a:xfrm rot="10800000" flipH="1" flipV="1">
            <a:off x="4109923" y="2250827"/>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598" name="正文"/>
          <p:cNvSpPr txBox="1"/>
          <p:nvPr>
            <p:custDataLst>
              <p:tags r:id="rId13"/>
            </p:custDataLst>
          </p:nvPr>
        </p:nvSpPr>
        <p:spPr>
          <a:xfrm>
            <a:off x="4140467" y="2536949"/>
            <a:ext cx="4155929" cy="302952"/>
          </a:xfrm>
          <a:prstGeom prst="rect"/>
          <a:noFill/>
        </p:spPr>
        <p:txBody>
          <a:bodyPr anchor="t" anchorCtr="0" bIns="0" lIns="0" rIns="0" rtlCol="0" tIns="0" wrap="square">
            <a:normAutofit fontScale="92857" lnSpcReduction="10000"/>
          </a:bodyPr>
          <a:p>
            <a:pPr algn="l" fontAlgn="auto" indent="0">
              <a:lnSpc>
                <a:spcPct val="130000"/>
              </a:lnSpc>
            </a:pPr>
            <a:r>
              <a:rPr altLang="en-US" dirty="0" sz="1400" lang="zh-CN" spc="150">
                <a:solidFill>
                  <a:schemeClr val="lt1">
                    <a:lumMod val="100000"/>
                  </a:schemeClr>
                </a:solidFill>
                <a:latin typeface="+mn-ea"/>
                <a:sym typeface="+mn-ea"/>
              </a:rPr>
              <a:t>资源管理的分类</a:t>
            </a:r>
            <a:endParaRPr altLang="en-US" dirty="0" sz="1400" lang="zh-CN" spc="150">
              <a:solidFill>
                <a:schemeClr val="lt1">
                  <a:lumMod val="100000"/>
                </a:schemeClr>
              </a:solidFill>
              <a:latin typeface="+mn-ea"/>
              <a:sym typeface="+mn-ea"/>
            </a:endParaRPr>
          </a:p>
        </p:txBody>
      </p:sp>
      <p:sp>
        <p:nvSpPr>
          <p:cNvPr id="1049600" name="标题"/>
          <p:cNvSpPr txBox="1"/>
          <p:nvPr>
            <p:custDataLst>
              <p:tags r:id="rId14"/>
            </p:custDataLst>
          </p:nvPr>
        </p:nvSpPr>
        <p:spPr>
          <a:xfrm>
            <a:off x="4140467" y="2215919"/>
            <a:ext cx="3904716" cy="321029"/>
          </a:xfrm>
          <a:prstGeom prst="rect"/>
          <a:noFill/>
        </p:spPr>
        <p:txBody>
          <a:bodyPr anchor="b" bIns="0" lIns="0" rIns="0" rtlCol="0" tIns="0" wrap="square">
            <a:normAutofit fontScale="90000" lnSpcReduction="10000"/>
          </a:bodyPr>
          <a:p>
            <a:r>
              <a:rPr altLang="en-US" b="1" dirty="0" sz="1000" lang="zh-CN" spc="300">
                <a:solidFill>
                  <a:schemeClr val="lt1">
                    <a:lumMod val="100000"/>
                  </a:schemeClr>
                </a:solidFill>
                <a:latin typeface="+mj-ea"/>
                <a:ea typeface="+mj-ea"/>
              </a:rPr>
              <a:t>资源管理旨在提高资源利用效率，促进学校发展  资源管理的分类</a:t>
            </a:r>
            <a:endParaRPr altLang="en-US" b="1" dirty="0" sz="1000" lang="zh-CN" spc="300">
              <a:solidFill>
                <a:schemeClr val="lt1">
                  <a:lumMod val="100000"/>
                </a:schemeClr>
              </a:solidFill>
              <a:latin typeface="+mj-ea"/>
              <a:ea typeface="+mj-ea"/>
            </a:endParaRPr>
          </a:p>
        </p:txBody>
      </p:sp>
      <p:sp>
        <p:nvSpPr>
          <p:cNvPr id="1049602" name="任意多边形: 形状 8"/>
          <p:cNvSpPr>
            <a:spLocks noChangeAspect="1"/>
          </p:cNvSpPr>
          <p:nvPr>
            <p:custDataLst>
              <p:tags r:id="rId15"/>
            </p:custDataLst>
          </p:nvPr>
        </p:nvSpPr>
        <p:spPr>
          <a:xfrm rot="10800000" flipH="1" flipV="1">
            <a:off x="3897981" y="3092984"/>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604" name="任意多边形: 形状 9"/>
          <p:cNvSpPr>
            <a:spLocks noChangeAspect="1"/>
          </p:cNvSpPr>
          <p:nvPr>
            <p:custDataLst>
              <p:tags r:id="rId16"/>
            </p:custDataLst>
          </p:nvPr>
        </p:nvSpPr>
        <p:spPr>
          <a:xfrm rot="10800000" flipH="1" flipV="1">
            <a:off x="4109923" y="3092984"/>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606" name="正文"/>
          <p:cNvSpPr txBox="1"/>
          <p:nvPr>
            <p:custDataLst>
              <p:tags r:id="rId17"/>
            </p:custDataLst>
          </p:nvPr>
        </p:nvSpPr>
        <p:spPr>
          <a:xfrm>
            <a:off x="4140467" y="3379106"/>
            <a:ext cx="4155929" cy="302952"/>
          </a:xfrm>
          <a:prstGeom prst="rect"/>
          <a:noFill/>
        </p:spPr>
        <p:txBody>
          <a:bodyPr anchor="t" anchorCtr="0" bIns="0" lIns="0" rIns="0" rtlCol="0" tIns="0" wrap="square">
            <a:normAutofit fontScale="92857" lnSpcReduction="1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49608" name="标题"/>
          <p:cNvSpPr txBox="1"/>
          <p:nvPr>
            <p:custDataLst>
              <p:tags r:id="rId18"/>
            </p:custDataLst>
          </p:nvPr>
        </p:nvSpPr>
        <p:spPr>
          <a:xfrm>
            <a:off x="4140467" y="3058076"/>
            <a:ext cx="3904716" cy="321029"/>
          </a:xfrm>
          <a:prstGeom prst="rect"/>
          <a:noFill/>
        </p:spPr>
        <p:txBody>
          <a:bodyPr anchor="b" bIns="0" lIns="0" rIns="0" rtlCol="0" tIns="0" wrap="square">
            <a:normAutofit/>
          </a:bodyPr>
          <a:p>
            <a:r>
              <a:rPr altLang="en-US" b="1" dirty="0" sz="1000" lang="zh-CN" spc="300">
                <a:solidFill>
                  <a:schemeClr val="lt1">
                    <a:lumMod val="100000"/>
                  </a:schemeClr>
                </a:solidFill>
                <a:latin typeface="+mj-ea"/>
                <a:ea typeface="+mj-ea"/>
              </a:rPr>
              <a:t>人力资源：包括教师、学生、行政人员等</a:t>
            </a:r>
            <a:endParaRPr altLang="en-US" b="1" dirty="0" sz="1000" lang="zh-CN" spc="300">
              <a:solidFill>
                <a:schemeClr val="lt1">
                  <a:lumMod val="100000"/>
                </a:schemeClr>
              </a:solidFill>
              <a:latin typeface="+mj-ea"/>
              <a:ea typeface="+mj-ea"/>
            </a:endParaRPr>
          </a:p>
        </p:txBody>
      </p:sp>
      <p:sp>
        <p:nvSpPr>
          <p:cNvPr id="1049610" name="任意多边形: 形状 8"/>
          <p:cNvSpPr>
            <a:spLocks noChangeAspect="1"/>
          </p:cNvSpPr>
          <p:nvPr>
            <p:custDataLst>
              <p:tags r:id="rId19"/>
            </p:custDataLst>
          </p:nvPr>
        </p:nvSpPr>
        <p:spPr>
          <a:xfrm rot="10800000" flipH="1" flipV="1">
            <a:off x="3897981" y="3935141"/>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612" name="任意多边形: 形状 9"/>
          <p:cNvSpPr>
            <a:spLocks noChangeAspect="1"/>
          </p:cNvSpPr>
          <p:nvPr>
            <p:custDataLst>
              <p:tags r:id="rId20"/>
            </p:custDataLst>
          </p:nvPr>
        </p:nvSpPr>
        <p:spPr>
          <a:xfrm rot="10800000" flipH="1" flipV="1">
            <a:off x="4109923" y="3935141"/>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614" name="正文"/>
          <p:cNvSpPr txBox="1"/>
          <p:nvPr>
            <p:custDataLst>
              <p:tags r:id="rId21"/>
            </p:custDataLst>
          </p:nvPr>
        </p:nvSpPr>
        <p:spPr>
          <a:xfrm>
            <a:off x="4140467" y="4221263"/>
            <a:ext cx="4155929" cy="302952"/>
          </a:xfrm>
          <a:prstGeom prst="rect"/>
          <a:noFill/>
        </p:spPr>
        <p:txBody>
          <a:bodyPr anchor="t" anchorCtr="0" bIns="0" lIns="0" rIns="0" rtlCol="0" tIns="0" wrap="square">
            <a:normAutofit fontScale="92857" lnSpcReduction="1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49616" name="标题"/>
          <p:cNvSpPr txBox="1"/>
          <p:nvPr>
            <p:custDataLst>
              <p:tags r:id="rId22"/>
            </p:custDataLst>
          </p:nvPr>
        </p:nvSpPr>
        <p:spPr>
          <a:xfrm>
            <a:off x="4140467" y="3900233"/>
            <a:ext cx="3904716" cy="321029"/>
          </a:xfrm>
          <a:prstGeom prst="rect"/>
          <a:noFill/>
        </p:spPr>
        <p:txBody>
          <a:bodyPr anchor="b" bIns="0" lIns="0" rIns="0" rtlCol="0" tIns="0" wrap="square">
            <a:normAutofit/>
          </a:bodyPr>
          <a:p>
            <a:r>
              <a:rPr altLang="en-US" b="1" dirty="0" sz="1000" lang="zh-CN" spc="300">
                <a:solidFill>
                  <a:schemeClr val="lt1">
                    <a:lumMod val="100000"/>
                  </a:schemeClr>
                </a:solidFill>
                <a:latin typeface="+mj-ea"/>
                <a:ea typeface="+mj-ea"/>
              </a:rPr>
              <a:t>物资资源：包括教室、实验室、图书馆、体育设施等</a:t>
            </a:r>
            <a:endParaRPr altLang="en-US" b="1" dirty="0" sz="1000" lang="zh-CN" spc="300">
              <a:solidFill>
                <a:schemeClr val="lt1">
                  <a:lumMod val="100000"/>
                </a:schemeClr>
              </a:solidFill>
              <a:latin typeface="+mj-ea"/>
              <a:ea typeface="+mj-ea"/>
            </a:endParaRPr>
          </a:p>
        </p:txBody>
      </p:sp>
      <p:sp>
        <p:nvSpPr>
          <p:cNvPr id="1049618" name="任意多边形: 形状 8"/>
          <p:cNvSpPr>
            <a:spLocks noChangeAspect="1"/>
          </p:cNvSpPr>
          <p:nvPr>
            <p:custDataLst>
              <p:tags r:id="rId23"/>
            </p:custDataLst>
          </p:nvPr>
        </p:nvSpPr>
        <p:spPr>
          <a:xfrm rot="10800000" flipH="1" flipV="1">
            <a:off x="3897981" y="4777298"/>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620" name="任意多边形: 形状 9"/>
          <p:cNvSpPr>
            <a:spLocks noChangeAspect="1"/>
          </p:cNvSpPr>
          <p:nvPr>
            <p:custDataLst>
              <p:tags r:id="rId24"/>
            </p:custDataLst>
          </p:nvPr>
        </p:nvSpPr>
        <p:spPr>
          <a:xfrm rot="10800000" flipH="1" flipV="1">
            <a:off x="4109923" y="4777298"/>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622" name="正文"/>
          <p:cNvSpPr txBox="1"/>
          <p:nvPr>
            <p:custDataLst>
              <p:tags r:id="rId25"/>
            </p:custDataLst>
          </p:nvPr>
        </p:nvSpPr>
        <p:spPr>
          <a:xfrm>
            <a:off x="4140467" y="5063419"/>
            <a:ext cx="4155929" cy="302952"/>
          </a:xfrm>
          <a:prstGeom prst="rect"/>
          <a:noFill/>
        </p:spPr>
        <p:txBody>
          <a:bodyPr anchor="t" anchorCtr="0" bIns="0" lIns="0" rIns="0" rtlCol="0" tIns="0" wrap="square">
            <a:normAutofit fontScale="92857" lnSpcReduction="1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49624" name="标题"/>
          <p:cNvSpPr txBox="1"/>
          <p:nvPr>
            <p:custDataLst>
              <p:tags r:id="rId26"/>
            </p:custDataLst>
          </p:nvPr>
        </p:nvSpPr>
        <p:spPr>
          <a:xfrm>
            <a:off x="4140467" y="4742390"/>
            <a:ext cx="3904716" cy="321029"/>
          </a:xfrm>
          <a:prstGeom prst="rect"/>
          <a:noFill/>
        </p:spPr>
        <p:txBody>
          <a:bodyPr anchor="b" bIns="0" lIns="0" rIns="0" rtlCol="0" tIns="0" wrap="square">
            <a:normAutofit/>
          </a:bodyPr>
          <a:p>
            <a:r>
              <a:rPr altLang="en-US" b="1" dirty="0" sz="1000" lang="zh-CN" spc="300">
                <a:solidFill>
                  <a:schemeClr val="lt1">
                    <a:lumMod val="100000"/>
                  </a:schemeClr>
                </a:solidFill>
                <a:latin typeface="+mj-ea"/>
                <a:ea typeface="+mj-ea"/>
              </a:rPr>
              <a:t>财务资源：包括学费、政府拨款、社会捐赠等</a:t>
            </a:r>
            <a:endParaRPr altLang="en-US" b="1" dirty="0" sz="1000" lang="zh-CN" spc="300">
              <a:solidFill>
                <a:schemeClr val="lt1">
                  <a:lumMod val="100000"/>
                </a:schemeClr>
              </a:solidFill>
              <a:latin typeface="+mj-ea"/>
              <a:ea typeface="+mj-ea"/>
            </a:endParaRPr>
          </a:p>
        </p:txBody>
      </p:sp>
      <p:sp>
        <p:nvSpPr>
          <p:cNvPr id="1049626" name="任意多边形: 形状 8"/>
          <p:cNvSpPr>
            <a:spLocks noChangeAspect="1"/>
          </p:cNvSpPr>
          <p:nvPr>
            <p:custDataLst>
              <p:tags r:id="rId27"/>
            </p:custDataLst>
          </p:nvPr>
        </p:nvSpPr>
        <p:spPr>
          <a:xfrm rot="10800000" flipH="1" flipV="1">
            <a:off x="3897981" y="5619455"/>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628" name="任意多边形: 形状 9"/>
          <p:cNvSpPr>
            <a:spLocks noChangeAspect="1"/>
          </p:cNvSpPr>
          <p:nvPr>
            <p:custDataLst>
              <p:tags r:id="rId28"/>
            </p:custDataLst>
          </p:nvPr>
        </p:nvSpPr>
        <p:spPr>
          <a:xfrm rot="10800000" flipH="1" flipV="1">
            <a:off x="4109923" y="5619455"/>
            <a:ext cx="159760" cy="325393"/>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49630" name="正文"/>
          <p:cNvSpPr txBox="1"/>
          <p:nvPr>
            <p:custDataLst>
              <p:tags r:id="rId29"/>
            </p:custDataLst>
          </p:nvPr>
        </p:nvSpPr>
        <p:spPr>
          <a:xfrm>
            <a:off x="4140467" y="5905576"/>
            <a:ext cx="4155929" cy="302952"/>
          </a:xfrm>
          <a:prstGeom prst="rect"/>
          <a:noFill/>
        </p:spPr>
        <p:txBody>
          <a:bodyPr anchor="t" anchorCtr="0" bIns="0" lIns="0" rIns="0" rtlCol="0" tIns="0" wrap="square">
            <a:normAutofit fontScale="92857" lnSpcReduction="1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49632" name="标题"/>
          <p:cNvSpPr txBox="1"/>
          <p:nvPr>
            <p:custDataLst>
              <p:tags r:id="rId30"/>
            </p:custDataLst>
          </p:nvPr>
        </p:nvSpPr>
        <p:spPr>
          <a:xfrm>
            <a:off x="4140467" y="5584547"/>
            <a:ext cx="3904716" cy="321029"/>
          </a:xfrm>
          <a:prstGeom prst="rect"/>
          <a:noFill/>
        </p:spPr>
        <p:txBody>
          <a:bodyPr anchor="b" bIns="0" lIns="0" rIns="0" rtlCol="0" tIns="0" wrap="square">
            <a:normAutofit fontScale="90000"/>
          </a:bodyPr>
          <a:p>
            <a:r>
              <a:rPr altLang="en-US" b="1" dirty="0" sz="1000" lang="zh-CN" spc="300">
                <a:solidFill>
                  <a:schemeClr val="lt1">
                    <a:lumMod val="100000"/>
                  </a:schemeClr>
                </a:solidFill>
                <a:latin typeface="+mj-ea"/>
                <a:ea typeface="+mj-ea"/>
              </a:rPr>
              <a:t>信息与知识资源：包括教学资料、科研成果、学术论文等</a:t>
            </a:r>
            <a:endParaRPr altLang="en-US" b="1" dirty="0" sz="10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90" name="标题 1"/>
          <p:cNvSpPr>
            <a:spLocks noGrp="1"/>
          </p:cNvSpPr>
          <p:nvPr>
            <p:ph type="title" idx="3"/>
          </p:nvPr>
        </p:nvSpPr>
        <p:spPr/>
        <p:txBody>
          <a:bodyPr>
            <a:normAutofit fontScale="96875"/>
          </a:bodyPr>
          <a:p>
            <a:r>
              <a:rPr altLang="en-US" lang="zh-CN"/>
              <a:t>资源管理在数字校园中的应用</a:t>
            </a:r>
            <a:endParaRPr altLang="en-US" lang="zh-CN"/>
          </a:p>
        </p:txBody>
      </p:sp>
      <p:sp>
        <p:nvSpPr>
          <p:cNvPr id="104969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资源管理定义：对数字校园中的各类资源进行规划、配置、协调和优化，以实现资源的高效利用和最大化价值。</a:t>
            </a:r>
            <a:endParaRPr altLang="en-US" dirty="0" lang="zh-CN" spc="150">
              <a:solidFill>
                <a:schemeClr val="tx1">
                  <a:lumMod val="75000"/>
                  <a:lumOff val="25000"/>
                </a:schemeClr>
              </a:solidFill>
              <a:latin typeface="+mn-ea"/>
              <a:sym typeface="+mn-ea"/>
            </a:endParaRPr>
          </a:p>
        </p:txBody>
      </p:sp>
      <p:sp>
        <p:nvSpPr>
          <p:cNvPr id="104969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9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资源管理在数字校园中的重要性：提高资源利用效率，降低资源浪费，提升学校整体运营效率。</a:t>
            </a:r>
            <a:endParaRPr altLang="en-US" dirty="0" lang="zh-CN" spc="150">
              <a:solidFill>
                <a:schemeClr val="tx1">
                  <a:lumMod val="75000"/>
                  <a:lumOff val="25000"/>
                </a:schemeClr>
              </a:solidFill>
              <a:latin typeface="+mn-ea"/>
              <a:sym typeface="+mn-ea"/>
            </a:endParaRPr>
          </a:p>
        </p:txBody>
      </p:sp>
      <p:sp>
        <p:nvSpPr>
          <p:cNvPr id="104970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资源管理在数字校园中的应用场景：教学、科研、管理、服务等方面，如教室预约、实验室管理、图书馆借阅、学生管理等。</a:t>
            </a:r>
            <a:endParaRPr altLang="en-US" dirty="0" sz="2000" lang="zh-CN" spc="150">
              <a:solidFill>
                <a:schemeClr val="tx1">
                  <a:lumMod val="75000"/>
                  <a:lumOff val="25000"/>
                </a:schemeClr>
              </a:solidFill>
              <a:latin typeface="+mn-ea"/>
              <a:sym typeface="+mn-ea"/>
            </a:endParaRPr>
          </a:p>
        </p:txBody>
      </p:sp>
      <p:sp>
        <p:nvSpPr>
          <p:cNvPr id="104970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资源管理在数字校园中的挑战与对策：面对资源紧张、需求多样化等挑战，需要制定科学合理的资源配置方案，加强资源共享和协作。</a:t>
            </a:r>
            <a:endParaRPr altLang="en-US" dirty="0" sz="2000" lang="zh-CN" spc="150">
              <a:solidFill>
                <a:schemeClr val="tx1">
                  <a:lumMod val="75000"/>
                  <a:lumOff val="25000"/>
                </a:schemeClr>
              </a:solidFill>
              <a:latin typeface="+mn-ea"/>
              <a:sym typeface="+mn-ea"/>
            </a:endParaRPr>
          </a:p>
        </p:txBody>
      </p:sp>
      <p:sp>
        <p:nvSpPr>
          <p:cNvPr id="104971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72" name="标题 1"/>
          <p:cNvSpPr>
            <a:spLocks noGrp="1"/>
          </p:cNvSpPr>
          <p:nvPr>
            <p:ph type="title" idx="3"/>
          </p:nvPr>
        </p:nvSpPr>
        <p:spPr/>
        <p:txBody>
          <a:bodyPr>
            <a:normAutofit fontScale="96875"/>
          </a:bodyPr>
          <a:p>
            <a:r>
              <a:rPr altLang="en-US" lang="zh-CN"/>
              <a:t>资源管理的优势和作用</a:t>
            </a:r>
            <a:endParaRPr altLang="en-US" lang="zh-CN"/>
          </a:p>
        </p:txBody>
      </p:sp>
      <p:sp>
        <p:nvSpPr>
          <p:cNvPr id="1049774"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6"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78"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0"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82"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4"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86"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8"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0"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资源管理能够提高学校的信息化水平，提升教学质量</a:t>
            </a:r>
            <a:endParaRPr altLang="en-US" dirty="0" sz="2400" lang="zh-CN">
              <a:latin typeface="+mn-ea"/>
              <a:ea typeface="+mn-ea"/>
            </a:endParaRPr>
          </a:p>
        </p:txBody>
      </p:sp>
      <p:sp>
        <p:nvSpPr>
          <p:cNvPr id="1049792"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资源管理能够为学校的发展提供有力的支持</a:t>
            </a:r>
            <a:endParaRPr altLang="en-US" dirty="0" sz="2400" lang="zh-CN">
              <a:latin typeface="+mn-ea"/>
              <a:ea typeface="+mn-ea"/>
            </a:endParaRPr>
          </a:p>
        </p:txBody>
      </p:sp>
      <p:sp>
        <p:nvSpPr>
          <p:cNvPr id="1049794"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资源管理能够提高资源利用效率，减少浪费</a:t>
            </a:r>
            <a:endParaRPr altLang="en-US" dirty="0" sz="2400" lang="zh-CN">
              <a:latin typeface="+mn-ea"/>
              <a:ea typeface="+mn-ea"/>
            </a:endParaRPr>
          </a:p>
        </p:txBody>
      </p:sp>
      <p:sp>
        <p:nvSpPr>
          <p:cNvPr id="1049796"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资源管理能够实现资源的共享和协同工作</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54"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856" name="标题 14"/>
          <p:cNvSpPr>
            <a:spLocks noGrp="1"/>
          </p:cNvSpPr>
          <p:nvPr>
            <p:ph type="title" idx="4"/>
            <p:custDataLst>
              <p:tags r:id="rId2"/>
            </p:custDataLst>
          </p:nvPr>
        </p:nvSpPr>
        <p:spPr/>
        <p:txBody>
          <a:bodyPr>
            <a:normAutofit fontScale="90000"/>
          </a:bodyPr>
          <a:p>
            <a:r>
              <a:rPr altLang="en-US" dirty="0" lang="zh-CN"/>
              <a:t>智能化设施与资源管理的结合</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82" name="标题 1"/>
          <p:cNvSpPr>
            <a:spLocks noGrp="1"/>
          </p:cNvSpPr>
          <p:nvPr>
            <p:ph type="title" idx="3"/>
          </p:nvPr>
        </p:nvSpPr>
        <p:spPr/>
        <p:txBody>
          <a:bodyPr>
            <a:normAutofit fontScale="93750"/>
          </a:bodyPr>
          <a:p>
            <a:r>
              <a:rPr altLang="en-US" lang="zh-CN"/>
              <a:t>智能化设施与资源管理的关联性</a:t>
            </a:r>
            <a:endParaRPr altLang="en-US" lang="zh-CN"/>
          </a:p>
        </p:txBody>
      </p:sp>
      <p:sp>
        <p:nvSpPr>
          <p:cNvPr id="1049984"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智能化设施是资源管理的基础</a:t>
            </a:r>
            <a:endParaRPr altLang="en-US" dirty="0" sz="1200" lang="zh-CN" spc="150">
              <a:solidFill>
                <a:schemeClr val="tx1">
                  <a:lumMod val="65000"/>
                  <a:lumOff val="35000"/>
                </a:schemeClr>
              </a:solidFill>
              <a:latin typeface="+mn-ea"/>
              <a:sym typeface="+mn-ea"/>
            </a:endParaRPr>
          </a:p>
        </p:txBody>
      </p:sp>
      <p:sp>
        <p:nvSpPr>
          <p:cNvPr id="1049986"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资源管理是智能化设施的延伸</a:t>
            </a:r>
            <a:endParaRPr altLang="en-US" dirty="0" sz="1200" lang="zh-CN" spc="150">
              <a:solidFill>
                <a:schemeClr val="tx1">
                  <a:lumMod val="65000"/>
                  <a:lumOff val="35000"/>
                </a:schemeClr>
              </a:solidFill>
              <a:latin typeface="+mn-ea"/>
              <a:sym typeface="+mn-ea"/>
            </a:endParaRPr>
          </a:p>
        </p:txBody>
      </p:sp>
      <p:sp>
        <p:nvSpPr>
          <p:cNvPr id="1049988"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智能化设施与资源管理的互动与融合</a:t>
            </a:r>
            <a:endParaRPr altLang="en-US" dirty="0" sz="1200" lang="zh-CN" spc="150">
              <a:solidFill>
                <a:schemeClr val="tx1">
                  <a:lumMod val="65000"/>
                  <a:lumOff val="35000"/>
                </a:schemeClr>
              </a:solidFill>
              <a:latin typeface="+mn-ea"/>
              <a:sym typeface="+mn-ea"/>
            </a:endParaRPr>
          </a:p>
        </p:txBody>
      </p:sp>
      <p:sp>
        <p:nvSpPr>
          <p:cNvPr id="1049990"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智能化设施与资源管理的未来发展趋势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48" name="标题 1"/>
          <p:cNvSpPr>
            <a:spLocks noGrp="1"/>
          </p:cNvSpPr>
          <p:nvPr>
            <p:ph type="title" idx="3"/>
          </p:nvPr>
        </p:nvSpPr>
        <p:spPr/>
        <p:txBody>
          <a:bodyPr>
            <a:normAutofit fontScale="93750"/>
          </a:bodyPr>
          <a:p>
            <a:r>
              <a:rPr altLang="en-US" lang="zh-CN"/>
              <a:t>智能化设施在资源管理中的应用</a:t>
            </a:r>
            <a:endParaRPr altLang="en-US" lang="zh-CN"/>
          </a:p>
        </p:txBody>
      </p:sp>
      <p:sp>
        <p:nvSpPr>
          <p:cNvPr id="105005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智能化设施的定义和功能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智能化设施在资源管理中的应用案例</a:t>
            </a:r>
            <a:endParaRPr dirty="0" sz="2000" err="1">
              <a:solidFill>
                <a:schemeClr val="tx1">
                  <a:lumMod val="75000"/>
                  <a:lumOff val="25000"/>
                </a:schemeClr>
              </a:solidFill>
              <a:latin typeface="+mn-ea"/>
              <a:ea typeface="+mn-ea"/>
              <a:cs typeface="+mn-ea"/>
              <a:sym typeface="+mn-lt"/>
            </a:endParaRPr>
          </a:p>
        </p:txBody>
      </p:sp>
      <p:sp>
        <p:nvSpPr>
          <p:cNvPr id="105007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7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智能化设施在资源管理中的优势和挑战</a:t>
            </a:r>
            <a:endParaRPr dirty="0" sz="2000" err="1">
              <a:solidFill>
                <a:schemeClr val="tx1">
                  <a:lumMod val="75000"/>
                  <a:lumOff val="25000"/>
                </a:schemeClr>
              </a:solidFill>
              <a:latin typeface="+mn-ea"/>
              <a:ea typeface="+mn-ea"/>
              <a:cs typeface="+mn-ea"/>
              <a:sym typeface="+mn-lt"/>
            </a:endParaRPr>
          </a:p>
        </p:txBody>
      </p:sp>
      <p:sp>
        <p:nvSpPr>
          <p:cNvPr id="10500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资源管理的概念和重要性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46" name="标题 1"/>
          <p:cNvSpPr>
            <a:spLocks noGrp="1"/>
          </p:cNvSpPr>
          <p:nvPr>
            <p:ph type="title" idx="3"/>
          </p:nvPr>
        </p:nvSpPr>
        <p:spPr/>
        <p:txBody>
          <a:bodyPr>
            <a:normAutofit fontScale="93750"/>
          </a:bodyPr>
          <a:p>
            <a:r>
              <a:rPr altLang="en-US" lang="zh-CN"/>
              <a:t>资源管理在智能化设施中的应用</a:t>
            </a:r>
            <a:endParaRPr altLang="en-US" lang="zh-CN"/>
          </a:p>
        </p:txBody>
      </p:sp>
      <p:sp>
        <p:nvSpPr>
          <p:cNvPr id="1050148"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智能化设施与资源管理的结合：通过智能化设施，实现资源的高效管理和利用</a:t>
            </a:r>
            <a:endParaRPr altLang="en-US" dirty="0" sz="1200" lang="zh-CN" spc="150">
              <a:solidFill>
                <a:schemeClr val="tx1">
                  <a:lumMod val="65000"/>
                  <a:lumOff val="35000"/>
                </a:schemeClr>
              </a:solidFill>
              <a:latin typeface="+mn-ea"/>
              <a:sym typeface="+mn-ea"/>
            </a:endParaRPr>
          </a:p>
        </p:txBody>
      </p:sp>
      <p:sp>
        <p:nvSpPr>
          <p:cNvPr id="1050150"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资源管理在智能化设施中的应用：介绍资源管理在智能化设施中的具体应用场景</a:t>
            </a:r>
            <a:endParaRPr altLang="en-US" dirty="0" sz="1200" lang="zh-CN" spc="150">
              <a:solidFill>
                <a:schemeClr val="tx1">
                  <a:lumMod val="65000"/>
                  <a:lumOff val="35000"/>
                </a:schemeClr>
              </a:solidFill>
              <a:latin typeface="+mn-ea"/>
              <a:sym typeface="+mn-ea"/>
            </a:endParaRPr>
          </a:p>
        </p:txBody>
      </p:sp>
      <p:sp>
        <p:nvSpPr>
          <p:cNvPr id="1050152"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智能化设施对资源管理的影响：分析智能化设施对资源管理效率、效果等方面的影响</a:t>
            </a:r>
            <a:endParaRPr altLang="en-US" dirty="0" sz="1200" lang="zh-CN" spc="150">
              <a:solidFill>
                <a:schemeClr val="tx1">
                  <a:lumMod val="65000"/>
                  <a:lumOff val="35000"/>
                </a:schemeClr>
              </a:solidFill>
              <a:latin typeface="+mn-ea"/>
              <a:sym typeface="+mn-ea"/>
            </a:endParaRPr>
          </a:p>
        </p:txBody>
      </p:sp>
      <p:sp>
        <p:nvSpPr>
          <p:cNvPr id="1050154"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未来发展趋势：探讨未来资源管理在智能化设施中的发展趋势和前景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12"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214" name="标题 14"/>
          <p:cNvSpPr>
            <a:spLocks noGrp="1"/>
          </p:cNvSpPr>
          <p:nvPr>
            <p:ph type="title" idx="4"/>
            <p:custDataLst>
              <p:tags r:id="rId2"/>
            </p:custDataLst>
          </p:nvPr>
        </p:nvSpPr>
        <p:spPr/>
        <p:txBody>
          <a:bodyPr>
            <a:normAutofit fontScale="90000"/>
          </a:bodyPr>
          <a:p>
            <a:r>
              <a:rPr altLang="en-US" dirty="0" lang="zh-CN"/>
              <a:t>数字校园中智能化设施与资源管理的挑战与对策</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40" name="标题 1"/>
          <p:cNvSpPr>
            <a:spLocks noGrp="1"/>
          </p:cNvSpPr>
          <p:nvPr>
            <p:ph type="title" idx="3"/>
          </p:nvPr>
        </p:nvSpPr>
        <p:spPr/>
        <p:txBody>
          <a:bodyPr>
            <a:normAutofit fontScale="93750"/>
          </a:bodyPr>
          <a:p>
            <a:r>
              <a:rPr altLang="en-US" lang="zh-CN"/>
              <a:t>面临的挑战</a:t>
            </a:r>
            <a:endParaRPr altLang="en-US" lang="zh-CN"/>
          </a:p>
        </p:txBody>
      </p:sp>
      <p:sp>
        <p:nvSpPr>
          <p:cNvPr id="1050342"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44"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6"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技术更新迅速，需要不断跟进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48"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50"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2"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设施与资源管理复杂，需要高效的管理手段</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54"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56"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网络安全问题日益突出，需要加强防范措施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58"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62"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4"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用户需求多样化，需要提供个性化的服务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422" name="标题 1"/>
          <p:cNvSpPr>
            <a:spLocks noGrp="1"/>
          </p:cNvSpPr>
          <p:nvPr>
            <p:ph type="title" idx="3"/>
          </p:nvPr>
        </p:nvSpPr>
        <p:spPr/>
        <p:txBody>
          <a:bodyPr>
            <a:normAutofit fontScale="93750"/>
          </a:bodyPr>
          <a:p>
            <a:r>
              <a:rPr altLang="en-US" lang="zh-CN"/>
              <a:t>对策和建议</a:t>
            </a:r>
            <a:endParaRPr altLang="en-US" lang="zh-CN"/>
          </a:p>
        </p:txBody>
      </p:sp>
      <p:sp>
        <p:nvSpPr>
          <p:cNvPr id="1050424"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26"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28"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加强技术研发和创新，提高智能化设施和资源管理的效率和安全性</a:t>
            </a:r>
            <a:endParaRPr altLang="en-US" dirty="0" sz="2000" lang="zh-CN" spc="200">
              <a:solidFill>
                <a:schemeClr val="tx1">
                  <a:lumMod val="85000"/>
                  <a:lumOff val="15000"/>
                </a:schemeClr>
              </a:solidFill>
              <a:latin typeface="+mn-ea"/>
              <a:sym typeface="+mn-ea"/>
            </a:endParaRPr>
          </a:p>
        </p:txBody>
      </p:sp>
      <p:sp>
        <p:nvSpPr>
          <p:cNvPr id="1050430"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32"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34"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建立健全管理制度和规范，确保智能化设施和资源管理的规范化和标准化</a:t>
            </a:r>
            <a:endParaRPr altLang="en-US" dirty="0" sz="2000" lang="zh-CN" spc="200">
              <a:solidFill>
                <a:schemeClr val="tx1">
                  <a:lumMod val="85000"/>
                  <a:lumOff val="15000"/>
                </a:schemeClr>
              </a:solidFill>
              <a:latin typeface="+mn-ea"/>
              <a:sym typeface="+mn-ea"/>
            </a:endParaRPr>
          </a:p>
        </p:txBody>
      </p:sp>
      <p:sp>
        <p:nvSpPr>
          <p:cNvPr id="1050436"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38"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40"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加强人才培养和引进，提高智能化设施和资源管理的人才素质和技术水平</a:t>
            </a:r>
            <a:endParaRPr altLang="en-US" dirty="0" sz="2000" lang="zh-CN" spc="200">
              <a:solidFill>
                <a:schemeClr val="tx1">
                  <a:lumMod val="85000"/>
                  <a:lumOff val="15000"/>
                </a:schemeClr>
              </a:solidFill>
              <a:latin typeface="+mn-ea"/>
              <a:sym typeface="+mn-ea"/>
            </a:endParaRPr>
          </a:p>
        </p:txBody>
      </p:sp>
      <p:sp>
        <p:nvSpPr>
          <p:cNvPr id="1050442"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44"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46"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加强与相关领域的合作与交流，共同推动数字校园中智能化设施与资源管理的创新和发展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504" name="标题 1"/>
          <p:cNvSpPr>
            <a:spLocks noGrp="1"/>
          </p:cNvSpPr>
          <p:nvPr>
            <p:ph type="title" idx="3"/>
          </p:nvPr>
        </p:nvSpPr>
        <p:spPr/>
        <p:txBody>
          <a:bodyPr>
            <a:normAutofit fontScale="93750"/>
          </a:bodyPr>
          <a:p>
            <a:r>
              <a:rPr altLang="en-US" lang="zh-CN"/>
              <a:t>未来发展趋势</a:t>
            </a:r>
            <a:endParaRPr altLang="en-US" lang="zh-CN"/>
          </a:p>
        </p:txBody>
      </p:sp>
      <p:sp>
        <p:nvSpPr>
          <p:cNvPr id="1050506"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08"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10"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12"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14"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16"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18"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20"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22"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资源管理的智能化和个性化服务趋势</a:t>
            </a:r>
            <a:endParaRPr altLang="en-US" dirty="0" sz="2400" lang="zh-CN">
              <a:latin typeface="+mn-ea"/>
              <a:ea typeface="+mn-ea"/>
            </a:endParaRPr>
          </a:p>
        </p:txBody>
      </p:sp>
      <p:sp>
        <p:nvSpPr>
          <p:cNvPr id="1050524"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未来数字校园中智能化设施与资源管理的挑战与对策</a:t>
            </a:r>
            <a:endParaRPr altLang="en-US" dirty="0" sz="2400" lang="zh-CN">
              <a:latin typeface="+mn-ea"/>
              <a:ea typeface="+mn-ea"/>
            </a:endParaRPr>
          </a:p>
        </p:txBody>
      </p:sp>
      <p:sp>
        <p:nvSpPr>
          <p:cNvPr id="1050526"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智能化设施与资源管理技术的不断升级和创新</a:t>
            </a:r>
            <a:endParaRPr altLang="en-US" dirty="0" sz="2400" lang="zh-CN">
              <a:latin typeface="+mn-ea"/>
              <a:ea typeface="+mn-ea"/>
            </a:endParaRPr>
          </a:p>
        </p:txBody>
      </p:sp>
      <p:sp>
        <p:nvSpPr>
          <p:cNvPr id="1050528"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数字化校园建设与智能化设施的深度融合</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86"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588" name="标题 14"/>
          <p:cNvSpPr>
            <a:spLocks noGrp="1"/>
          </p:cNvSpPr>
          <p:nvPr>
            <p:ph type="title" idx="4"/>
            <p:custDataLst>
              <p:tags r:id="rId2"/>
            </p:custDataLst>
          </p:nvPr>
        </p:nvSpPr>
        <p:spPr/>
        <p:txBody>
          <a:bodyPr/>
          <a:p>
            <a:r>
              <a:rPr altLang="en-US" dirty="0" lang="zh-CN"/>
              <a:t>案例分析</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14" name="标题 1"/>
          <p:cNvSpPr>
            <a:spLocks noGrp="1"/>
          </p:cNvSpPr>
          <p:nvPr>
            <p:ph type="title" idx="3"/>
          </p:nvPr>
        </p:nvSpPr>
        <p:spPr/>
        <p:txBody>
          <a:bodyPr>
            <a:normAutofit fontScale="93750"/>
          </a:bodyPr>
          <a:p>
            <a:r>
              <a:rPr altLang="en-US" lang="zh-CN"/>
              <a:t>成功案例介绍</a:t>
            </a:r>
            <a:endParaRPr altLang="en-US" lang="zh-CN"/>
          </a:p>
        </p:txBody>
      </p:sp>
      <p:sp>
        <p:nvSpPr>
          <p:cNvPr id="105071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2"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智能化设施：智能安防系统、智能照明系统、智能环境监测系统等</a:t>
            </a:r>
            <a:endParaRPr altLang="zh-CN" dirty="0" lang="en-US">
              <a:solidFill>
                <a:schemeClr val="dk1">
                  <a:lumMod val="80000"/>
                  <a:lumOff val="20000"/>
                </a:schemeClr>
              </a:solidFill>
              <a:latin typeface="+mn-ea"/>
              <a:sym typeface="+mn-ea"/>
            </a:endParaRPr>
          </a:p>
        </p:txBody>
      </p:sp>
      <p:sp>
        <p:nvSpPr>
          <p:cNvPr id="105072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案例名称：某高校数字化校园建设</a:t>
            </a:r>
            <a:endParaRPr altLang="en-US" dirty="0" lang="zh-CN">
              <a:solidFill>
                <a:schemeClr val="dk1">
                  <a:lumMod val="80000"/>
                  <a:lumOff val="20000"/>
                </a:schemeClr>
              </a:solidFill>
              <a:latin typeface="+mn-ea"/>
              <a:sym typeface="+mn-ea"/>
            </a:endParaRPr>
          </a:p>
        </p:txBody>
      </p:sp>
      <p:sp>
        <p:nvSpPr>
          <p:cNvPr id="105073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8"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建设目标：提高教学效率、优化管理流程、提升服务质量</a:t>
            </a:r>
            <a:endParaRPr altLang="en-US" dirty="0" lang="zh-CN">
              <a:solidFill>
                <a:schemeClr val="dk1">
                  <a:lumMod val="80000"/>
                  <a:lumOff val="20000"/>
                </a:schemeClr>
              </a:solidFill>
              <a:latin typeface="+mn-ea"/>
              <a:sym typeface="+mn-ea"/>
            </a:endParaRPr>
          </a:p>
        </p:txBody>
      </p:sp>
      <p:sp>
        <p:nvSpPr>
          <p:cNvPr id="105074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资源管理：数字化教学资源、教学设备管理、信息化服务管理等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804" name="标题 1"/>
          <p:cNvSpPr>
            <a:spLocks noGrp="1"/>
          </p:cNvSpPr>
          <p:nvPr>
            <p:ph type="title" idx="3"/>
          </p:nvPr>
        </p:nvSpPr>
        <p:spPr/>
        <p:txBody>
          <a:bodyPr>
            <a:normAutofit fontScale="93750"/>
          </a:bodyPr>
          <a:p>
            <a:r>
              <a:rPr altLang="en-US" lang="zh-CN"/>
              <a:t>失败案例分析</a:t>
            </a:r>
            <a:endParaRPr altLang="en-US" lang="zh-CN"/>
          </a:p>
        </p:txBody>
      </p:sp>
      <p:sp>
        <p:nvSpPr>
          <p:cNvPr id="1050806"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808"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10"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案例名称：某高校数字化校园建设失败案例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812"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814"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16"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失败原因：缺乏统一规划，各部门之间缺乏协作和沟通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818"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820"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lnSpcReduction="1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教训总结：数字化校园建设需要全校各部门共同参与，制定统一规划，加强协作和沟通</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822"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24"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826"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28"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改进措施：建立数字化校园建设领导小组，加强跨部门协作和沟通，制定详细实施方案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886" name="标题 1"/>
          <p:cNvSpPr>
            <a:spLocks noGrp="1"/>
          </p:cNvSpPr>
          <p:nvPr>
            <p:ph type="title" idx="3"/>
          </p:nvPr>
        </p:nvSpPr>
        <p:spPr/>
        <p:txBody>
          <a:bodyPr>
            <a:normAutofit fontScale="93750"/>
          </a:bodyPr>
          <a:p>
            <a:r>
              <a:rPr altLang="en-US" lang="zh-CN"/>
              <a:t>案例启示</a:t>
            </a:r>
            <a:endParaRPr altLang="en-US" lang="zh-CN"/>
          </a:p>
        </p:txBody>
      </p:sp>
      <p:sp>
        <p:nvSpPr>
          <p:cNvPr id="1050888"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890"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92"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智能化设施与资源管理在数字校园中的重要性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894"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896"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98"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案例中智能化设施与资源管理的应用与效果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900"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902"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案例中存在的问题与挑战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904"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06"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908"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10"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案例对数字校园建设的启示与借鉴意义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968" name="文本占位符 4"/>
          <p:cNvSpPr>
            <a:spLocks noGrp="1"/>
          </p:cNvSpPr>
          <p:nvPr>
            <p:ph type="body" idx="5"/>
            <p:custDataLst>
              <p:tags r:id="rId1"/>
            </p:custDataLst>
          </p:nvPr>
        </p:nvSpPr>
        <p:spPr/>
        <p:txBody>
          <a:bodyPr>
            <a:normAutofit fontScale="93750" lnSpcReduction="20000"/>
          </a:bodyPr>
          <a:p>
            <a:r>
              <a:rPr altLang="en-US" lang="zh-CN"/>
              <a:t>PART 07</a:t>
            </a:r>
            <a:endParaRPr altLang="en-US" lang="zh-CN"/>
          </a:p>
        </p:txBody>
      </p:sp>
      <p:sp>
        <p:nvSpPr>
          <p:cNvPr id="1050970" name="标题 14"/>
          <p:cNvSpPr>
            <a:spLocks noGrp="1"/>
          </p:cNvSpPr>
          <p:nvPr>
            <p:ph type="title" idx="4"/>
            <p:custDataLst>
              <p:tags r:id="rId2"/>
            </p:custDataLst>
          </p:nvPr>
        </p:nvSpPr>
        <p:spPr/>
        <p:txBody>
          <a:bodyPr/>
          <a:p>
            <a:r>
              <a:rPr altLang="en-US" dirty="0" lang="zh-CN"/>
              <a:t>结论与展望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096" name="标题 1"/>
          <p:cNvSpPr>
            <a:spLocks noGrp="1"/>
          </p:cNvSpPr>
          <p:nvPr>
            <p:ph type="title" idx="3"/>
          </p:nvPr>
        </p:nvSpPr>
        <p:spPr/>
        <p:txBody>
          <a:bodyPr>
            <a:normAutofit fontScale="93750"/>
          </a:bodyPr>
          <a:p>
            <a:r>
              <a:rPr altLang="en-US" lang="zh-CN"/>
              <a:t>研究结论</a:t>
            </a:r>
            <a:endParaRPr altLang="en-US" lang="zh-CN"/>
          </a:p>
        </p:txBody>
      </p:sp>
      <p:sp>
        <p:nvSpPr>
          <p:cNvPr id="1051098"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00"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02"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04"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06"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08"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10"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12"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数字校园中的智能化设施与资源管理可以提高学校的管理效率和服务质量。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1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数字校园中的智能化设施与资源管理可以促进学校信息化建设的可持续发展。</a:t>
            </a:r>
            <a:endParaRPr dirty="0" sz="2000" err="1">
              <a:solidFill>
                <a:schemeClr val="tx1">
                  <a:lumMod val="75000"/>
                  <a:lumOff val="25000"/>
                </a:schemeClr>
              </a:solidFill>
              <a:latin typeface="+mn-ea"/>
              <a:ea typeface="+mn-ea"/>
              <a:cs typeface="+mn-ea"/>
              <a:sym typeface="+mn-lt"/>
            </a:endParaRPr>
          </a:p>
        </p:txBody>
      </p:sp>
      <p:sp>
        <p:nvSpPr>
          <p:cNvPr id="1051118"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20"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22"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124"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26"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28"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30"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32"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数字校园中的智能化设施与资源管理可以为学生和教师提供更好的学习和教学环境。</a:t>
            </a:r>
            <a:endParaRPr dirty="0" sz="2000" err="1">
              <a:solidFill>
                <a:schemeClr val="tx1">
                  <a:lumMod val="75000"/>
                  <a:lumOff val="25000"/>
                </a:schemeClr>
              </a:solidFill>
              <a:latin typeface="+mn-ea"/>
              <a:ea typeface="+mn-ea"/>
              <a:cs typeface="+mn-ea"/>
              <a:sym typeface="+mn-lt"/>
            </a:endParaRPr>
          </a:p>
        </p:txBody>
      </p:sp>
      <p:sp>
        <p:nvSpPr>
          <p:cNvPr id="10511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智能化设施与资源管理可以促进学校数字化转型和升级，提高学校的综合竞争力。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194" name="标题 1"/>
          <p:cNvSpPr>
            <a:spLocks noGrp="1"/>
          </p:cNvSpPr>
          <p:nvPr>
            <p:ph type="title" idx="3"/>
          </p:nvPr>
        </p:nvSpPr>
        <p:spPr/>
        <p:txBody>
          <a:bodyPr>
            <a:normAutofit fontScale="90625"/>
          </a:bodyPr>
          <a:p>
            <a:r>
              <a:rPr altLang="en-US" lang="zh-CN"/>
              <a:t>研究展望</a:t>
            </a:r>
            <a:endParaRPr altLang="en-US" lang="zh-CN"/>
          </a:p>
        </p:txBody>
      </p:sp>
      <p:sp>
        <p:nvSpPr>
          <p:cNvPr id="1051196"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198"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00"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智能化设施与资源管理技术的进一步发展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202"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204"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06"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数字校园中智能化设施与资源管理的普及和应用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208"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210"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未来智能化设施与资源管理技术的创新和突破</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212"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14"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216"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18"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推动数字校园向更高层次发展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276"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278"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6*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6*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6*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6*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6*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6*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87_6*l_h_f*1_5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87_6*l_h_a*1_5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6*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6*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687_6*l_h_f*1_6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687_6*l_h_a*1_6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9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1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2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3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4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5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6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3"/>
  <p:tag name="KSO_WM_UNIT_ID" val="diagram20231711_6*l_h_i*1_1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2"/>
  <p:tag name="KSO_WM_UNIT_ID" val="diagram20231711_6*l_h_i*1_1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11_6*l_h_f*1_1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11_6*l_h_a*1_1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3"/>
  <p:tag name="KSO_WM_UNIT_ID" val="diagram20231711_6*l_h_i*1_2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2"/>
  <p:tag name="KSO_WM_UNIT_ID" val="diagram20231711_6*l_h_i*1_2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11_6*l_h_f*1_2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11_6*l_h_a*1_2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3"/>
  <p:tag name="KSO_WM_UNIT_ID" val="diagram20231711_6*l_h_i*1_3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2"/>
  <p:tag name="KSO_WM_UNIT_ID" val="diagram20231711_6*l_h_i*1_3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11_6*l_h_f*1_3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11_6*l_h_a*1_3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3"/>
  <p:tag name="KSO_WM_UNIT_ID" val="diagram20231711_6*l_h_i*1_4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2"/>
  <p:tag name="KSO_WM_UNIT_ID" val="diagram20231711_6*l_h_i*1_4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11_6*l_h_f*1_4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11_6*l_h_a*1_4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5_3"/>
  <p:tag name="KSO_WM_UNIT_ID" val="diagram20231711_6*l_h_i*1_5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5_2"/>
  <p:tag name="KSO_WM_UNIT_ID" val="diagram20231711_6*l_h_i*1_5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711_6*l_h_f*1_5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711_6*l_h_a*1_5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6_3"/>
  <p:tag name="KSO_WM_UNIT_ID" val="diagram20231711_6*l_h_i*1_6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6_2"/>
  <p:tag name="KSO_WM_UNIT_ID" val="diagram20231711_6*l_h_i*1_6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711_6*l_h_f*1_6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711_6*l_h_a*1_6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5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8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2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7"/>
</p:tagLst>
</file>

<file path=ppt/tags/tag3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6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3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00.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2023-12-15T22:19:40Z</dcterms:created>
  <dcterms:modified xsi:type="dcterms:W3CDTF">2023-12-15T22:19:40Z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a7db0d6d98014113887376b090bb6807_21</vt:lpwstr>
  </property>
</Properties>
</file>