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67" r:id="rId1"/>
    <p:sldMasterId id="2147495404" r:id="rId2"/>
  </p:sldMasterIdLst>
  <p:notesMasterIdLst>
    <p:notesMasterId r:id="rId3"/>
  </p:notesMasterIdLst>
  <p:sldIdLst>
    <p:sldId id="5894" r:id="rId4"/>
    <p:sldId id="5899" r:id="rId5"/>
    <p:sldId id="5904" r:id="rId6"/>
    <p:sldId id="5909" r:id="rId7"/>
    <p:sldId id="5916" r:id="rId9"/>
    <p:sldId id="5919" r:id="rId10"/>
    <p:sldId id="5922" r:id="rId11"/>
    <p:sldId id="5926" r:id="rId12"/>
    <p:sldId id="5933" r:id="rId14"/>
    <p:sldId id="5936" r:id="rId15"/>
    <p:sldId id="5939" r:id="rId16"/>
    <p:sldId id="5943" r:id="rId17"/>
    <p:sldId id="5950" r:id="rId19"/>
    <p:sldId id="5953" r:id="rId20"/>
    <p:sldId id="5956" r:id="rId21"/>
    <p:sldId id="5960" r:id="rId22"/>
    <p:sldId id="5967" r:id="rId24"/>
    <p:sldId id="5970" r:id="rId25"/>
    <p:sldId id="5973" r:id="rId26"/>
    <p:sldId id="5977" r:id="rId27"/>
    <p:sldId id="5984" r:id="rId29"/>
    <p:sldId id="5987" r:id="rId30"/>
    <p:sldId id="5990" r:id="rId31"/>
    <p:sldId id="5994" r:id="rId32"/>
    <p:sldId id="6001" r:id="rId34"/>
    <p:sldId id="6004" r:id="rId35"/>
    <p:sldId id="600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68" r:id="rId1"/>
    <p:sldLayoutId id="2147495369" r:id="rId2"/>
    <p:sldLayoutId id="2147495370" r:id="rId3"/>
    <p:sldLayoutId id="2147495371" r:id="rId4"/>
    <p:sldLayoutId id="2147495372" r:id="rId5"/>
    <p:sldLayoutId id="2147495373" r:id="rId6"/>
    <p:sldLayoutId id="2147495374" r:id="rId7"/>
    <p:sldLayoutId id="2147495375" r:id="rId8"/>
    <p:sldLayoutId id="2147495376" r:id="rId9"/>
    <p:sldLayoutId id="2147495377" r:id="rId10"/>
    <p:sldLayoutId id="21474953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405" r:id="rId1"/>
    <p:sldLayoutId id="2147495406" r:id="rId2"/>
    <p:sldLayoutId id="2147495407" r:id="rId3"/>
    <p:sldLayoutId id="2147495408" r:id="rId4"/>
    <p:sldLayoutId id="2147495409" r:id="rId5"/>
    <p:sldLayoutId id="2147495410" r:id="rId6"/>
    <p:sldLayoutId id="2147495411" r:id="rId7"/>
    <p:sldLayoutId id="2147495412" r:id="rId8"/>
    <p:sldLayoutId id="2147495413" r:id="rId9"/>
    <p:sldLayoutId id="2147495414" r:id="rId10"/>
    <p:sldLayoutId id="21474954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tags" Target="../tags/tag223.xml"/><Relationship Id="rId3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企业管理的人力资源培养与发展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7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7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700" lang="zh-CN">
                <a:effectLst/>
                <a:latin typeface="+mj-ea"/>
                <a:ea typeface="+mj-ea"/>
                <a:cs typeface="MiSans" panose="00000500000000000000" charset="-122"/>
              </a:rPr>
              <a:t>人力资源培养的重要性</a:t>
            </a:r>
            <a:endParaRPr altLang="en-US" dirty="0" sz="17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700" lang="zh-CN">
                <a:effectLst/>
                <a:latin typeface="+mj-ea"/>
                <a:ea typeface="+mj-ea"/>
                <a:cs typeface="MiSans" panose="00000500000000000000" charset="-122"/>
              </a:rPr>
              <a:t>人力资源培养的方式</a:t>
            </a:r>
            <a:endParaRPr altLang="en-US" dirty="0" sz="17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700" lang="zh-CN">
                <a:effectLst/>
                <a:latin typeface="+mj-ea"/>
                <a:ea typeface="+mj-ea"/>
                <a:cs typeface="MiSans" panose="00000500000000000000" charset="-122"/>
              </a:rPr>
              <a:t>人力资源发展的策略</a:t>
            </a:r>
            <a:endParaRPr altLang="en-US" dirty="0" sz="17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700" lang="zh-CN">
                <a:effectLst/>
                <a:latin typeface="+mj-ea"/>
                <a:ea typeface="+mj-ea"/>
                <a:cs typeface="MiSans" panose="00000500000000000000" charset="-122"/>
              </a:rPr>
              <a:t>人力资源管理的挑战与应对</a:t>
            </a:r>
            <a:endParaRPr altLang="en-US" dirty="0" sz="17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74167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企业文化在人力资源培养与发展中的作用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人力资源培养的重要性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提升员工素质与技能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培训内容：包括职业技能、团队合作、沟通能力等方面的培训，帮助员工全面发展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培训计划：制定针对不同岗位和职能的培训计划，提高员工的专业素质和技能水平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培训方式：采用线上和线下相结合的方式，包括课堂讲解、案例分析、实践操作等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培训效果评估：对培训效果进行评估和反馈，不断改进和优化培训计划，提高员工素质与技能水平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提升员工素质和技能水平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推动企业创新和转型升级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实现企业可持续发展目标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增强企业凝聚力和竞争力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8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推动企业创新和发展，适应市场需求变化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增强企业凝聚力和向心力，提高员工归属感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提升员工技能和素质，促进企业发展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人力资源培养的方式</a:t>
            </a:r>
            <a:endParaRPr altLang="en-US" lang="zh-CN"/>
          </a:p>
        </p:txBody>
      </p:sp>
      <p:sp>
        <p:nvSpPr>
          <p:cNvPr id="10491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培训课程与学习计划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培训课程设计：针对不同层次员工的需求，制定个性化的培训课程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培训方式选择：采用线上、线下相结合的方式，提高培训的灵活性和实效性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学习资源整合：充分利用企业内部和外部的资源，为员工提供丰富的学习资料和案例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学习计划制定：明确学习目标、时间安排和考核标准，确保学习效果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实践锻炼与导师制度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3647519" y="1452880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8"/>
          <p:cNvSpPr/>
          <p:nvPr>
            <p:custDataLst>
              <p:tags r:id="rId2"/>
            </p:custDataLst>
          </p:nvPr>
        </p:nvSpPr>
        <p:spPr>
          <a:xfrm>
            <a:off x="3647519" y="2268787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15"/>
          <p:cNvSpPr/>
          <p:nvPr>
            <p:custDataLst>
              <p:tags r:id="rId3"/>
            </p:custDataLst>
          </p:nvPr>
        </p:nvSpPr>
        <p:spPr>
          <a:xfrm>
            <a:off x="3647519" y="3084695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24"/>
          <p:cNvSpPr/>
          <p:nvPr>
            <p:custDataLst>
              <p:tags r:id="rId4"/>
            </p:custDataLst>
          </p:nvPr>
        </p:nvSpPr>
        <p:spPr>
          <a:xfrm>
            <a:off x="3647519" y="3900602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32"/>
          <p:cNvSpPr/>
          <p:nvPr>
            <p:custDataLst>
              <p:tags r:id="rId5"/>
            </p:custDataLst>
          </p:nvPr>
        </p:nvSpPr>
        <p:spPr>
          <a:xfrm>
            <a:off x="3647519" y="4716509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39"/>
          <p:cNvSpPr/>
          <p:nvPr>
            <p:custDataLst>
              <p:tags r:id="rId6"/>
            </p:custDataLst>
          </p:nvPr>
        </p:nvSpPr>
        <p:spPr>
          <a:xfrm>
            <a:off x="3647519" y="5532417"/>
            <a:ext cx="4890613" cy="69693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: 形状 8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 flipH="1" flipV="1">
            <a:off x="3966393" y="1539242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12" name="任意多边形: 形状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 flipH="1" flipV="1">
            <a:off x="4171729" y="1539242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9"/>
            </p:custDataLst>
          </p:nvPr>
        </p:nvSpPr>
        <p:spPr>
          <a:xfrm>
            <a:off x="4201321" y="1816445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8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标题"/>
          <p:cNvSpPr txBox="1"/>
          <p:nvPr>
            <p:custDataLst>
              <p:tags r:id="rId10"/>
            </p:custDataLst>
          </p:nvPr>
        </p:nvSpPr>
        <p:spPr>
          <a:xfrm>
            <a:off x="4201321" y="1505422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实践锻炼是人力资源培养的重要方式之一，通过实际工作场景的锻炼，提高员工的工作能力和技能水平。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8" name="任意多边形: 形状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rot="10800000" flipH="1" flipV="1">
            <a:off x="3966393" y="2355149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20" name="任意多边形: 形状 9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 flipH="1" flipV="1">
            <a:off x="4171729" y="2355149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13"/>
            </p:custDataLst>
          </p:nvPr>
        </p:nvSpPr>
        <p:spPr>
          <a:xfrm>
            <a:off x="4201321" y="2632352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8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标题"/>
          <p:cNvSpPr txBox="1"/>
          <p:nvPr>
            <p:custDataLst>
              <p:tags r:id="rId14"/>
            </p:custDataLst>
          </p:nvPr>
        </p:nvSpPr>
        <p:spPr>
          <a:xfrm>
            <a:off x="4201321" y="2321329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实践锻炼可以帮助员工更好地了解企业的工作流程和业务需求，增强员工的归属感和责任感。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6" name="任意多边形: 形状 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rot="10800000" flipH="1" flipV="1">
            <a:off x="3966393" y="3171056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28" name="任意多边形: 形状 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10800000" flipH="1" flipV="1">
            <a:off x="4171729" y="3171056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7"/>
            </p:custDataLst>
          </p:nvPr>
        </p:nvSpPr>
        <p:spPr>
          <a:xfrm>
            <a:off x="4201321" y="3448260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92308"/>
          </a:bodyPr>
          <a:p>
            <a:pPr algn="l" fontAlgn="auto" indent="0">
              <a:lnSpc>
                <a:spcPct val="130000"/>
              </a:lnSpc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导师制度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标题"/>
          <p:cNvSpPr txBox="1"/>
          <p:nvPr>
            <p:custDataLst>
              <p:tags r:id="rId18"/>
            </p:custDataLst>
          </p:nvPr>
        </p:nvSpPr>
        <p:spPr>
          <a:xfrm>
            <a:off x="4201321" y="3137236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实践锻炼还可以促进员工之间的交流与合作，提高团队的凝聚力和协作能力。  导师制度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4" name="任意多边形: 形状 8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rot="10800000" flipH="1" flipV="1">
            <a:off x="3966393" y="3986964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36" name="任意多边形: 形状 9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10800000" flipH="1" flipV="1">
            <a:off x="4171729" y="3986964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21"/>
            </p:custDataLst>
          </p:nvPr>
        </p:nvSpPr>
        <p:spPr>
          <a:xfrm>
            <a:off x="4201321" y="4264167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8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标题"/>
          <p:cNvSpPr txBox="1"/>
          <p:nvPr>
            <p:custDataLst>
              <p:tags r:id="rId22"/>
            </p:custDataLst>
          </p:nvPr>
        </p:nvSpPr>
        <p:spPr>
          <a:xfrm>
            <a:off x="4201321" y="3953144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导师制度是一种有效的人力资源培养方式，通过经验丰富的导师指导，帮助员工快速成长。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2" name="任意多边形: 形状 8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 rot="10800000" flipH="1" flipV="1">
            <a:off x="3966393" y="4802871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44" name="任意多边形: 形状 9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rot="10800000" flipH="1" flipV="1">
            <a:off x="4171729" y="4802871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25"/>
            </p:custDataLst>
          </p:nvPr>
        </p:nvSpPr>
        <p:spPr>
          <a:xfrm>
            <a:off x="4201321" y="5080074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8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标题"/>
          <p:cNvSpPr txBox="1"/>
          <p:nvPr>
            <p:custDataLst>
              <p:tags r:id="rId26"/>
            </p:custDataLst>
          </p:nvPr>
        </p:nvSpPr>
        <p:spPr>
          <a:xfrm>
            <a:off x="4201321" y="4769051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导师制度可以建立良好的师徒关系，增强员工的职业素养和职业道德水平。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0" name="任意多边形: 形状 8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rot="10800000" flipH="1" flipV="1">
            <a:off x="3966393" y="5618778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52" name="任意多边形: 形状 9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 rot="10800000" flipH="1" flipV="1">
            <a:off x="4171729" y="5618778"/>
            <a:ext cx="154781" cy="31525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29"/>
            </p:custDataLst>
          </p:nvPr>
        </p:nvSpPr>
        <p:spPr>
          <a:xfrm>
            <a:off x="4201321" y="5895982"/>
            <a:ext cx="4026391" cy="293509"/>
          </a:xfrm>
          <a:prstGeom prst="rect"/>
          <a:noFill/>
        </p:spPr>
        <p:txBody>
          <a:bodyPr anchor="t" anchorCtr="0" bIns="0" lIns="0" rIns="0" rtlCol="0" tIns="0" wrap="square">
            <a:normAutofit fontScale="8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标题"/>
          <p:cNvSpPr txBox="1"/>
          <p:nvPr>
            <p:custDataLst>
              <p:tags r:id="rId30"/>
            </p:custDataLst>
          </p:nvPr>
        </p:nvSpPr>
        <p:spPr>
          <a:xfrm>
            <a:off x="4201321" y="5584958"/>
            <a:ext cx="3783008" cy="31102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导师制度还可以促进企业内部的知识传承和经验分享，提高企业的整体绩效和竞争力。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内部晋升与轮岗机制</a:t>
            </a:r>
            <a:endParaRPr altLang="en-US" lang="zh-CN"/>
          </a:p>
        </p:txBody>
      </p:sp>
      <p:sp>
        <p:nvSpPr>
          <p:cNvPr id="1049392" name="圆角矩形 3"/>
          <p:cNvSpPr/>
          <p:nvPr>
            <p:custDataLst>
              <p:tags r:id="rId1"/>
            </p:custDataLst>
          </p:nvPr>
        </p:nvSpPr>
        <p:spPr>
          <a:xfrm>
            <a:off x="804556" y="1549902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"/>
            </p:custDataLst>
          </p:nvPr>
        </p:nvSpPr>
        <p:spPr>
          <a:xfrm>
            <a:off x="1248447" y="2456735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内部晋升：通过选拔和培训，使员工从初级职位晋升到高级职位，提高员工的工作积极性和满意度。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96" name="标题"/>
          <p:cNvSpPr txBox="1"/>
          <p:nvPr>
            <p:custDataLst>
              <p:tags r:id="rId3"/>
            </p:custDataLst>
          </p:nvPr>
        </p:nvSpPr>
        <p:spPr>
          <a:xfrm>
            <a:off x="1248447" y="1993158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04" y="2282735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00" name="圆角矩形 7"/>
          <p:cNvSpPr/>
          <p:nvPr>
            <p:custDataLst>
              <p:tags r:id="rId5"/>
            </p:custDataLst>
          </p:nvPr>
        </p:nvSpPr>
        <p:spPr>
          <a:xfrm>
            <a:off x="6761836" y="1549902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6"/>
            </p:custDataLst>
          </p:nvPr>
        </p:nvSpPr>
        <p:spPr>
          <a:xfrm>
            <a:off x="7200647" y="2456735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轮岗机制：让员工在不同岗位上工作，增加员工的工作经验和技能，提高员工的综合素质和适应性。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04" name="标题"/>
          <p:cNvSpPr txBox="1"/>
          <p:nvPr>
            <p:custDataLst>
              <p:tags r:id="rId7"/>
            </p:custDataLst>
          </p:nvPr>
        </p:nvSpPr>
        <p:spPr>
          <a:xfrm>
            <a:off x="7200647" y="1993158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0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303" y="2282735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08" name="圆角矩形 10"/>
          <p:cNvSpPr/>
          <p:nvPr>
            <p:custDataLst>
              <p:tags r:id="rId9"/>
            </p:custDataLst>
          </p:nvPr>
        </p:nvSpPr>
        <p:spPr>
          <a:xfrm>
            <a:off x="804556" y="4032896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10"/>
            </p:custDataLst>
          </p:nvPr>
        </p:nvSpPr>
        <p:spPr>
          <a:xfrm>
            <a:off x="1248447" y="4939729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晋升与轮岗的结合：通过晋升和轮岗的结合，使员工在职业生涯中获得更多的发展机会和挑战，提高员工的职业成长和企业的竞争力。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12" name="标题"/>
          <p:cNvSpPr txBox="1"/>
          <p:nvPr>
            <p:custDataLst>
              <p:tags r:id="rId11"/>
            </p:custDataLst>
          </p:nvPr>
        </p:nvSpPr>
        <p:spPr>
          <a:xfrm>
            <a:off x="1248447" y="4476152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1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04" y="4765729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16" name="圆角矩形 9"/>
          <p:cNvSpPr/>
          <p:nvPr>
            <p:custDataLst>
              <p:tags r:id="rId13"/>
            </p:custDataLst>
          </p:nvPr>
        </p:nvSpPr>
        <p:spPr>
          <a:xfrm>
            <a:off x="6756756" y="4032896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4"/>
            </p:custDataLst>
          </p:nvPr>
        </p:nvSpPr>
        <p:spPr>
          <a:xfrm>
            <a:off x="7200647" y="4939729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675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晋升与轮岗的挑战：晋升和轮岗可能会带来一些挑战，如员工需要适应新的工作环境和任务，需要学习和掌握新的技能和知识。因此，企业需要为员工提供必要的培训和支持，以帮助员工顺利适应新的工作环境和任务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20" name="标题"/>
          <p:cNvSpPr txBox="1"/>
          <p:nvPr>
            <p:custDataLst>
              <p:tags r:id="rId15"/>
            </p:custDataLst>
          </p:nvPr>
        </p:nvSpPr>
        <p:spPr>
          <a:xfrm>
            <a:off x="7200647" y="4476152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2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303" y="4765729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人力资源发展的策略</a:t>
            </a:r>
            <a:endParaRPr altLang="en-US" lang="zh-CN"/>
          </a:p>
        </p:txBody>
      </p:sp>
      <p:sp>
        <p:nvSpPr>
          <p:cNvPr id="10494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制定长期发展规划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深入了解市场趋势：关注行业动态和市场变化，及时调整人力资源策略，确保企业竞争力。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明确企业战略目标：根据企业发展战略，制定人力资源长期发展规划，确保人力资源与企业发展相匹配。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建立人才培养机制：通过制定培训计划、激励机制等措施，提高员工素质和能力，为企业发展提供源源不断的人才支持。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优化组织结构：根据企业战略目标和市场变化，调整组织结构，提高企业运营效率和管理水平。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优化招聘与选拔流程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建立科学的招聘与选拔体系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注重候选人的综合素质与潜力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采用多种选拔方式，提高招聘效率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定期评估与优化招聘与选拔流程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建立激励机制与福利制度</a:t>
            </a:r>
            <a:endParaRPr altLang="en-US" lang="zh-CN"/>
          </a:p>
        </p:txBody>
      </p:sp>
      <p:sp>
        <p:nvSpPr>
          <p:cNvPr id="1049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激励机制：通过奖励、晋升等方式激发员工的工作积极性和创造力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福利制度：提供健康、安全、保障等方面的福利，提高员工的工作满意度和忠诚度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培训与发展：为员工提供培训和发展机会，提高员工的素质和能力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企业文化：建立积极、健康的企业文化，增强员工的归属感和凝聚力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人力资源管理的挑战与应对</a:t>
            </a:r>
            <a:endParaRPr altLang="en-US" lang="zh-CN"/>
          </a:p>
        </p:txBody>
      </p:sp>
      <p:sp>
        <p:nvSpPr>
          <p:cNvPr id="10496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应对人才流失问题</a:t>
            </a:r>
            <a:endParaRPr altLang="en-US" lang="zh-CN"/>
          </a:p>
        </p:txBody>
      </p:sp>
      <p:sp>
        <p:nvSpPr>
          <p:cNvPr id="104975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建立良好的企业文化和激励机制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应对人才流失的策略与措施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人才流失的原因分析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人才流失对企业的影响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解决员工培训与发展的矛盾</a:t>
            </a:r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培训与发展需求不一致：员工培训和发展计划应该与员工的职业发展需求相匹配，以避免培训与发展需求不一致的问题。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培训内容与实际工作脱节：培训内容应该与实际工作紧密相关，避免培训内容与实际工作脱节的问题。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培训方式单一：应该采用多种培训方式，如在线学习、实践操作、研讨会等，以避免培训方式单一的问题。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缺乏有效的评估机制：应该建立有效的评估机制，对培训效果进行评估，以避免缺乏有效评估机制的问题。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提升人力资源管理效率</a:t>
            </a:r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优化招聘流程：通过数据分析，精准定位人才需求，提高招聘效率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培训与发展：制定个性化的培训计划，提升员工技能和素质，促进企业发展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激励机制：建立科学的激励机制，激发员工积极性和创造力，提高工作效率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跨部门协作：加强与其他部门的沟通与协作，形成合力，共同推动企业发展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企业文化在人力资源培养与发展中的作用</a:t>
            </a:r>
            <a:endParaRPr altLang="en-US" lang="zh-CN"/>
          </a:p>
        </p:txBody>
      </p:sp>
      <p:sp>
        <p:nvSpPr>
          <p:cNvPr id="10498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营造良好的学习氛围</a:t>
            </a:r>
            <a:endParaRPr altLang="en-US" lang="zh-CN"/>
          </a:p>
        </p:txBody>
      </p:sp>
      <p:sp>
        <p:nvSpPr>
          <p:cNvPr id="104996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建立学习型组织：鼓励员工不断学习和成长，提供培训和发展机会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鼓励创新：鼓励员工提出新的想法和解决方案，激发创造力和创新精神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建立激励机制：通过奖励和晋升机制，激励员工不断追求卓越和进步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培养团队精神：通过团队建设活动，增强员工的团队合作精神和凝聚力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强化企业价值观与使命感</a:t>
            </a:r>
            <a:endParaRPr altLang="en-US" lang="zh-CN"/>
          </a:p>
        </p:txBody>
      </p:sp>
      <p:sp>
        <p:nvSpPr>
          <p:cNvPr id="10500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促进员工个人价值观与企业文化相融合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塑造积极向上的企业文化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激发员工的归属感和使命感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提升企业的凝聚力和竞争力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促进员工之间的交流与合作</a:t>
            </a:r>
            <a:endParaRPr altLang="en-US" lang="zh-CN"/>
          </a:p>
        </p:txBody>
      </p:sp>
      <p:sp>
        <p:nvSpPr>
          <p:cNvPr id="105008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建立良好的沟通渠道：通过定期的团队会议、社交活动等方式，促进员工之间的交流与合作，增强团队凝聚力。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营造积极的工作氛围：鼓励员工之间的合作与互助，共同解决问题，提高工作效率和质量。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培养团队精神：通过团队建设活动、培训等方式，培养员工的团队合作精神，增强团队意识。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促进员工个人成长：通过团队合作与交流，员工可以相互学习、借鉴经验，提高个人能力和素质。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总结人力资源培养与发展的重要性及策略</a:t>
            </a:r>
            <a:endParaRPr altLang="en-US" lang="zh-CN"/>
          </a:p>
        </p:txBody>
      </p:sp>
      <p:sp>
        <p:nvSpPr>
          <p:cNvPr id="10502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总结：人力资源培养与发展对企业管理的意义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策略：如何制定和实施有效的人力资源培养与发展计划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实践案例：成功的企业人力资源培养与发展案例分享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展望：未来人力资源培养与发展的趋势和挑战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展望未来发展趋势及挑战</a:t>
            </a:r>
            <a:endParaRPr altLang="en-US" lang="zh-CN"/>
          </a:p>
        </p:txBody>
      </p:sp>
      <p:sp>
        <p:nvSpPr>
          <p:cNvPr id="10502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未来发展趋势：数字化、智能化、绿色化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应对策略：加强人才培养、完善激励机制、提高员工满意度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未来展望：实现可持续发展，提高企业竞争力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面临的挑战：人才短缺、技能不匹配、员工流失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5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1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2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3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4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5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6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1711_6*l_h_i*1_1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711_6*l_h_i*1_1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1_6*l_h_f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1_6*l_h_a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1711_6*l_h_i*1_2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711_6*l_h_i*1_2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1_6*l_h_f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1_6*l_h_a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1711_6*l_h_i*1_3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711_6*l_h_i*1_3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1_6*l_h_f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1_6*l_h_a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1711_6*l_h_i*1_4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1711_6*l_h_i*1_4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1_6*l_h_f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1_6*l_h_a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3"/>
  <p:tag name="KSO_WM_UNIT_ID" val="diagram20231711_6*l_h_i*1_5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1711_6*l_h_i*1_5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1_6*l_h_f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1_6*l_h_a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3"/>
  <p:tag name="KSO_WM_UNIT_ID" val="diagram20231711_6*l_h_i*1_6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2"/>
  <p:tag name="KSO_WM_UNIT_ID" val="diagram20231711_6*l_h_i*1_6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711_6*l_h_f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711_6*l_h_a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4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2023-12-19T19:16:38Z</dcterms:created>
  <dcterms:modified xsi:type="dcterms:W3CDTF">2023-12-19T19:16:38Z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90c20dc9e65043babb82640cd97e5d23_21</vt:lpwstr>
  </property>
</Properties>
</file>