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829" r:id="rId1"/>
    <p:sldMasterId id="2147498866" r:id="rId2"/>
  </p:sldMasterIdLst>
  <p:notesMasterIdLst>
    <p:notesMasterId r:id="rId3"/>
  </p:notesMasterIdLst>
  <p:sldIdLst>
    <p:sldId id="7282" r:id="rId4"/>
    <p:sldId id="7287" r:id="rId5"/>
    <p:sldId id="7291" r:id="rId6"/>
    <p:sldId id="7294" r:id="rId7"/>
    <p:sldId id="7300" r:id="rId9"/>
    <p:sldId id="7303" r:id="rId10"/>
    <p:sldId id="7306" r:id="rId11"/>
    <p:sldId id="7309" r:id="rId12"/>
    <p:sldId id="7312" r:id="rId13"/>
    <p:sldId id="7318" r:id="rId15"/>
    <p:sldId id="7321" r:id="rId16"/>
    <p:sldId id="7324" r:id="rId17"/>
    <p:sldId id="7327" r:id="rId18"/>
    <p:sldId id="7330" r:id="rId19"/>
    <p:sldId id="7336" r:id="rId21"/>
    <p:sldId id="7339" r:id="rId22"/>
    <p:sldId id="7342" r:id="rId23"/>
    <p:sldId id="7345" r:id="rId24"/>
    <p:sldId id="7348" r:id="rId25"/>
    <p:sldId id="7354" r:id="rId27"/>
    <p:sldId id="7357" r:id="rId28"/>
    <p:sldId id="7360" r:id="rId29"/>
    <p:sldId id="7363" r:id="rId30"/>
    <p:sldId id="7366" r:id="rId31"/>
    <p:sldId id="7372" r:id="rId33"/>
    <p:sldId id="7375" r:id="rId34"/>
    <p:sldId id="7378" r:id="rId35"/>
    <p:sldId id="7381" r:id="rId36"/>
    <p:sldId id="738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30" r:id="rId1"/>
    <p:sldLayoutId id="2147498831" r:id="rId2"/>
    <p:sldLayoutId id="2147498832" r:id="rId3"/>
    <p:sldLayoutId id="2147498833" r:id="rId4"/>
    <p:sldLayoutId id="2147498834" r:id="rId5"/>
    <p:sldLayoutId id="2147498835" r:id="rId6"/>
    <p:sldLayoutId id="2147498836" r:id="rId7"/>
    <p:sldLayoutId id="2147498837" r:id="rId8"/>
    <p:sldLayoutId id="2147498838" r:id="rId9"/>
    <p:sldLayoutId id="2147498839" r:id="rId10"/>
    <p:sldLayoutId id="21474988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8867" r:id="rId1"/>
    <p:sldLayoutId id="2147498868" r:id="rId2"/>
    <p:sldLayoutId id="2147498869" r:id="rId3"/>
    <p:sldLayoutId id="2147498870" r:id="rId4"/>
    <p:sldLayoutId id="2147498871" r:id="rId5"/>
    <p:sldLayoutId id="2147498872" r:id="rId6"/>
    <p:sldLayoutId id="2147498873" r:id="rId7"/>
    <p:sldLayoutId id="2147498874" r:id="rId8"/>
    <p:sldLayoutId id="2147498875" r:id="rId9"/>
    <p:sldLayoutId id="2147498876" r:id="rId10"/>
    <p:sldLayoutId id="21474988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ags" Target="../tags/tag138.xml"/><Relationship Id="rId24" Type="http://schemas.openxmlformats.org/officeDocument/2006/relationships/tags" Target="../tags/tag139.xml"/><Relationship Id="rId25" Type="http://schemas.openxmlformats.org/officeDocument/2006/relationships/tags" Target="../tags/tag140.xml"/><Relationship Id="rId26" Type="http://schemas.openxmlformats.org/officeDocument/2006/relationships/tags" Target="../tags/tag141.xml"/><Relationship Id="rId27" Type="http://schemas.openxmlformats.org/officeDocument/2006/relationships/tags" Target="../tags/tag142.xml"/><Relationship Id="rId28" Type="http://schemas.openxmlformats.org/officeDocument/2006/relationships/tags" Target="../tags/tag143.xml"/><Relationship Id="rId29" Type="http://schemas.openxmlformats.org/officeDocument/2006/relationships/tags" Target="../tags/tag144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tags" Target="../tags/tag314.xml"/><Relationship Id="rId22" Type="http://schemas.openxmlformats.org/officeDocument/2006/relationships/tags" Target="../tags/tag315.xml"/><Relationship Id="rId23" Type="http://schemas.openxmlformats.org/officeDocument/2006/relationships/tags" Target="../tags/tag316.xml"/><Relationship Id="rId24" Type="http://schemas.openxmlformats.org/officeDocument/2006/relationships/tags" Target="../tags/tag317.xml"/><Relationship Id="rId25" Type="http://schemas.openxmlformats.org/officeDocument/2006/relationships/tags" Target="../tags/tag318.xml"/><Relationship Id="rId26" Type="http://schemas.openxmlformats.org/officeDocument/2006/relationships/tags" Target="../tags/tag319.xml"/><Relationship Id="rId27" Type="http://schemas.openxmlformats.org/officeDocument/2006/relationships/tags" Target="../tags/tag320.xml"/><Relationship Id="rId28" Type="http://schemas.openxmlformats.org/officeDocument/2006/relationships/tags" Target="../tags/tag321.xml"/><Relationship Id="rId29" Type="http://schemas.openxmlformats.org/officeDocument/2006/relationships/tags" Target="../tags/tag322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tags" Target="../tags/tag358.xml"/><Relationship Id="rId18" Type="http://schemas.openxmlformats.org/officeDocument/2006/relationships/tags" Target="../tags/tag359.xml"/><Relationship Id="rId19" Type="http://schemas.openxmlformats.org/officeDocument/2006/relationships/tags" Target="../tags/tag360.xml"/><Relationship Id="rId20" Type="http://schemas.openxmlformats.org/officeDocument/2006/relationships/tags" Target="../tags/tag361.xml"/><Relationship Id="rId21" Type="http://schemas.openxmlformats.org/officeDocument/2006/relationships/tags" Target="../tags/tag362.xml"/><Relationship Id="rId22" Type="http://schemas.openxmlformats.org/officeDocument/2006/relationships/tags" Target="../tags/tag363.xml"/><Relationship Id="rId23" Type="http://schemas.openxmlformats.org/officeDocument/2006/relationships/tags" Target="../tags/tag364.xml"/><Relationship Id="rId24" Type="http://schemas.openxmlformats.org/officeDocument/2006/relationships/tags" Target="../tags/tag365.xml"/><Relationship Id="rId25" Type="http://schemas.openxmlformats.org/officeDocument/2006/relationships/tags" Target="../tags/tag366.xml"/><Relationship Id="rId26" Type="http://schemas.openxmlformats.org/officeDocument/2006/relationships/tags" Target="../tags/tag367.xml"/><Relationship Id="rId27" Type="http://schemas.openxmlformats.org/officeDocument/2006/relationships/tags" Target="../tags/tag368.xml"/><Relationship Id="rId28" Type="http://schemas.openxmlformats.org/officeDocument/2006/relationships/tags" Target="../tags/tag369.xml"/><Relationship Id="rId29" Type="http://schemas.openxmlformats.org/officeDocument/2006/relationships/tags" Target="../tags/tag370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铁路行业工作总结与展望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铁路行业工作总结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铁路行业面临的问题与挑战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铁路行业发展趋势与机遇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铁路行业未来发展规划与目标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铁路行业工作展望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铁路行业工作总结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铁路建设成果</a:t>
            </a:r>
            <a:endParaRPr altLang="en-US" lang="zh-CN"/>
          </a:p>
        </p:txBody>
      </p:sp>
      <p:sp>
        <p:nvSpPr>
          <p:cNvPr id="10489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铁路建设里程：近年来我国铁路建设里程不断增加，形成了完善的铁路网络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铁路扶贫：铁路建设对于推动贫困地区经济发展起到了重要作用，助力脱贫攻坚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铁路技术创新：我国铁路技术创新不断取得突破，提高了铁路运营效率和安全性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高铁建设：我国高铁建设取得了显著成果，高铁运营里程和速度均居世界前列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运营管理成效</a:t>
            </a:r>
            <a:endParaRPr altLang="en-US" lang="zh-CN"/>
          </a:p>
        </p:txBody>
      </p:sp>
      <p:sp>
        <p:nvSpPr>
          <p:cNvPr id="10490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提高运输效率：通过优化调度、加强设备维护等方式，提高铁路运输效率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降低事故发生率：加强安全管理，提高员工安全意识，有效降低事故发生率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提高旅客满意度：优化旅客服务，提高旅客满意度，增强铁路竞争力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促进区域经济发展：铁路运输在促进区域经济发展方面发挥了重要作用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491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高速铁路技术：提高运营速度，缩短旅行时间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智能化技术：实现自动化、智能化运营管理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绿色环保技术：降低能耗，减少对环境的影响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多元化发展：拓展业务领域，提高市场竞争力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人才培养与团队建设</a:t>
            </a:r>
            <a:endParaRPr altLang="en-US" lang="zh-CN"/>
          </a:p>
        </p:txBody>
      </p:sp>
      <p:sp>
        <p:nvSpPr>
          <p:cNvPr id="10491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人才引进：积极引进优秀人才，为铁路行业注入新的活力和动力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激励机制：建立科学的激励机制，激发员工的工作积极性和创造力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人才培养：重视员工培训和发展，提高员工素质和能力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团队建设：加强团队协作和沟通，提高团队凝聚力和执行力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铁路行业面临的问题与挑战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市场竞争加剧</a:t>
            </a:r>
            <a:endParaRPr altLang="en-US" lang="zh-CN"/>
          </a:p>
        </p:txBody>
      </p:sp>
      <p:sp>
        <p:nvSpPr>
          <p:cNvPr id="10492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国内外铁路公司的竞争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铁路运输与其他交通方式的竞争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铁路行业内部的竞争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市场竞争对铁路行业的影响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运营成本压力</a:t>
            </a:r>
            <a:endParaRPr altLang="en-US" lang="zh-CN"/>
          </a:p>
        </p:txBody>
      </p:sp>
      <p:sp>
        <p:nvSpPr>
          <p:cNvPr id="104934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人力成本：铁路行业需要大量的人力和物力资源，但近年来人力成本不断上升，给铁路行业带来了很大的压力。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设备维护成本：铁路行业需要大量的设备和基础设施，但这些设备和基础设施的维护成本也在不断上升，给铁路行业带来了很大的压力。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能源成本：铁路行业需要大量的能源来支持其运营，但能源价格的不断上涨也给铁路行业带来了很大的压力。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市场竞争：随着其他交通方式的不断发展，铁路行业的市场竞争也越来越激烈，这也给铁路行业带来了很大的压力。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技术更新换代迅速</a:t>
            </a:r>
            <a:endParaRPr altLang="en-US" lang="zh-CN"/>
          </a:p>
        </p:txBody>
      </p:sp>
      <p:sp>
        <p:nvSpPr>
          <p:cNvPr id="10493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新型技术不断涌现，对传统铁路技术提出挑战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铁路技术不断升级，更新换代速度加快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技术更新换代对铁路行业的影响和挑战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应对技术更新换代的策略和措施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政策法规调整</a:t>
            </a:r>
            <a:endParaRPr altLang="en-US" lang="zh-CN"/>
          </a:p>
        </p:txBody>
      </p:sp>
      <p:sp>
        <p:nvSpPr>
          <p:cNvPr id="10494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政策法规对铁路行业的影响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政策法规调整的原因和目的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政策法规调整的具体内容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政策法规调整对铁路行业的影响和挑战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铁路行业发展趋势与机遇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高速铁路发展前景</a:t>
            </a:r>
            <a:endParaRPr altLang="en-US" lang="zh-CN"/>
          </a:p>
        </p:txBody>
      </p:sp>
      <p:sp>
        <p:nvSpPr>
          <p:cNvPr id="10495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高速铁路建设加速推进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高速铁路运营里程不断增加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高速铁路技术不断创新突破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高速铁路将成为未来交通出行的主要方式之一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城际铁路与城市轨道交通建设</a:t>
            </a:r>
            <a:endParaRPr altLang="en-US" lang="zh-CN"/>
          </a:p>
        </p:txBody>
      </p:sp>
      <p:sp>
        <p:nvSpPr>
          <p:cNvPr id="104961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2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城际铁路建设：连接城市间的重要交通工具，提高交通效率和便捷性，促进区域经济发展。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城市轨道交通建设：缓解城市交通拥堵，提高公共交通出行比例，促进城市可持续发展。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铁路行业发展趋势：城际铁路与城市轨道交通建设将成为未来铁路行业发展的重要方向。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铁路行业机遇：随着城市化进程的加速和交通需求的增长，城际铁路与城市轨道交通建设将为铁路行业带来更多发展机遇。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智能化、绿色化发展</a:t>
            </a:r>
            <a:endParaRPr altLang="en-US" lang="zh-CN"/>
          </a:p>
        </p:txBody>
      </p:sp>
      <p:sp>
        <p:nvSpPr>
          <p:cNvPr id="10496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机遇与挑战：智能化、绿色化发展为铁路行业带来了新的机遇和挑战。需要加强技术创新、人才培养和政策支持等方面的工作，以适应新的发展趋势。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智能化发展：随着科技的进步，铁路行业正朝着智能化方向发展。例如，无人驾驶技术、智能调度系统等已经在一些地区得到应用，提高了运营效率和安全性。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绿色化发展：环保意识的提高使得铁路行业也在积极探索绿色化发展。例如，采用清洁能源、减少排放、提高能源利用效率等措施，为保护环境做出了贡献。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未来展望：随着科技的进步和社会的发展，铁路行业的智能化、绿色化发展将更加深入。未来将会有更多的新技术、新模式涌现，推动铁路行业持续发展。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国际化合作与交流</a:t>
            </a:r>
            <a:endParaRPr altLang="en-US" lang="zh-CN"/>
          </a:p>
        </p:txBody>
      </p:sp>
      <p:sp>
        <p:nvSpPr>
          <p:cNvPr id="10497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跨国铁路项目合作：加强与周边国家的铁路建设合作，实现互联互通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铁路技术交流：推动铁路技术交流与合作，提高铁路运营效率与安全性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人才培养与交流：加强国际间铁路人才培养与交流，提高铁路行业整体水平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国际贸易与物流：促进铁路国际贸易与物流发展，降低物流成本，提高国际竞争力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铁路行业未来发展规划与目标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制定科学合理的发展规划</a:t>
            </a:r>
            <a:endParaRPr altLang="en-US" lang="zh-CN"/>
          </a:p>
        </p:txBody>
      </p:sp>
      <p:sp>
        <p:nvSpPr>
          <p:cNvPr id="10498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推进技术创新：加强科技创新，提高铁路行业的核心竞争力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明确发展目标：根据国家发展战略和市场需求，制定铁路行业的发展目标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优化布局：合理规划铁路网络布局，提高运输效率和服务质量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加强国际合作：积极参与国际铁路合作，推动全球铁路发展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加强技术创新与研发能力</a:t>
            </a:r>
            <a:endParaRPr altLang="en-US" lang="zh-CN"/>
          </a:p>
        </p:txBody>
      </p:sp>
      <p:sp>
        <p:nvSpPr>
          <p:cNvPr id="10499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提升自主创新能力：加大投入，加强研发团队建设，提高自主研发能力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推动产学研合作：加强与高校、科研机构等的合作，促进技术创新与成果转化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培养人才：加强人才培养和引进，提高技术研发水平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引进先进技术：积极引进国内外先进技术，推动技术交流与合作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提升运营管理效率与服务质量</a:t>
            </a:r>
            <a:endParaRPr altLang="en-US" lang="zh-CN"/>
          </a:p>
        </p:txBody>
      </p:sp>
      <p:sp>
        <p:nvSpPr>
          <p:cNvPr id="10500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优化运营管理流程：通过数字化、智能化手段，提高运营管理效率，降低成本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提升服务质量：加强员工培训，提高服务水平，增强客户满意度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推进技术创新：加大科技研发力度，引进先进技术，提高铁路运营效率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加强与其他交通方式的协同：促进各种交通方式之间的互联互通，提高整体运输效率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推动人才培养与团队建设持续发展</a:t>
            </a:r>
            <a:endParaRPr altLang="en-US" lang="zh-CN"/>
          </a:p>
        </p:txBody>
      </p:sp>
      <p:sp>
        <p:nvSpPr>
          <p:cNvPr id="10500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培养高素质人才：加强员工培训，提高员工素质和技能水平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建立高效团队：优化组织结构，加强团队协作和沟通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推动创新发展：鼓励员工提出创新性想法和建议，促进企业持续发展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加强企业文化建设：营造积极向上、团结和谐的企业文化氛围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铁路行业工作展望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加强政策法规支持力度</a:t>
            </a:r>
            <a:endParaRPr altLang="en-US" lang="zh-CN"/>
          </a:p>
        </p:txBody>
      </p:sp>
      <p:sp>
        <p:nvSpPr>
          <p:cNvPr id="10501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完善铁路行业政策法规体系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加强铁路行业安全管理，确保运输安全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推动铁路行业与其他交通方式的融合发展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加大对铁路行业的投入力度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推动行业转型升级发展</a:t>
            </a:r>
            <a:endParaRPr altLang="en-US" lang="zh-CN"/>
          </a:p>
        </p:txBody>
      </p:sp>
      <p:sp>
        <p:nvSpPr>
          <p:cNvPr id="10502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智能化发展：加强科技创新，提高铁路运输的智能化水平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绿色化发展：推广清洁能源，降低铁路运输对环境的影响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多元化发展：拓展铁路运输的服务领域，提高综合效益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国际化发展：加强国际合作，推动铁路运输的国际化发展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促进与其他交通方式的协同发展</a:t>
            </a:r>
            <a:endParaRPr altLang="en-US" lang="zh-CN"/>
          </a:p>
        </p:txBody>
      </p:sp>
      <p:sp>
        <p:nvSpPr>
          <p:cNvPr id="10503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铁路与公路的协同：提高公路运输效率，减少拥堵现象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铁路与航空的协同：优化航空运输网络，提高旅客出行体验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铁路与水运的协同：促进水路运输发展，降低物流成本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铁路与管道的协同：推动管道运输发展，提高能源运输效率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提高国际竞争力与影响力</a:t>
            </a:r>
            <a:endParaRPr altLang="en-US" lang="zh-CN"/>
          </a:p>
        </p:txBody>
      </p:sp>
      <p:sp>
        <p:nvSpPr>
          <p:cNvPr id="10503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拓展国际合作：加强与国际铁路行业的交流与合作，引进先进技术和管理经验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提升产品质量：提高铁路产品的性能和质量，满足国际市场需求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增强品牌影响力：加强品牌宣传和推广，提高中国铁路在国际市场上的知名度和影响力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培养国际化人才：加强国际化人才培养和引进，为铁路行业国际化发展提供人才保障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4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0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01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2023-12-17T17:33:59Z</dcterms:created>
  <dcterms:modified xsi:type="dcterms:W3CDTF">2023-12-17T17:33:59Z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a43bd155e16f4d53a668604132333544_21</vt:lpwstr>
  </property>
</Properties>
</file>