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600" r:id="rId1"/>
    <p:sldMasterId id="2147484637" r:id="rId2"/>
  </p:sldMasterIdLst>
  <p:notesMasterIdLst>
    <p:notesMasterId r:id="rId3"/>
  </p:notesMasterIdLst>
  <p:sldIdLst>
    <p:sldId id="678" r:id="rId4"/>
    <p:sldId id="683" r:id="rId5"/>
    <p:sldId id="687" r:id="rId6"/>
    <p:sldId id="690" r:id="rId7"/>
    <p:sldId id="693" r:id="rId8"/>
    <p:sldId id="696" r:id="rId9"/>
    <p:sldId id="699" r:id="rId10"/>
    <p:sldId id="702" r:id="rId11"/>
    <p:sldId id="705" r:id="rId12"/>
    <p:sldId id="708" r:id="rId13"/>
    <p:sldId id="711" r:id="rId14"/>
    <p:sldId id="714" r:id="rId15"/>
    <p:sldId id="717" r:id="rId16"/>
    <p:sldId id="720" r:id="rId17"/>
    <p:sldId id="723" r:id="rId18"/>
    <p:sldId id="726" r:id="rId19"/>
    <p:sldId id="729" r:id="rId20"/>
    <p:sldId id="732" r:id="rId21"/>
    <p:sldId id="735" r:id="rId22"/>
    <p:sldId id="738" r:id="rId23"/>
    <p:sldId id="741" r:id="rId24"/>
    <p:sldId id="744" r:id="rId25"/>
    <p:sldId id="747" r:id="rId26"/>
    <p:sldId id="750" r:id="rId27"/>
    <p:sldId id="753" r:id="rId28"/>
    <p:sldId id="756" r:id="rId29"/>
    <p:sldId id="759" r:id="rId30"/>
    <p:sldId id="762" r:id="rId31"/>
    <p:sldId id="765" r:id="rId32"/>
    <p:sldId id="769"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601" r:id="rId1"/>
    <p:sldLayoutId id="2147484602" r:id="rId2"/>
    <p:sldLayoutId id="2147484603" r:id="rId3"/>
    <p:sldLayoutId id="2147484604" r:id="rId4"/>
    <p:sldLayoutId id="2147484605" r:id="rId5"/>
    <p:sldLayoutId id="2147484606" r:id="rId6"/>
    <p:sldLayoutId id="2147484607" r:id="rId7"/>
    <p:sldLayoutId id="2147484608" r:id="rId8"/>
    <p:sldLayoutId id="2147484609" r:id="rId9"/>
    <p:sldLayoutId id="2147484610" r:id="rId10"/>
    <p:sldLayoutId id="214748461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638" r:id="rId1"/>
    <p:sldLayoutId id="2147484639" r:id="rId2"/>
    <p:sldLayoutId id="2147484640" r:id="rId3"/>
    <p:sldLayoutId id="2147484641" r:id="rId4"/>
    <p:sldLayoutId id="2147484642" r:id="rId5"/>
    <p:sldLayoutId id="2147484643" r:id="rId6"/>
    <p:sldLayoutId id="2147484644" r:id="rId7"/>
    <p:sldLayoutId id="2147484645" r:id="rId8"/>
    <p:sldLayoutId id="2147484646" r:id="rId9"/>
    <p:sldLayoutId id="2147484647" r:id="rId10"/>
    <p:sldLayoutId id="2147484648"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tags" Target="../tags/tag280.xml"/><Relationship Id="rId18" Type="http://schemas.openxmlformats.org/officeDocument/2006/relationships/tags" Target="../tags/tag281.xml"/><Relationship Id="rId19" Type="http://schemas.openxmlformats.org/officeDocument/2006/relationships/tags" Target="../tags/tag282.xml"/><Relationship Id="rId20" Type="http://schemas.openxmlformats.org/officeDocument/2006/relationships/tags" Target="../tags/tag283.xml"/><Relationship Id="rId21" Type="http://schemas.openxmlformats.org/officeDocument/2006/relationships/tags" Target="../tags/tag284.xml"/><Relationship Id="rId22" Type="http://schemas.openxmlformats.org/officeDocument/2006/relationships/tags" Target="../tags/tag285.xml"/><Relationship Id="rId23" Type="http://schemas.openxmlformats.org/officeDocument/2006/relationships/tags" Target="../tags/tag286.xml"/><Relationship Id="rId24" Type="http://schemas.openxmlformats.org/officeDocument/2006/relationships/tags" Target="../tags/tag287.xml"/><Relationship Id="rId25" Type="http://schemas.openxmlformats.org/officeDocument/2006/relationships/tags" Target="../tags/tag288.xml"/><Relationship Id="rId26" Type="http://schemas.openxmlformats.org/officeDocument/2006/relationships/tags" Target="../tags/tag289.xml"/><Relationship Id="rId27" Type="http://schemas.openxmlformats.org/officeDocument/2006/relationships/tags" Target="../tags/tag290.xml"/><Relationship Id="rId28" Type="http://schemas.openxmlformats.org/officeDocument/2006/relationships/tags" Target="../tags/tag291.xml"/><Relationship Id="rId29" Type="http://schemas.openxmlformats.org/officeDocument/2006/relationships/tags" Target="../tags/tag292.xml"/><Relationship Id="rId30"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tags" Target="../tags/tag310.xml"/><Relationship Id="rId16" Type="http://schemas.openxmlformats.org/officeDocument/2006/relationships/tags" Target="../tags/tag311.xml"/><Relationship Id="rId17"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tags" Target="../tags/tag332.xml"/><Relationship Id="rId14" Type="http://schemas.openxmlformats.org/officeDocument/2006/relationships/tags" Target="../tags/tag333.xml"/><Relationship Id="rId15" Type="http://schemas.openxmlformats.org/officeDocument/2006/relationships/tags" Target="../tags/tag334.xml"/><Relationship Id="rId16" Type="http://schemas.openxmlformats.org/officeDocument/2006/relationships/tags" Target="../tags/tag335.xml"/><Relationship Id="rId17"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tags" Target="../tags/tag353.xml"/><Relationship Id="rId16" Type="http://schemas.openxmlformats.org/officeDocument/2006/relationships/tags" Target="../tags/tag354.xml"/><Relationship Id="rId17" Type="http://schemas.openxmlformats.org/officeDocument/2006/relationships/tags" Target="../tags/tag355.xml"/><Relationship Id="rId18" Type="http://schemas.openxmlformats.org/officeDocument/2006/relationships/tags" Target="../tags/tag356.xml"/><Relationship Id="rId19" Type="http://schemas.openxmlformats.org/officeDocument/2006/relationships/tags" Target="../tags/tag357.xml"/><Relationship Id="rId20" Type="http://schemas.openxmlformats.org/officeDocument/2006/relationships/tags" Target="../tags/tag358.xml"/><Relationship Id="rId21" Type="http://schemas.openxmlformats.org/officeDocument/2006/relationships/tags" Target="../tags/tag359.xml"/><Relationship Id="rId22" Type="http://schemas.openxmlformats.org/officeDocument/2006/relationships/tags" Target="../tags/tag360.xml"/><Relationship Id="rId23" Type="http://schemas.openxmlformats.org/officeDocument/2006/relationships/tags" Target="../tags/tag361.xml"/><Relationship Id="rId24" Type="http://schemas.openxmlformats.org/officeDocument/2006/relationships/tags" Target="../tags/tag362.xml"/><Relationship Id="rId25" Type="http://schemas.openxmlformats.org/officeDocument/2006/relationships/tags" Target="../tags/tag363.xml"/><Relationship Id="rId26" Type="http://schemas.openxmlformats.org/officeDocument/2006/relationships/tags" Target="../tags/tag364.xml"/><Relationship Id="rId27" Type="http://schemas.openxmlformats.org/officeDocument/2006/relationships/tags" Target="../tags/tag365.xml"/><Relationship Id="rId28" Type="http://schemas.openxmlformats.org/officeDocument/2006/relationships/tags" Target="../tags/tag366.xml"/><Relationship Id="rId29" Type="http://schemas.openxmlformats.org/officeDocument/2006/relationships/tags" Target="../tags/tag367.xml"/><Relationship Id="rId30"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2024年人工智能行业自动化生产方案</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人工智能行业自动化生产方案概述</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人工智能自动化生产方案的技术支持</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人工智能自动化生产方案的应用场景</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人工智能自动化生产方案的实施步骤</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fontScale="8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人工智能自动化生产方案的挑战与对策</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未来展望与总结</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人工智能行业自动化生产方案概述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标题 1"/>
          <p:cNvSpPr>
            <a:spLocks noGrp="1"/>
          </p:cNvSpPr>
          <p:nvPr>
            <p:ph type="title" idx="2"/>
          </p:nvPr>
        </p:nvSpPr>
        <p:spPr/>
        <p:txBody>
          <a:bodyPr/>
          <a:p>
            <a:r>
              <a:rPr altLang="en-US" lang="zh-CN"/>
              <a:t>自动化生产的概念和意义</a:t>
            </a:r>
            <a:endParaRPr altLang="en-US" lang="zh-CN"/>
          </a:p>
        </p:txBody>
      </p:sp>
      <p:sp>
        <p:nvSpPr>
          <p:cNvPr id="104892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自动化生产是指通过计算机、机器人等技术实现生产过程的自动化，减少人工干预，提高生产效率。</a:t>
            </a:r>
            <a:endParaRPr altLang="en-US" dirty="0" sz="2000" lang="zh-CN" spc="150">
              <a:solidFill>
                <a:schemeClr val="tx1">
                  <a:lumMod val="85000"/>
                  <a:lumOff val="15000"/>
                </a:schemeClr>
              </a:solidFill>
              <a:latin typeface="+mn-ea"/>
              <a:sym typeface="+mn-ea"/>
            </a:endParaRPr>
          </a:p>
        </p:txBody>
      </p:sp>
      <p:sp>
        <p:nvSpPr>
          <p:cNvPr id="104893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自动化生产的优势在于提高生产效率、降低成本、减少人工误差等方面，对于大规模、高精度、高效率的生产场景尤为重要。</a:t>
            </a:r>
            <a:endParaRPr altLang="en-US" dirty="0" sz="2000" lang="zh-CN" spc="150">
              <a:solidFill>
                <a:schemeClr val="tx1">
                  <a:lumMod val="85000"/>
                  <a:lumOff val="15000"/>
                </a:schemeClr>
              </a:solidFill>
              <a:latin typeface="+mn-ea"/>
              <a:sym typeface="+mn-ea"/>
            </a:endParaRPr>
          </a:p>
        </p:txBody>
      </p:sp>
      <p:sp>
        <p:nvSpPr>
          <p:cNvPr id="104894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随着技术的不断发展，自动化生产已经成为现代工业生产的趋势，对于提高企业竞争力具有重要意义。</a:t>
            </a:r>
            <a:endParaRPr altLang="en-US" dirty="0" sz="2000" lang="zh-CN" spc="150">
              <a:solidFill>
                <a:schemeClr val="tx1">
                  <a:lumMod val="85000"/>
                  <a:lumOff val="15000"/>
                </a:schemeClr>
              </a:solidFill>
              <a:latin typeface="+mn-ea"/>
              <a:sym typeface="+mn-ea"/>
            </a:endParaRPr>
          </a:p>
        </p:txBody>
      </p:sp>
      <p:sp>
        <p:nvSpPr>
          <p:cNvPr id="104894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在人工智能技术的支持下，自动化生产将更加智能化、柔性化，能够更好地适应市场需求和变化。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4" name="标题 1"/>
          <p:cNvSpPr>
            <a:spLocks noGrp="1"/>
          </p:cNvSpPr>
          <p:nvPr>
            <p:ph type="title" idx="2"/>
          </p:nvPr>
        </p:nvSpPr>
        <p:spPr/>
        <p:txBody>
          <a:bodyPr/>
          <a:p>
            <a:r>
              <a:rPr altLang="en-US" lang="zh-CN"/>
              <a:t>人工智能在自动化生产中的应用</a:t>
            </a:r>
            <a:endParaRPr altLang="en-US" lang="zh-CN"/>
          </a:p>
        </p:txBody>
      </p:sp>
      <p:sp>
        <p:nvSpPr>
          <p:cNvPr id="1048986"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8"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0"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自动化生产流程管理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92"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4"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6"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智能制造系统集成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98"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0"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02"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机器学习与预测性维护</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04"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6"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08"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人机协作与智能监控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2" name="标题 1"/>
          <p:cNvSpPr>
            <a:spLocks noGrp="1"/>
          </p:cNvSpPr>
          <p:nvPr>
            <p:ph type="title" idx="2"/>
          </p:nvPr>
        </p:nvSpPr>
        <p:spPr/>
        <p:txBody>
          <a:bodyPr/>
          <a:p>
            <a:r>
              <a:rPr altLang="en-US" lang="zh-CN"/>
              <a:t>自动化生产方案的发展趋势</a:t>
            </a:r>
            <a:endParaRPr altLang="en-US" lang="zh-CN"/>
          </a:p>
        </p:txBody>
      </p:sp>
      <p:sp>
        <p:nvSpPr>
          <p:cNvPr id="1049044"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人工智能技术的不断升级和应用，将推动自动化生产方案的快速发展。</a:t>
            </a:r>
            <a:endParaRPr altLang="en-US" dirty="0" sz="1200" lang="zh-CN" spc="150">
              <a:solidFill>
                <a:schemeClr val="tx1">
                  <a:lumMod val="65000"/>
                  <a:lumOff val="35000"/>
                </a:schemeClr>
              </a:solidFill>
              <a:latin typeface="+mn-ea"/>
              <a:sym typeface="+mn-ea"/>
            </a:endParaRPr>
          </a:p>
        </p:txBody>
      </p:sp>
      <p:sp>
        <p:nvSpPr>
          <p:cNvPr id="1049046"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柔性制造和个性化生产将成为自动化生产方案的重要趋势，满足市场多样化需求。</a:t>
            </a:r>
            <a:endParaRPr altLang="en-US" dirty="0" sz="1200" lang="zh-CN" spc="150">
              <a:solidFill>
                <a:schemeClr val="tx1">
                  <a:lumMod val="65000"/>
                  <a:lumOff val="35000"/>
                </a:schemeClr>
              </a:solidFill>
              <a:latin typeface="+mn-ea"/>
              <a:sym typeface="+mn-ea"/>
            </a:endParaRPr>
          </a:p>
        </p:txBody>
      </p:sp>
      <p:sp>
        <p:nvSpPr>
          <p:cNvPr id="1049048"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自动化生产方案将更加注重工业物联网技术的应用，实现生产过程的智能化和数字化。</a:t>
            </a:r>
            <a:endParaRPr altLang="en-US" dirty="0" sz="1200" lang="zh-CN" spc="150">
              <a:solidFill>
                <a:schemeClr val="tx1">
                  <a:lumMod val="65000"/>
                  <a:lumOff val="35000"/>
                </a:schemeClr>
              </a:solidFill>
              <a:latin typeface="+mn-ea"/>
              <a:sym typeface="+mn-ea"/>
            </a:endParaRPr>
          </a:p>
        </p:txBody>
      </p:sp>
      <p:sp>
        <p:nvSpPr>
          <p:cNvPr id="1049050"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未来自动化生产方案将更加注重绿色环保和可持续发展，降低能耗和减少排放。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文本占位符 1"/>
          <p:cNvSpPr>
            <a:spLocks noGrp="1"/>
          </p:cNvSpPr>
          <p:nvPr>
            <p:ph type="body" idx="2"/>
            <p:custDataLst>
              <p:tags r:id="rId1"/>
            </p:custDataLst>
          </p:nvPr>
        </p:nvSpPr>
        <p:spPr/>
        <p:txBody>
          <a:bodyPr/>
          <a:p>
            <a:r>
              <a:rPr altLang="en-US" lang="zh-CN"/>
              <a:t>Part Two</a:t>
            </a:r>
            <a:endParaRPr altLang="en-US" lang="zh-CN"/>
          </a:p>
        </p:txBody>
      </p:sp>
      <p:sp>
        <p:nvSpPr>
          <p:cNvPr id="1049086" name="标题 3"/>
          <p:cNvSpPr>
            <a:spLocks noGrp="1"/>
          </p:cNvSpPr>
          <p:nvPr>
            <p:ph type="title" idx="1"/>
            <p:custDataLst>
              <p:tags r:id="rId2"/>
            </p:custDataLst>
          </p:nvPr>
        </p:nvSpPr>
        <p:spPr/>
        <p:txBody>
          <a:bodyPr/>
          <a:p>
            <a:r>
              <a:rPr altLang="en-US" lang="zh-CN"/>
              <a:t>人工智能自动化生产方案的技术支持</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0" name="标题 1"/>
          <p:cNvSpPr>
            <a:spLocks noGrp="1"/>
          </p:cNvSpPr>
          <p:nvPr>
            <p:ph type="title" idx="2"/>
          </p:nvPr>
        </p:nvSpPr>
        <p:spPr/>
        <p:txBody>
          <a:bodyPr/>
          <a:p>
            <a:r>
              <a:rPr altLang="en-US" lang="zh-CN"/>
              <a:t>机器学习技术</a:t>
            </a:r>
            <a:endParaRPr altLang="en-US" lang="zh-CN"/>
          </a:p>
        </p:txBody>
      </p:sp>
      <p:sp>
        <p:nvSpPr>
          <p:cNvPr id="104912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定义：机器学习是人工智能领域中使计算机系统从数据中自动学习并改进的技术。</a:t>
            </a:r>
            <a:endParaRPr altLang="en-US" dirty="0" sz="2000" lang="zh-CN" spc="150">
              <a:solidFill>
                <a:schemeClr val="tx1">
                  <a:lumMod val="85000"/>
                  <a:lumOff val="15000"/>
                </a:schemeClr>
              </a:solidFill>
              <a:latin typeface="+mn-ea"/>
              <a:sym typeface="+mn-ea"/>
            </a:endParaRPr>
          </a:p>
        </p:txBody>
      </p:sp>
      <p:sp>
        <p:nvSpPr>
          <p:cNvPr id="104912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应用场景：自动化生产方案中，机器学习技术可用于预测和优化生产流程，提高生产效率和质量。</a:t>
            </a:r>
            <a:endParaRPr altLang="en-US" dirty="0" sz="2000" lang="zh-CN" spc="150">
              <a:solidFill>
                <a:schemeClr val="tx1">
                  <a:lumMod val="85000"/>
                  <a:lumOff val="15000"/>
                </a:schemeClr>
              </a:solidFill>
              <a:latin typeface="+mn-ea"/>
              <a:sym typeface="+mn-ea"/>
            </a:endParaRPr>
          </a:p>
        </p:txBody>
      </p:sp>
      <p:sp>
        <p:nvSpPr>
          <p:cNvPr id="104913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技术优势：能够处理大量数据，自动识别模式，并做出准确预测和决策，为自动化生产提供有力支持。</a:t>
            </a:r>
            <a:endParaRPr altLang="en-US" dirty="0" sz="2000" lang="zh-CN" spc="150">
              <a:solidFill>
                <a:schemeClr val="tx1">
                  <a:lumMod val="85000"/>
                  <a:lumOff val="15000"/>
                </a:schemeClr>
              </a:solidFill>
              <a:latin typeface="+mn-ea"/>
              <a:sym typeface="+mn-ea"/>
            </a:endParaRPr>
          </a:p>
        </p:txBody>
      </p:sp>
      <p:sp>
        <p:nvSpPr>
          <p:cNvPr id="104914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技术发展：随着算法和计算能力的不断提升，机器学习技术在自动化生产方案中的应用将更加广泛和深入。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1"/>
          <p:cNvSpPr>
            <a:spLocks noGrp="1"/>
          </p:cNvSpPr>
          <p:nvPr>
            <p:ph type="title" idx="2"/>
          </p:nvPr>
        </p:nvSpPr>
        <p:spPr/>
        <p:txBody>
          <a:bodyPr/>
          <a:p>
            <a:r>
              <a:rPr altLang="en-US" lang="zh-CN"/>
              <a:t>深度学习技术</a:t>
            </a:r>
            <a:endParaRPr altLang="en-US" lang="zh-CN"/>
          </a:p>
        </p:txBody>
      </p:sp>
      <p:sp>
        <p:nvSpPr>
          <p:cNvPr id="1049180"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2"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4"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定义：深度学习是机器学习的一种，通过构建深度神经网络，模拟人脑的思维过程进行学习和决策</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6"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8"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0"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应用领域：语音识别、图像识别、自然语言处理等</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2"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4"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6" name="TextBox 2"/>
          <p:cNvSpPr txBox="1"/>
          <p:nvPr>
            <p:custDataLst>
              <p:tags r:id="rId9"/>
            </p:custDataLst>
          </p:nvPr>
        </p:nvSpPr>
        <p:spPr>
          <a:xfrm>
            <a:off x="6356237" y="3137487"/>
            <a:ext cx="2279040" cy="1840306"/>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在自动化生产方案中的作用：利用深度学习技术对生产数据进行建模和分析，实现生产过程的自动化和智能化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8"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0"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2"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技术优势：能够处理大量数据，自动提取特征，提高生产效率和产品质量</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6" name="标题 1"/>
          <p:cNvSpPr>
            <a:spLocks noGrp="1"/>
          </p:cNvSpPr>
          <p:nvPr>
            <p:ph type="title" idx="2"/>
          </p:nvPr>
        </p:nvSpPr>
        <p:spPr/>
        <p:txBody>
          <a:bodyPr/>
          <a:p>
            <a:r>
              <a:rPr altLang="en-US" lang="zh-CN"/>
              <a:t>自然语言处理技术</a:t>
            </a:r>
            <a:endParaRPr altLang="en-US" lang="zh-CN"/>
          </a:p>
        </p:txBody>
      </p:sp>
      <p:sp>
        <p:nvSpPr>
          <p:cNvPr id="1049238"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0"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文本分类和情感分析：用于识别和分析文本数据中的主题和情感，为自动化生产提供数据驱动的决策支持。</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44"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6"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机器翻译和语音识别：将自然语言转换为机器可读的格式，实现人机交互和自动化生产流程中的跨语言沟通。</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50"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52"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语义理解和问答系统：通过分析自然语言文本，理解其含义并回答相关问题，提高自动化生产中的人机交互效率和准确性。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54"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8"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文本生成和摘要：利用自然语言处理技术自动生成文章、摘要等文本内容，为自动化生产提供高效的内容创作支持。</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4" name="标题 1"/>
          <p:cNvSpPr>
            <a:spLocks noGrp="1"/>
          </p:cNvSpPr>
          <p:nvPr>
            <p:ph type="title" idx="2"/>
          </p:nvPr>
        </p:nvSpPr>
        <p:spPr/>
        <p:txBody>
          <a:bodyPr/>
          <a:p>
            <a:r>
              <a:rPr altLang="en-US" lang="zh-CN"/>
              <a:t>计算机视觉技术</a:t>
            </a:r>
            <a:endParaRPr altLang="en-US" lang="zh-CN"/>
          </a:p>
        </p:txBody>
      </p:sp>
      <p:sp>
        <p:nvSpPr>
          <p:cNvPr id="1049296"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定义：计算机视觉技术是一种利用图像处理、模式识别和人工智能等技术，实现对图像的自动识别、理解和分析的技术。</a:t>
            </a:r>
            <a:endParaRPr altLang="en-US" dirty="0" sz="1200" lang="zh-CN" spc="150">
              <a:solidFill>
                <a:schemeClr val="tx1">
                  <a:lumMod val="65000"/>
                  <a:lumOff val="35000"/>
                </a:schemeClr>
              </a:solidFill>
              <a:latin typeface="+mn-ea"/>
              <a:sym typeface="+mn-ea"/>
            </a:endParaRPr>
          </a:p>
        </p:txBody>
      </p:sp>
      <p:sp>
        <p:nvSpPr>
          <p:cNvPr id="1049298"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应用领域：在自动化生产中，计算机视觉技术可以用于检测产品质量、识别生产线上的异常情况、定位和识别物料等。</a:t>
            </a:r>
            <a:endParaRPr altLang="en-US" dirty="0" sz="1200" lang="zh-CN" spc="150">
              <a:solidFill>
                <a:schemeClr val="tx1">
                  <a:lumMod val="65000"/>
                  <a:lumOff val="35000"/>
                </a:schemeClr>
              </a:solidFill>
              <a:latin typeface="+mn-ea"/>
              <a:sym typeface="+mn-ea"/>
            </a:endParaRPr>
          </a:p>
        </p:txBody>
      </p:sp>
      <p:sp>
        <p:nvSpPr>
          <p:cNvPr id="1049300"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技术优势：计算机视觉技术具有高精度、高效率和高可靠性的特点，能够提高生产效率和产品质量，降低生产成本和人工干预。</a:t>
            </a:r>
            <a:endParaRPr altLang="en-US" dirty="0" sz="1200" lang="zh-CN" spc="150">
              <a:solidFill>
                <a:schemeClr val="tx1">
                  <a:lumMod val="65000"/>
                  <a:lumOff val="35000"/>
                </a:schemeClr>
              </a:solidFill>
              <a:latin typeface="+mn-ea"/>
              <a:sym typeface="+mn-ea"/>
            </a:endParaRPr>
          </a:p>
        </p:txBody>
      </p:sp>
      <p:sp>
        <p:nvSpPr>
          <p:cNvPr id="1049302"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技术发展：随着人工智能技术的不断发展，计算机视觉技术也在不断进步和完善，未来将会有更多的应用场景和更广泛的应用领域。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338" name="标题 3"/>
          <p:cNvSpPr>
            <a:spLocks noGrp="1"/>
          </p:cNvSpPr>
          <p:nvPr>
            <p:ph type="title" idx="1"/>
            <p:custDataLst>
              <p:tags r:id="rId2"/>
            </p:custDataLst>
          </p:nvPr>
        </p:nvSpPr>
        <p:spPr/>
        <p:txBody>
          <a:bodyPr/>
          <a:p>
            <a:r>
              <a:rPr altLang="en-US" lang="zh-CN"/>
              <a:t>人工智能自动化生产方案的应用场景</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2" name="标题 1"/>
          <p:cNvSpPr>
            <a:spLocks noGrp="1"/>
          </p:cNvSpPr>
          <p:nvPr>
            <p:ph type="title" idx="2"/>
          </p:nvPr>
        </p:nvSpPr>
        <p:spPr/>
        <p:txBody>
          <a:bodyPr/>
          <a:p>
            <a:r>
              <a:rPr altLang="en-US" lang="zh-CN"/>
              <a:t>智能制造领域</a:t>
            </a:r>
            <a:endParaRPr altLang="en-US" lang="zh-CN"/>
          </a:p>
        </p:txBody>
      </p:sp>
      <p:sp>
        <p:nvSpPr>
          <p:cNvPr id="1049374"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6"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8"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0"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2"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智能仓储管理：通过人工智能技术实现仓储智能化管理，提高仓储物流效率。</a:t>
            </a:r>
            <a:endParaRPr altLang="en-US" sz="1400" lang="zh-CN" spc="150">
              <a:solidFill>
                <a:schemeClr val="tx1"/>
              </a:solidFill>
              <a:effectLst/>
              <a:latin typeface="+mn-ea"/>
              <a:sym typeface="+mn-ea"/>
            </a:endParaRPr>
          </a:p>
        </p:txBody>
      </p:sp>
      <p:sp>
        <p:nvSpPr>
          <p:cNvPr id="1049384"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自动化生产线：人工智能技术应用于生产线，实现自动化生产，提高生产效率。</a:t>
            </a:r>
            <a:endParaRPr altLang="en-US" dirty="0" sz="1400" lang="zh-CN" spc="150">
              <a:solidFill>
                <a:schemeClr val="tx1"/>
              </a:solidFill>
              <a:effectLst/>
              <a:latin typeface="+mn-ea"/>
              <a:sym typeface="+mn-ea"/>
            </a:endParaRPr>
          </a:p>
        </p:txBody>
      </p:sp>
      <p:sp>
        <p:nvSpPr>
          <p:cNvPr id="1049386"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智能监控安防：利用人工智能技术实现监控安防的智能化，提高安全保障能力。</a:t>
            </a:r>
            <a:endParaRPr altLang="en-US" sz="1400" lang="zh-CN" spc="150">
              <a:solidFill>
                <a:schemeClr val="tx1"/>
              </a:solidFill>
              <a:effectLst/>
              <a:latin typeface="+mn-ea"/>
              <a:sym typeface="+mn-ea"/>
            </a:endParaRPr>
          </a:p>
        </p:txBody>
      </p:sp>
      <p:sp>
        <p:nvSpPr>
          <p:cNvPr id="1049388"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智能机器人：利用人工智能技术实现机器人的智能化，提高生产制造的自动化水平。</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2" name="标题 1"/>
          <p:cNvSpPr>
            <a:spLocks noGrp="1"/>
          </p:cNvSpPr>
          <p:nvPr>
            <p:ph type="title" idx="2"/>
          </p:nvPr>
        </p:nvSpPr>
        <p:spPr/>
        <p:txBody>
          <a:bodyPr/>
          <a:p>
            <a:r>
              <a:rPr altLang="en-US" lang="zh-CN"/>
              <a:t>智能物流领域</a:t>
            </a:r>
            <a:endParaRPr altLang="en-US" lang="zh-CN"/>
          </a:p>
        </p:txBody>
      </p:sp>
      <p:sp>
        <p:nvSpPr>
          <p:cNvPr id="1049424"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自动化分拣系统：利用机器视觉和机器人技术，快速准确地完成包裹的分拣工作。</a:t>
            </a:r>
            <a:endParaRPr altLang="en-US" dirty="0" sz="1200" lang="zh-CN" spc="150">
              <a:solidFill>
                <a:schemeClr val="tx1">
                  <a:lumMod val="65000"/>
                  <a:lumOff val="35000"/>
                </a:schemeClr>
              </a:solidFill>
              <a:latin typeface="+mn-ea"/>
              <a:sym typeface="+mn-ea"/>
            </a:endParaRPr>
          </a:p>
        </p:txBody>
      </p:sp>
      <p:sp>
        <p:nvSpPr>
          <p:cNvPr id="1049426"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无人配送系统：通过无人机、无人车等技术，实现快递的快速、安全送达。</a:t>
            </a:r>
            <a:endParaRPr altLang="en-US" dirty="0" sz="1200" lang="zh-CN" spc="150">
              <a:solidFill>
                <a:schemeClr val="tx1">
                  <a:lumMod val="65000"/>
                  <a:lumOff val="35000"/>
                </a:schemeClr>
              </a:solidFill>
              <a:latin typeface="+mn-ea"/>
              <a:sym typeface="+mn-ea"/>
            </a:endParaRPr>
          </a:p>
        </p:txBody>
      </p:sp>
      <p:sp>
        <p:nvSpPr>
          <p:cNvPr id="1049428"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智能仓储管理：利用物联网和数据分析技术，实现仓库的高效管理，降低库存成本。</a:t>
            </a:r>
            <a:endParaRPr altLang="en-US" dirty="0" sz="1200" lang="zh-CN" spc="150">
              <a:solidFill>
                <a:schemeClr val="tx1">
                  <a:lumMod val="65000"/>
                  <a:lumOff val="35000"/>
                </a:schemeClr>
              </a:solidFill>
              <a:latin typeface="+mn-ea"/>
              <a:sym typeface="+mn-ea"/>
            </a:endParaRPr>
          </a:p>
        </p:txBody>
      </p:sp>
      <p:sp>
        <p:nvSpPr>
          <p:cNvPr id="1049430"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智能监控系统：实时监控物流运输过程，确保货物的安全和准时到达。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4" name="标题 1"/>
          <p:cNvSpPr>
            <a:spLocks noGrp="1"/>
          </p:cNvSpPr>
          <p:nvPr>
            <p:ph type="title" idx="2"/>
          </p:nvPr>
        </p:nvSpPr>
        <p:spPr/>
        <p:txBody>
          <a:bodyPr/>
          <a:p>
            <a:r>
              <a:rPr altLang="en-US" lang="zh-CN"/>
              <a:t>智能农业领域</a:t>
            </a:r>
            <a:endParaRPr altLang="en-US" lang="zh-CN"/>
          </a:p>
        </p:txBody>
      </p:sp>
      <p:sp>
        <p:nvSpPr>
          <p:cNvPr id="1049466"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8"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自动化种植：利用AI技术实现精准播种、施肥和灌溉</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72"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4"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智能养殖：通过AI技术提高养殖效率，降低成本</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478"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0"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农业机器人：在农业领域应用机器人技术，提高生产效率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82"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6"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农业大数据：利用大数据技术对农业生产进行监测和预测</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2" name="标题 1"/>
          <p:cNvSpPr>
            <a:spLocks noGrp="1"/>
          </p:cNvSpPr>
          <p:nvPr>
            <p:ph type="title" idx="2"/>
          </p:nvPr>
        </p:nvSpPr>
        <p:spPr/>
        <p:txBody>
          <a:bodyPr/>
          <a:p>
            <a:r>
              <a:rPr altLang="en-US" lang="zh-CN"/>
              <a:t>智能家居领域</a:t>
            </a:r>
            <a:endParaRPr altLang="en-US" lang="zh-CN"/>
          </a:p>
        </p:txBody>
      </p:sp>
      <p:sp>
        <p:nvSpPr>
          <p:cNvPr id="1049524"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6"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28"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智能家居自动化生产方案的应用场景包括智能照明、智能安防、智能家电等。</a:t>
            </a:r>
            <a:endParaRPr altLang="en-US" dirty="0" sz="2000" lang="zh-CN" spc="200">
              <a:solidFill>
                <a:schemeClr val="tx1">
                  <a:lumMod val="85000"/>
                  <a:lumOff val="15000"/>
                </a:schemeClr>
              </a:solidFill>
              <a:latin typeface="+mn-ea"/>
              <a:sym typeface="+mn-ea"/>
            </a:endParaRPr>
          </a:p>
        </p:txBody>
      </p:sp>
      <p:sp>
        <p:nvSpPr>
          <p:cNvPr id="1049530"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2"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34"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智能家居自动化生产方案能够提高生产效率、降低成本，提升家居生活的便利性和舒适性。</a:t>
            </a:r>
            <a:endParaRPr altLang="en-US" dirty="0" sz="2000" lang="zh-CN" spc="200">
              <a:solidFill>
                <a:schemeClr val="tx1">
                  <a:lumMod val="85000"/>
                  <a:lumOff val="15000"/>
                </a:schemeClr>
              </a:solidFill>
              <a:latin typeface="+mn-ea"/>
              <a:sym typeface="+mn-ea"/>
            </a:endParaRPr>
          </a:p>
        </p:txBody>
      </p:sp>
      <p:sp>
        <p:nvSpPr>
          <p:cNvPr id="1049536"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8"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40"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智能家居自动化生产方案的应用需要人工智能技术的支持，如机器学习、深度学习等技术。</a:t>
            </a:r>
            <a:endParaRPr altLang="en-US" dirty="0" sz="2000" lang="zh-CN" spc="200">
              <a:solidFill>
                <a:schemeClr val="tx1">
                  <a:lumMod val="85000"/>
                  <a:lumOff val="15000"/>
                </a:schemeClr>
              </a:solidFill>
              <a:latin typeface="+mn-ea"/>
              <a:sym typeface="+mn-ea"/>
            </a:endParaRPr>
          </a:p>
        </p:txBody>
      </p:sp>
      <p:sp>
        <p:nvSpPr>
          <p:cNvPr id="1049542"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4"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46"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智能家居自动化生产方案的应用需要与家居行业的其他技术进行融合，如物联网、云计算等。</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0"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82" name="标题 3"/>
          <p:cNvSpPr>
            <a:spLocks noGrp="1"/>
          </p:cNvSpPr>
          <p:nvPr>
            <p:ph type="title" idx="1"/>
            <p:custDataLst>
              <p:tags r:id="rId2"/>
            </p:custDataLst>
          </p:nvPr>
        </p:nvSpPr>
        <p:spPr/>
        <p:txBody>
          <a:bodyPr/>
          <a:p>
            <a:r>
              <a:rPr altLang="en-US" lang="zh-CN"/>
              <a:t>人工智能自动化生产方案的实施步骤</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6" name="标题 1"/>
          <p:cNvSpPr>
            <a:spLocks noGrp="1"/>
          </p:cNvSpPr>
          <p:nvPr>
            <p:ph type="title" idx="2"/>
          </p:nvPr>
        </p:nvSpPr>
        <p:spPr/>
        <p:txBody>
          <a:bodyPr/>
          <a:p>
            <a:r>
              <a:rPr altLang="en-US" lang="zh-CN"/>
              <a:t>需求分析</a:t>
            </a:r>
            <a:endParaRPr altLang="en-US" lang="zh-CN"/>
          </a:p>
        </p:txBody>
      </p:sp>
      <p:sp>
        <p:nvSpPr>
          <p:cNvPr id="1049618" name="弧形 58"/>
          <p:cNvSpPr/>
          <p:nvPr>
            <p:custDataLst>
              <p:tags r:id="rId1"/>
            </p:custDataLst>
          </p:nvPr>
        </p:nvSpPr>
        <p:spPr>
          <a:xfrm>
            <a:off x="8107943" y="2135001"/>
            <a:ext cx="3470815" cy="347081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20" name="弧形 57"/>
          <p:cNvSpPr/>
          <p:nvPr>
            <p:custDataLst>
              <p:tags r:id="rId2"/>
            </p:custDataLst>
          </p:nvPr>
        </p:nvSpPr>
        <p:spPr>
          <a:xfrm>
            <a:off x="608330" y="2135001"/>
            <a:ext cx="3470815" cy="347081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22" name="椭圆 22"/>
          <p:cNvSpPr/>
          <p:nvPr>
            <p:custDataLst>
              <p:tags r:id="rId3"/>
            </p:custDataLst>
          </p:nvPr>
        </p:nvSpPr>
        <p:spPr>
          <a:xfrm>
            <a:off x="8449133"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4" name="椭圆 23"/>
          <p:cNvSpPr/>
          <p:nvPr>
            <p:custDataLst>
              <p:tags r:id="rId4"/>
            </p:custDataLst>
          </p:nvPr>
        </p:nvSpPr>
        <p:spPr>
          <a:xfrm>
            <a:off x="8835314"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6" name="正文"/>
          <p:cNvSpPr txBox="1"/>
          <p:nvPr>
            <p:custDataLst>
              <p:tags r:id="rId5"/>
            </p:custDataLst>
          </p:nvPr>
        </p:nvSpPr>
        <p:spPr>
          <a:xfrm>
            <a:off x="8901865"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制定实施计划和时间表</a:t>
            </a:r>
            <a:endParaRPr altLang="en-US" dirty="0" sz="1200" lang="zh-CN" spc="150">
              <a:solidFill>
                <a:srgbClr val="FFFFFF"/>
              </a:solidFill>
              <a:latin typeface="+mn-ea"/>
              <a:sym typeface="+mn-ea"/>
            </a:endParaRPr>
          </a:p>
        </p:txBody>
      </p:sp>
      <p:sp>
        <p:nvSpPr>
          <p:cNvPr id="1049628" name="椭圆 24"/>
          <p:cNvSpPr/>
          <p:nvPr>
            <p:custDataLst>
              <p:tags r:id="rId6"/>
            </p:custDataLst>
          </p:nvPr>
        </p:nvSpPr>
        <p:spPr>
          <a:xfrm>
            <a:off x="601675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0" name="椭圆 25"/>
          <p:cNvSpPr/>
          <p:nvPr>
            <p:custDataLst>
              <p:tags r:id="rId7"/>
            </p:custDataLst>
          </p:nvPr>
        </p:nvSpPr>
        <p:spPr>
          <a:xfrm>
            <a:off x="6401994"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2" name="正文"/>
          <p:cNvSpPr txBox="1"/>
          <p:nvPr>
            <p:custDataLst>
              <p:tags r:id="rId8"/>
            </p:custDataLst>
          </p:nvPr>
        </p:nvSpPr>
        <p:spPr>
          <a:xfrm>
            <a:off x="6469482"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确定自动化生产需求和目标</a:t>
            </a:r>
            <a:endParaRPr altLang="en-US" dirty="0" sz="1200" lang="zh-CN" spc="150">
              <a:solidFill>
                <a:schemeClr val="tx1">
                  <a:lumMod val="65000"/>
                  <a:lumOff val="35000"/>
                </a:schemeClr>
              </a:solidFill>
              <a:latin typeface="+mn-ea"/>
              <a:sym typeface="+mn-ea"/>
            </a:endParaRPr>
          </a:p>
        </p:txBody>
      </p:sp>
      <p:sp>
        <p:nvSpPr>
          <p:cNvPr id="1049634" name="椭圆 7"/>
          <p:cNvSpPr/>
          <p:nvPr>
            <p:custDataLst>
              <p:tags r:id="rId9"/>
            </p:custDataLst>
          </p:nvPr>
        </p:nvSpPr>
        <p:spPr>
          <a:xfrm>
            <a:off x="3584367"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6" name="椭圆 9"/>
          <p:cNvSpPr/>
          <p:nvPr>
            <p:custDataLst>
              <p:tags r:id="rId10"/>
            </p:custDataLst>
          </p:nvPr>
        </p:nvSpPr>
        <p:spPr>
          <a:xfrm>
            <a:off x="3969611"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正文"/>
          <p:cNvSpPr txBox="1"/>
          <p:nvPr>
            <p:custDataLst>
              <p:tags r:id="rId11"/>
            </p:custDataLst>
          </p:nvPr>
        </p:nvSpPr>
        <p:spPr>
          <a:xfrm>
            <a:off x="4037099"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分析现有设备和系统</a:t>
            </a:r>
            <a:endParaRPr altLang="en-US" dirty="0" sz="1200" lang="zh-CN" spc="150">
              <a:solidFill>
                <a:srgbClr val="FFFFFF"/>
              </a:solidFill>
              <a:latin typeface="+mn-ea"/>
              <a:sym typeface="+mn-ea"/>
            </a:endParaRPr>
          </a:p>
        </p:txBody>
      </p:sp>
      <p:sp>
        <p:nvSpPr>
          <p:cNvPr id="1049640" name="椭圆 5"/>
          <p:cNvSpPr/>
          <p:nvPr>
            <p:custDataLst>
              <p:tags r:id="rId12"/>
            </p:custDataLst>
          </p:nvPr>
        </p:nvSpPr>
        <p:spPr>
          <a:xfrm>
            <a:off x="87547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2" name="椭圆 4"/>
          <p:cNvSpPr/>
          <p:nvPr>
            <p:custDataLst>
              <p:tags r:id="rId13"/>
            </p:custDataLst>
          </p:nvPr>
        </p:nvSpPr>
        <p:spPr>
          <a:xfrm>
            <a:off x="1260715"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4" name="正文"/>
          <p:cNvSpPr txBox="1"/>
          <p:nvPr>
            <p:custDataLst>
              <p:tags r:id="rId14"/>
            </p:custDataLst>
          </p:nvPr>
        </p:nvSpPr>
        <p:spPr>
          <a:xfrm>
            <a:off x="1328203"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了解生产流程和工艺要求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8" name="标题 1"/>
          <p:cNvSpPr>
            <a:spLocks noGrp="1"/>
          </p:cNvSpPr>
          <p:nvPr>
            <p:ph type="title" idx="2"/>
          </p:nvPr>
        </p:nvSpPr>
        <p:spPr/>
        <p:txBody>
          <a:bodyPr/>
          <a:p>
            <a:r>
              <a:rPr altLang="en-US" lang="zh-CN"/>
              <a:t>系统设计</a:t>
            </a:r>
            <a:endParaRPr altLang="en-US" lang="zh-CN"/>
          </a:p>
        </p:txBody>
      </p:sp>
      <p:sp>
        <p:nvSpPr>
          <p:cNvPr id="1049680"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需求分析：明确生产需求和目标，进行系统功能和性能的定位</a:t>
            </a:r>
            <a:endParaRPr altLang="en-US" dirty="0" sz="1200" lang="zh-CN" spc="150">
              <a:solidFill>
                <a:schemeClr val="tx1">
                  <a:lumMod val="85000"/>
                  <a:lumOff val="15000"/>
                </a:schemeClr>
              </a:solidFill>
              <a:latin typeface="+mn-ea"/>
              <a:sym typeface="+mn-ea"/>
            </a:endParaRPr>
          </a:p>
        </p:txBody>
      </p:sp>
      <p:sp>
        <p:nvSpPr>
          <p:cNvPr id="1049682"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6"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架构设计：根据需求分析结果，设计系统的整体架构和模块划分</a:t>
            </a:r>
            <a:endParaRPr altLang="en-US" dirty="0" sz="1200" lang="zh-CN" spc="150">
              <a:solidFill>
                <a:schemeClr val="tx1">
                  <a:lumMod val="85000"/>
                  <a:lumOff val="15000"/>
                </a:schemeClr>
              </a:solidFill>
              <a:latin typeface="+mn-ea"/>
              <a:sym typeface="+mn-ea"/>
            </a:endParaRPr>
          </a:p>
        </p:txBody>
      </p:sp>
      <p:sp>
        <p:nvSpPr>
          <p:cNvPr id="1049688"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0"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2"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算法设计：针对自动化生产的核心问题，设计相应的算法和模型</a:t>
            </a:r>
            <a:endParaRPr altLang="en-US" dirty="0" sz="1200" lang="zh-CN" spc="150">
              <a:solidFill>
                <a:schemeClr val="tx1">
                  <a:lumMod val="85000"/>
                  <a:lumOff val="15000"/>
                </a:schemeClr>
              </a:solidFill>
              <a:latin typeface="+mn-ea"/>
              <a:sym typeface="+mn-ea"/>
            </a:endParaRPr>
          </a:p>
        </p:txBody>
      </p:sp>
      <p:sp>
        <p:nvSpPr>
          <p:cNvPr id="1049694"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6"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硬件选型：根据系统需求和架构，选择合适的硬件设备和传感器等</a:t>
            </a:r>
            <a:endParaRPr altLang="en-US" dirty="0" sz="1200" lang="zh-CN" spc="150">
              <a:solidFill>
                <a:schemeClr val="tx1">
                  <a:lumMod val="85000"/>
                  <a:lumOff val="15000"/>
                </a:schemeClr>
              </a:solidFill>
              <a:latin typeface="+mn-ea"/>
              <a:sym typeface="+mn-ea"/>
            </a:endParaRPr>
          </a:p>
        </p:txBody>
      </p:sp>
      <p:sp>
        <p:nvSpPr>
          <p:cNvPr id="1049700"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2"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6" name="标题 1"/>
          <p:cNvSpPr>
            <a:spLocks noGrp="1"/>
          </p:cNvSpPr>
          <p:nvPr>
            <p:ph type="title" idx="2"/>
          </p:nvPr>
        </p:nvSpPr>
        <p:spPr/>
        <p:txBody>
          <a:bodyPr/>
          <a:p>
            <a:r>
              <a:rPr altLang="en-US" lang="zh-CN"/>
              <a:t>技术实现</a:t>
            </a:r>
            <a:endParaRPr altLang="en-US" lang="zh-CN"/>
          </a:p>
        </p:txBody>
      </p:sp>
      <p:sp>
        <p:nvSpPr>
          <p:cNvPr id="104973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数据采集与处理：利用传感器和机器学习技术对生产过程中的数据进行实时采集和处理，为自动化生产提供数据支持。</a:t>
            </a:r>
            <a:endParaRPr altLang="en-US" dirty="0" sz="2000" lang="zh-CN" spc="150">
              <a:solidFill>
                <a:schemeClr val="tx1">
                  <a:lumMod val="85000"/>
                  <a:lumOff val="15000"/>
                </a:schemeClr>
              </a:solidFill>
              <a:latin typeface="+mn-ea"/>
              <a:sym typeface="+mn-ea"/>
            </a:endParaRPr>
          </a:p>
        </p:txBody>
      </p:sp>
      <p:sp>
        <p:nvSpPr>
          <p:cNvPr id="104974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智能分析与决策：通过大数据分析和人工智能技术，对采集到的数据进行分析和预测，为自动化生产提供决策支持。</a:t>
            </a:r>
            <a:endParaRPr altLang="en-US" dirty="0" sz="2000" lang="zh-CN" spc="150">
              <a:solidFill>
                <a:schemeClr val="tx1">
                  <a:lumMod val="85000"/>
                  <a:lumOff val="15000"/>
                </a:schemeClr>
              </a:solidFill>
              <a:latin typeface="+mn-ea"/>
              <a:sym typeface="+mn-ea"/>
            </a:endParaRPr>
          </a:p>
        </p:txBody>
      </p:sp>
      <p:sp>
        <p:nvSpPr>
          <p:cNvPr id="104975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自动化生产执行：利用机器人技术和自动化设备，实现生产流程的自动化执行，提高生产效率和产品质量。</a:t>
            </a:r>
            <a:endParaRPr altLang="en-US" dirty="0" sz="2000" lang="zh-CN" spc="150">
              <a:solidFill>
                <a:schemeClr val="tx1">
                  <a:lumMod val="85000"/>
                  <a:lumOff val="15000"/>
                </a:schemeClr>
              </a:solidFill>
              <a:latin typeface="+mn-ea"/>
              <a:sym typeface="+mn-ea"/>
            </a:endParaRPr>
          </a:p>
        </p:txBody>
      </p:sp>
      <p:sp>
        <p:nvSpPr>
          <p:cNvPr id="104975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远程监控与维护：通过物联网技术和云计算平台，实现对自动化生产线的远程监控和维护，确保生产过程的稳定性和可靠性。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94" name="标题 1"/>
          <p:cNvSpPr>
            <a:spLocks noGrp="1"/>
          </p:cNvSpPr>
          <p:nvPr>
            <p:ph type="title" idx="2"/>
          </p:nvPr>
        </p:nvSpPr>
        <p:spPr/>
        <p:txBody>
          <a:bodyPr/>
          <a:p>
            <a:r>
              <a:rPr altLang="en-US" lang="zh-CN"/>
              <a:t>测试与优化</a:t>
            </a:r>
            <a:endParaRPr altLang="en-US" lang="zh-CN"/>
          </a:p>
        </p:txBody>
      </p:sp>
      <p:sp>
        <p:nvSpPr>
          <p:cNvPr id="1049796"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8"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0"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2"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4"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6"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8"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0"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2"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4"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6"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8"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0"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2"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4"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6"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8"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0"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2"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测试阶段：对自动化生产方案进行全面测试，确保方案稳定可靠</a:t>
            </a:r>
            <a:endParaRPr altLang="en-US" dirty="0" sz="1200" lang="zh-CN" spc="150">
              <a:solidFill>
                <a:schemeClr val="tx1">
                  <a:lumMod val="65000"/>
                  <a:lumOff val="35000"/>
                </a:schemeClr>
              </a:solidFill>
              <a:latin typeface="+mn-ea"/>
              <a:sym typeface="+mn-ea"/>
            </a:endParaRPr>
          </a:p>
        </p:txBody>
      </p:sp>
      <p:sp>
        <p:nvSpPr>
          <p:cNvPr id="1049834"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安全性评估：确保自动化生产方案符合安全标准，保障生产安全</a:t>
            </a:r>
            <a:endParaRPr altLang="en-US" dirty="0" sz="1200" lang="zh-CN" spc="150">
              <a:solidFill>
                <a:schemeClr val="tx1">
                  <a:lumMod val="65000"/>
                  <a:lumOff val="35000"/>
                </a:schemeClr>
              </a:solidFill>
              <a:latin typeface="+mn-ea"/>
              <a:sym typeface="+mn-ea"/>
            </a:endParaRPr>
          </a:p>
        </p:txBody>
      </p:sp>
      <p:sp>
        <p:nvSpPr>
          <p:cNvPr id="1049836"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持续改进：不断跟踪自动化生产方案的效果，及时调整和改进方案</a:t>
            </a:r>
            <a:endParaRPr altLang="en-US" dirty="0" sz="1200" lang="zh-CN" spc="150">
              <a:solidFill>
                <a:schemeClr val="tx1">
                  <a:lumMod val="65000"/>
                  <a:lumOff val="35000"/>
                </a:schemeClr>
              </a:solidFill>
              <a:latin typeface="+mn-ea"/>
              <a:sym typeface="+mn-ea"/>
            </a:endParaRPr>
          </a:p>
        </p:txBody>
      </p:sp>
      <p:sp>
        <p:nvSpPr>
          <p:cNvPr id="1049838"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优化阶段：根据测试结果对方案进行优化，提高生产效率和产品质量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74" name="标题 3"/>
          <p:cNvSpPr>
            <a:spLocks noGrp="1"/>
          </p:cNvSpPr>
          <p:nvPr>
            <p:ph type="title" idx="1"/>
            <p:custDataLst>
              <p:tags r:id="rId2"/>
            </p:custDataLst>
          </p:nvPr>
        </p:nvSpPr>
        <p:spPr/>
        <p:txBody>
          <a:bodyPr/>
          <a:p>
            <a:r>
              <a:rPr altLang="en-US" lang="zh-CN"/>
              <a:t>人工智能自动化生产方案的挑战与对策</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08" name="标题 1"/>
          <p:cNvSpPr>
            <a:spLocks noGrp="1"/>
          </p:cNvSpPr>
          <p:nvPr>
            <p:ph type="title" idx="2"/>
          </p:nvPr>
        </p:nvSpPr>
        <p:spPr/>
        <p:txBody>
          <a:bodyPr/>
          <a:p>
            <a:r>
              <a:rPr altLang="en-US" lang="zh-CN"/>
              <a:t>数据安全与隐私保护</a:t>
            </a:r>
            <a:endParaRPr altLang="en-US" lang="zh-CN"/>
          </a:p>
        </p:txBody>
      </p:sp>
      <p:sp>
        <p:nvSpPr>
          <p:cNvPr id="1049910"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措施：定期进行数据安全审计，提高员工数据安全意识</a:t>
            </a:r>
            <a:endParaRPr altLang="zh-CN" dirty="0" lang="en-US">
              <a:solidFill>
                <a:schemeClr val="dk1">
                  <a:lumMod val="80000"/>
                  <a:lumOff val="20000"/>
                </a:schemeClr>
              </a:solidFill>
              <a:latin typeface="+mn-ea"/>
              <a:sym typeface="+mn-ea"/>
            </a:endParaRPr>
          </a:p>
        </p:txBody>
      </p:sp>
      <p:sp>
        <p:nvSpPr>
          <p:cNvPr id="1049918"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挑战：数据泄露和隐私侵犯的风险</a:t>
            </a:r>
            <a:endParaRPr altLang="en-US" dirty="0" lang="zh-CN">
              <a:solidFill>
                <a:schemeClr val="dk1">
                  <a:lumMod val="80000"/>
                  <a:lumOff val="20000"/>
                </a:schemeClr>
              </a:solidFill>
              <a:latin typeface="+mn-ea"/>
              <a:sym typeface="+mn-ea"/>
            </a:endParaRPr>
          </a:p>
        </p:txBody>
      </p:sp>
      <p:sp>
        <p:nvSpPr>
          <p:cNvPr id="1049926"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对策：加强数据加密和访问控制，建立隐私保护政策</a:t>
            </a:r>
            <a:endParaRPr altLang="en-US" dirty="0" lang="zh-CN">
              <a:solidFill>
                <a:schemeClr val="dk1">
                  <a:lumMod val="80000"/>
                  <a:lumOff val="20000"/>
                </a:schemeClr>
              </a:solidFill>
              <a:latin typeface="+mn-ea"/>
              <a:sym typeface="+mn-ea"/>
            </a:endParaRPr>
          </a:p>
        </p:txBody>
      </p:sp>
      <p:sp>
        <p:nvSpPr>
          <p:cNvPr id="1049934"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关注点：平衡数据利用和隐私保护的关系，确保合规性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4" name="标题 1"/>
          <p:cNvSpPr>
            <a:spLocks noGrp="1"/>
          </p:cNvSpPr>
          <p:nvPr>
            <p:ph type="title" idx="2"/>
          </p:nvPr>
        </p:nvSpPr>
        <p:spPr/>
        <p:txBody>
          <a:bodyPr/>
          <a:p>
            <a:r>
              <a:rPr altLang="en-US" lang="zh-CN"/>
              <a:t>技术成熟度与成本问题</a:t>
            </a:r>
            <a:endParaRPr altLang="en-US" lang="zh-CN"/>
          </a:p>
        </p:txBody>
      </p:sp>
      <p:sp>
        <p:nvSpPr>
          <p:cNvPr id="1049976"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技术成熟度：人工智能自动化生产方案的技术尚未完全成熟，需要不断改进和完善</a:t>
            </a:r>
            <a:endParaRPr altLang="en-US" dirty="0" sz="1200" lang="zh-CN" spc="150">
              <a:solidFill>
                <a:schemeClr val="tx1">
                  <a:lumMod val="65000"/>
                  <a:lumOff val="35000"/>
                </a:schemeClr>
              </a:solidFill>
              <a:latin typeface="+mn-ea"/>
              <a:sym typeface="+mn-ea"/>
            </a:endParaRPr>
          </a:p>
        </p:txBody>
      </p:sp>
      <p:sp>
        <p:nvSpPr>
          <p:cNvPr id="1049978"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成本问题：目前人工智能自动化生产方案的成本较高，需要投入大量的资金和人力成本</a:t>
            </a:r>
            <a:endParaRPr altLang="en-US" dirty="0" sz="1200" lang="zh-CN" spc="150">
              <a:solidFill>
                <a:schemeClr val="tx1">
                  <a:lumMod val="65000"/>
                  <a:lumOff val="35000"/>
                </a:schemeClr>
              </a:solidFill>
              <a:latin typeface="+mn-ea"/>
              <a:sym typeface="+mn-ea"/>
            </a:endParaRPr>
          </a:p>
        </p:txBody>
      </p:sp>
      <p:sp>
        <p:nvSpPr>
          <p:cNvPr id="1049980"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技术人才缺乏：目前缺乏具备相关技术的人才，需要加强人才培养和技术研发</a:t>
            </a:r>
            <a:endParaRPr altLang="en-US" dirty="0" sz="1200" lang="zh-CN" spc="150">
              <a:solidFill>
                <a:schemeClr val="tx1">
                  <a:lumMod val="65000"/>
                  <a:lumOff val="35000"/>
                </a:schemeClr>
              </a:solidFill>
              <a:latin typeface="+mn-ea"/>
              <a:sym typeface="+mn-ea"/>
            </a:endParaRPr>
          </a:p>
        </p:txBody>
      </p:sp>
      <p:sp>
        <p:nvSpPr>
          <p:cNvPr id="1049982"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技术安全风险：人工智能自动化生产方案存在技术安全风险，需要加强安全保障措施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6" name="标题 1"/>
          <p:cNvSpPr>
            <a:spLocks noGrp="1"/>
          </p:cNvSpPr>
          <p:nvPr>
            <p:ph type="title" idx="2"/>
          </p:nvPr>
        </p:nvSpPr>
        <p:spPr/>
        <p:txBody>
          <a:bodyPr/>
          <a:p>
            <a:r>
              <a:rPr altLang="en-US" lang="zh-CN"/>
              <a:t>法律法规与伦理问题</a:t>
            </a:r>
            <a:endParaRPr altLang="en-US" lang="zh-CN"/>
          </a:p>
        </p:txBody>
      </p:sp>
      <p:sp>
        <p:nvSpPr>
          <p:cNvPr id="1050018"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人工智能自动化生产方案需要遵守相关法律法规，确保合规性</a:t>
            </a:r>
            <a:endParaRPr altLang="en-US" dirty="0" sz="1200" lang="zh-CN" spc="150">
              <a:solidFill>
                <a:schemeClr val="tx1">
                  <a:lumMod val="65000"/>
                  <a:lumOff val="35000"/>
                </a:schemeClr>
              </a:solidFill>
              <a:latin typeface="+mn-ea"/>
              <a:sym typeface="+mn-ea"/>
            </a:endParaRPr>
          </a:p>
        </p:txBody>
      </p:sp>
      <p:sp>
        <p:nvSpPr>
          <p:cNvPr id="1050020"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伦理问题需要考虑人工智能自动化生产方案对人类社会的影响，避免产生负面影响</a:t>
            </a:r>
            <a:endParaRPr altLang="en-US" dirty="0" sz="1200" lang="zh-CN" spc="150">
              <a:solidFill>
                <a:schemeClr val="tx1">
                  <a:lumMod val="65000"/>
                  <a:lumOff val="35000"/>
                </a:schemeClr>
              </a:solidFill>
              <a:latin typeface="+mn-ea"/>
              <a:sym typeface="+mn-ea"/>
            </a:endParaRPr>
          </a:p>
        </p:txBody>
      </p:sp>
      <p:sp>
        <p:nvSpPr>
          <p:cNvPr id="1050022"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需要建立完善的法律法规和伦理规范体系，为人工智能自动化生产方案提供保障</a:t>
            </a:r>
            <a:endParaRPr altLang="en-US" dirty="0" sz="1200" lang="zh-CN" spc="150">
              <a:solidFill>
                <a:schemeClr val="tx1">
                  <a:lumMod val="65000"/>
                  <a:lumOff val="35000"/>
                </a:schemeClr>
              </a:solidFill>
              <a:latin typeface="+mn-ea"/>
              <a:sym typeface="+mn-ea"/>
            </a:endParaRPr>
          </a:p>
        </p:txBody>
      </p:sp>
      <p:sp>
        <p:nvSpPr>
          <p:cNvPr id="1050024"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针对不同领域的人工智能自动化生产方案，需要制定相应的法律法规和伦理规范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58" name="标题 1"/>
          <p:cNvSpPr>
            <a:spLocks noGrp="1"/>
          </p:cNvSpPr>
          <p:nvPr>
            <p:ph type="title" idx="2"/>
          </p:nvPr>
        </p:nvSpPr>
        <p:spPr/>
        <p:txBody>
          <a:bodyPr/>
          <a:p>
            <a:r>
              <a:rPr altLang="en-US" lang="zh-CN"/>
              <a:t>人才培养与团队建设</a:t>
            </a:r>
            <a:endParaRPr altLang="en-US" lang="zh-CN"/>
          </a:p>
        </p:txBody>
      </p:sp>
      <p:sp>
        <p:nvSpPr>
          <p:cNvPr id="1050060"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建立人才库：积极寻找和吸引优秀人才，建立完善的人才库，为团队注入新鲜血液。</a:t>
            </a:r>
            <a:endParaRPr altLang="zh-CN" dirty="0" lang="en-US">
              <a:solidFill>
                <a:schemeClr val="dk1">
                  <a:lumMod val="80000"/>
                  <a:lumOff val="20000"/>
                </a:schemeClr>
              </a:solidFill>
              <a:latin typeface="+mn-ea"/>
              <a:sym typeface="+mn-ea"/>
            </a:endParaRPr>
          </a:p>
        </p:txBody>
      </p:sp>
      <p:sp>
        <p:nvSpPr>
          <p:cNvPr id="1050068"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培养专业人才：针对人工智能技术领域，培养具备算法开发、数据分析等能力的专业人才。</a:t>
            </a:r>
            <a:endParaRPr altLang="en-US" dirty="0" lang="zh-CN">
              <a:solidFill>
                <a:schemeClr val="dk1">
                  <a:lumMod val="80000"/>
                  <a:lumOff val="20000"/>
                </a:schemeClr>
              </a:solidFill>
              <a:latin typeface="+mn-ea"/>
              <a:sym typeface="+mn-ea"/>
            </a:endParaRPr>
          </a:p>
        </p:txBody>
      </p:sp>
      <p:sp>
        <p:nvSpPr>
          <p:cNvPr id="1050076"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提升团队技能：定期组织培训和技能提升课程，确保团队成员跟上技术发展步伐。</a:t>
            </a:r>
            <a:endParaRPr altLang="en-US" dirty="0" sz="1600" lang="zh-CN">
              <a:solidFill>
                <a:schemeClr val="dk1">
                  <a:lumMod val="80000"/>
                  <a:lumOff val="20000"/>
                </a:schemeClr>
              </a:solidFill>
              <a:latin typeface="+mn-ea"/>
              <a:sym typeface="+mn-ea"/>
            </a:endParaRPr>
          </a:p>
        </p:txBody>
      </p:sp>
      <p:sp>
        <p:nvSpPr>
          <p:cNvPr id="1050084"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跨领域合作：鼓励团队成员与其他领域专业人士合作，拓展知识面和技能范围。</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24" name="文本占位符 1"/>
          <p:cNvSpPr>
            <a:spLocks noGrp="1"/>
          </p:cNvSpPr>
          <p:nvPr>
            <p:ph type="body" idx="2"/>
            <p:custDataLst>
              <p:tags r:id="rId1"/>
            </p:custDataLst>
          </p:nvPr>
        </p:nvSpPr>
        <p:spPr/>
        <p:txBody>
          <a:bodyPr/>
          <a:p>
            <a:r>
              <a:rPr altLang="en-US" lang="zh-CN"/>
              <a:t>Part Six</a:t>
            </a:r>
            <a:endParaRPr altLang="en-US" lang="zh-CN"/>
          </a:p>
        </p:txBody>
      </p:sp>
      <p:sp>
        <p:nvSpPr>
          <p:cNvPr id="1050126" name="标题 3"/>
          <p:cNvSpPr>
            <a:spLocks noGrp="1"/>
          </p:cNvSpPr>
          <p:nvPr>
            <p:ph type="title" idx="1"/>
            <p:custDataLst>
              <p:tags r:id="rId2"/>
            </p:custDataLst>
          </p:nvPr>
        </p:nvSpPr>
        <p:spPr/>
        <p:txBody>
          <a:bodyPr/>
          <a:p>
            <a:r>
              <a:rPr altLang="en-US" lang="zh-CN"/>
              <a:t>未来展望与总结</a:t>
            </a:r>
            <a:endParaRPr altLang="en-US"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0" name="标题 1"/>
          <p:cNvSpPr>
            <a:spLocks noGrp="1"/>
          </p:cNvSpPr>
          <p:nvPr>
            <p:ph type="title" idx="2"/>
          </p:nvPr>
        </p:nvSpPr>
        <p:spPr/>
        <p:txBody>
          <a:bodyPr/>
          <a:p>
            <a:r>
              <a:rPr altLang="en-US" lang="zh-CN"/>
              <a:t>未来展望</a:t>
            </a:r>
            <a:endParaRPr altLang="en-US" lang="zh-CN"/>
          </a:p>
        </p:txBody>
      </p:sp>
      <p:sp>
        <p:nvSpPr>
          <p:cNvPr id="1050162"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4"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6"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8"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0"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2"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4"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6"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8"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0"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2"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4"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6"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8"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0"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2"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4"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6"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98"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人工智能技术将进一步发展，提高生产效率和降低成本</a:t>
            </a:r>
            <a:endParaRPr altLang="en-US" dirty="0" sz="1200" lang="zh-CN" spc="150">
              <a:solidFill>
                <a:schemeClr val="tx1">
                  <a:lumMod val="65000"/>
                  <a:lumOff val="35000"/>
                </a:schemeClr>
              </a:solidFill>
              <a:latin typeface="+mn-ea"/>
              <a:sym typeface="+mn-ea"/>
            </a:endParaRPr>
          </a:p>
        </p:txBody>
      </p:sp>
      <p:sp>
        <p:nvSpPr>
          <p:cNvPr id="1050200"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未来展望与总结</a:t>
            </a:r>
            <a:endParaRPr altLang="en-US" dirty="0" sz="1200" lang="zh-CN" spc="150">
              <a:solidFill>
                <a:schemeClr val="tx1">
                  <a:lumMod val="65000"/>
                  <a:lumOff val="35000"/>
                </a:schemeClr>
              </a:solidFill>
              <a:latin typeface="+mn-ea"/>
              <a:sym typeface="+mn-ea"/>
            </a:endParaRPr>
          </a:p>
        </p:txBody>
      </p:sp>
      <p:sp>
        <p:nvSpPr>
          <p:cNvPr id="1050202"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人工智能与自动化生产的结合将更加紧密，实现更加智能化的生产流程</a:t>
            </a:r>
            <a:endParaRPr altLang="en-US" dirty="0" sz="1200" lang="zh-CN" spc="150">
              <a:solidFill>
                <a:schemeClr val="tx1">
                  <a:lumMod val="65000"/>
                  <a:lumOff val="35000"/>
                </a:schemeClr>
              </a:solidFill>
              <a:latin typeface="+mn-ea"/>
              <a:sym typeface="+mn-ea"/>
            </a:endParaRPr>
          </a:p>
        </p:txBody>
      </p:sp>
      <p:sp>
        <p:nvSpPr>
          <p:cNvPr id="1050204"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自动化生产将更加普及，成为制造业的主流趋势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38" name="标题 1"/>
          <p:cNvSpPr>
            <a:spLocks noGrp="1"/>
          </p:cNvSpPr>
          <p:nvPr>
            <p:ph type="title" idx="2"/>
          </p:nvPr>
        </p:nvSpPr>
        <p:spPr/>
        <p:txBody>
          <a:bodyPr/>
          <a:p>
            <a:r>
              <a:rPr altLang="en-US" lang="zh-CN"/>
              <a:t>总结与建议</a:t>
            </a:r>
            <a:endParaRPr altLang="en-US" lang="zh-CN"/>
          </a:p>
        </p:txBody>
      </p:sp>
      <p:sp>
        <p:nvSpPr>
          <p:cNvPr id="1050240"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自动化生产方案在人工智能行业的应用前景广阔，未来将进一步推动产业升级和变革。</a:t>
            </a:r>
            <a:endParaRPr altLang="en-US" dirty="0" sz="1200" lang="zh-CN" spc="150">
              <a:solidFill>
                <a:schemeClr val="tx1">
                  <a:lumMod val="85000"/>
                  <a:lumOff val="15000"/>
                </a:schemeClr>
              </a:solidFill>
              <a:latin typeface="+mn-ea"/>
              <a:sym typeface="+mn-ea"/>
            </a:endParaRPr>
          </a:p>
        </p:txBody>
      </p:sp>
      <p:sp>
        <p:nvSpPr>
          <p:cNvPr id="1050242"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4"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6"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当前自动化生产方案仍面临技术、安全等方面的挑战，需要加强研发和投入，提高自主创新能力。</a:t>
            </a:r>
            <a:endParaRPr altLang="en-US" dirty="0" sz="1200" lang="zh-CN" spc="150">
              <a:solidFill>
                <a:schemeClr val="tx1">
                  <a:lumMod val="85000"/>
                  <a:lumOff val="15000"/>
                </a:schemeClr>
              </a:solidFill>
              <a:latin typeface="+mn-ea"/>
              <a:sym typeface="+mn-ea"/>
            </a:endParaRPr>
          </a:p>
        </p:txBody>
      </p:sp>
      <p:sp>
        <p:nvSpPr>
          <p:cNvPr id="1050248"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0"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2"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企业应积极探索自动化生产与人工智能技术的融合，加强人才培养和技术交流，以适应未来市场的需求。</a:t>
            </a:r>
            <a:endParaRPr altLang="en-US" dirty="0" sz="1200" lang="zh-CN" spc="150">
              <a:solidFill>
                <a:schemeClr val="tx1">
                  <a:lumMod val="85000"/>
                  <a:lumOff val="15000"/>
                </a:schemeClr>
              </a:solidFill>
              <a:latin typeface="+mn-ea"/>
              <a:sym typeface="+mn-ea"/>
            </a:endParaRPr>
          </a:p>
        </p:txBody>
      </p:sp>
      <p:sp>
        <p:nvSpPr>
          <p:cNvPr id="1050254"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6"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8"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政府应加大对自动化生产的支持力度，制定相关政策，推动产业健康发展，为经济增长注入新动力。</a:t>
            </a:r>
            <a:endParaRPr altLang="en-US" dirty="0" sz="1200" lang="zh-CN" spc="150">
              <a:solidFill>
                <a:schemeClr val="tx1">
                  <a:lumMod val="85000"/>
                  <a:lumOff val="15000"/>
                </a:schemeClr>
              </a:solidFill>
              <a:latin typeface="+mn-ea"/>
              <a:sym typeface="+mn-ea"/>
            </a:endParaRPr>
          </a:p>
        </p:txBody>
      </p:sp>
      <p:sp>
        <p:nvSpPr>
          <p:cNvPr id="1050260"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2"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96" name="标题 2"/>
          <p:cNvSpPr>
            <a:spLocks noGrp="1"/>
          </p:cNvSpPr>
          <p:nvPr>
            <p:ph type="title" idx="8"/>
            <p:custDataLst>
              <p:tags r:id="rId1"/>
            </p:custDataLst>
          </p:nvPr>
        </p:nvSpPr>
        <p:spPr/>
        <p:txBody>
          <a:bodyPr/>
          <a:p>
            <a:r>
              <a:rPr altLang="en-US" lang="zh-CN"/>
              <a:t>THANKS</a:t>
            </a:r>
            <a:endParaRPr altLang="en-US" lang="zh-CN"/>
          </a:p>
        </p:txBody>
      </p:sp>
      <p:sp>
        <p:nvSpPr>
          <p:cNvPr id="1050298" name="文本占位符 3"/>
          <p:cNvSpPr>
            <a:spLocks noGrp="1"/>
          </p:cNvSpPr>
          <p:nvPr>
            <p:ph type="body" idx="4"/>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4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86.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2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9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3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8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82.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2024-01-05T13:56:55Z</dcterms:created>
  <dcterms:modified xsi:type="dcterms:W3CDTF">2024-01-05T13:56:55Z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a62ce31a9bdc4c32854a23b7c3505bb1_21</vt:lpwstr>
  </property>
</Properties>
</file>